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76" r:id="rId2"/>
    <p:sldId id="329" r:id="rId3"/>
    <p:sldId id="328" r:id="rId4"/>
    <p:sldId id="399" r:id="rId5"/>
    <p:sldId id="477" r:id="rId6"/>
    <p:sldId id="478" r:id="rId7"/>
    <p:sldId id="364" r:id="rId8"/>
    <p:sldId id="362" r:id="rId9"/>
    <p:sldId id="325" r:id="rId10"/>
    <p:sldId id="479" r:id="rId11"/>
    <p:sldId id="480" r:id="rId12"/>
    <p:sldId id="481" r:id="rId13"/>
    <p:sldId id="491" r:id="rId14"/>
    <p:sldId id="497" r:id="rId15"/>
    <p:sldId id="504" r:id="rId16"/>
    <p:sldId id="498" r:id="rId17"/>
    <p:sldId id="511" r:id="rId18"/>
    <p:sldId id="499" r:id="rId19"/>
    <p:sldId id="500" r:id="rId20"/>
    <p:sldId id="506" r:id="rId21"/>
    <p:sldId id="501" r:id="rId22"/>
    <p:sldId id="502" r:id="rId23"/>
    <p:sldId id="508" r:id="rId24"/>
    <p:sldId id="505" r:id="rId25"/>
    <p:sldId id="507" r:id="rId26"/>
    <p:sldId id="509" r:id="rId27"/>
    <p:sldId id="510" r:id="rId28"/>
    <p:sldId id="503" r:id="rId29"/>
    <p:sldId id="400" r:id="rId30"/>
    <p:sldId id="363" r:id="rId31"/>
    <p:sldId id="394" r:id="rId32"/>
    <p:sldId id="390" r:id="rId33"/>
    <p:sldId id="393" r:id="rId34"/>
    <p:sldId id="392" r:id="rId35"/>
    <p:sldId id="391" r:id="rId36"/>
    <p:sldId id="476" r:id="rId37"/>
    <p:sldId id="438" r:id="rId38"/>
    <p:sldId id="439" r:id="rId39"/>
    <p:sldId id="440" r:id="rId40"/>
    <p:sldId id="468" r:id="rId41"/>
    <p:sldId id="469" r:id="rId42"/>
    <p:sldId id="470" r:id="rId43"/>
    <p:sldId id="451" r:id="rId44"/>
    <p:sldId id="452" r:id="rId45"/>
    <p:sldId id="473" r:id="rId46"/>
    <p:sldId id="474" r:id="rId47"/>
    <p:sldId id="453" r:id="rId48"/>
    <p:sldId id="472" r:id="rId49"/>
    <p:sldId id="464" r:id="rId50"/>
    <p:sldId id="465" r:id="rId51"/>
    <p:sldId id="466" r:id="rId52"/>
    <p:sldId id="366" r:id="rId53"/>
    <p:sldId id="352" r:id="rId54"/>
    <p:sldId id="367" r:id="rId55"/>
    <p:sldId id="492" r:id="rId56"/>
    <p:sldId id="494"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p:scale>
          <a:sx n="100" d="100"/>
          <a:sy n="100" d="100"/>
        </p:scale>
        <p:origin x="1200"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1/17/25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144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63" charset="-128"/>
              <a:cs typeface="ＭＳ Ｐゴシック" pitchFamily="6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11</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12</a:t>
            </a:fld>
            <a:endParaRPr lang="en-US" sz="1200">
              <a:latin typeface="Calibri" pitchFamily="6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13</a:t>
            </a:fld>
            <a:endParaRPr lang="en-US" sz="1200">
              <a:latin typeface="Calibri" pitchFamily="7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14</a:t>
            </a:fld>
            <a:endParaRPr lang="en-US" sz="1200">
              <a:latin typeface="Calibri" pitchFamily="7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29</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30</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8EDEEC9-4980-49EF-98BC-87B2C28743E0}" type="slidenum">
              <a:rPr lang="en-US" sz="1200">
                <a:latin typeface="Calibri" pitchFamily="74" charset="0"/>
              </a:rPr>
              <a:pPr algn="r"/>
              <a:t>32</a:t>
            </a:fld>
            <a:endParaRPr lang="en-US" sz="1200">
              <a:latin typeface="Calibri" pitchFamily="7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8EDEEC9-4980-49EF-98BC-87B2C28743E0}" type="slidenum">
              <a:rPr lang="en-US" sz="1200">
                <a:latin typeface="Calibri" pitchFamily="74" charset="0"/>
              </a:rPr>
              <a:pPr algn="r"/>
              <a:t>33</a:t>
            </a:fld>
            <a:endParaRPr lang="en-US" sz="1200">
              <a:latin typeface="Calibri" pitchFamily="7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8EDEEC9-4980-49EF-98BC-87B2C28743E0}" type="slidenum">
              <a:rPr lang="en-US" sz="1200">
                <a:latin typeface="Calibri" pitchFamily="74" charset="0"/>
              </a:rPr>
              <a:pPr algn="r"/>
              <a:t>34</a:t>
            </a:fld>
            <a:endParaRPr lang="en-US" sz="1200">
              <a:latin typeface="Calibri" pitchFamily="7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8EDEEC9-4980-49EF-98BC-87B2C28743E0}" type="slidenum">
              <a:rPr lang="en-US" sz="1200">
                <a:latin typeface="Calibri" pitchFamily="74" charset="0"/>
              </a:rPr>
              <a:pPr algn="r"/>
              <a:t>35</a:t>
            </a:fld>
            <a:endParaRPr lang="en-US" sz="1200">
              <a:latin typeface="Calibri" pitchFamily="7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36</a:t>
            </a:fld>
            <a:endParaRPr lang="en-US" sz="1200">
              <a:latin typeface="Calibri" pitchFamily="7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4</a:t>
            </a:fld>
            <a:endParaRPr lang="en-US" sz="1200">
              <a:latin typeface="Calibri" pitchFamily="7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144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63" charset="-128"/>
              <a:cs typeface="ＭＳ Ｐゴシック" pitchFamily="63"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52</a:t>
            </a:fld>
            <a:endParaRPr lang="en-US" sz="1200">
              <a:latin typeface="Calibri" pitchFamily="7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53</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54</a:t>
            </a:fld>
            <a:endParaRPr lang="en-US" sz="1200">
              <a:latin typeface="Calibri" pitchFamily="7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55</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56</a:t>
            </a:fld>
            <a:endParaRPr lang="en-US" sz="1200">
              <a:latin typeface="Calibri" pitchFamily="7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6</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7</a:t>
            </a:fld>
            <a:endParaRPr lang="en-US" sz="1200">
              <a:latin typeface="Calibri" pitchFamily="7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8</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1/17/25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1/17/25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1/17/25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1/17/25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1/17/25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1/17/25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1/17/25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1/17/25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1/17/25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1/17/25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1/17/25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1/17/25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295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9" name="Text Box 1"/>
          <p:cNvSpPr txBox="1">
            <a:spLocks noChangeArrowheads="1"/>
          </p:cNvSpPr>
          <p:nvPr/>
        </p:nvSpPr>
        <p:spPr bwMode="auto">
          <a:xfrm>
            <a:off x="1752600" y="76200"/>
            <a:ext cx="8763000" cy="412934"/>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Hugh O’Flaherty’s most dangerous disguise was?</a:t>
            </a:r>
            <a:endParaRPr lang="en-GB" sz="2800" dirty="0"/>
          </a:p>
        </p:txBody>
      </p:sp>
      <p:sp>
        <p:nvSpPr>
          <p:cNvPr id="60420" name="Text Box 2"/>
          <p:cNvSpPr txBox="1">
            <a:spLocks noChangeArrowheads="1"/>
          </p:cNvSpPr>
          <p:nvPr/>
        </p:nvSpPr>
        <p:spPr bwMode="auto">
          <a:xfrm>
            <a:off x="1905000" y="7620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US" dirty="0">
                <a:solidFill>
                  <a:srgbClr val="0000FF"/>
                </a:solidFill>
              </a:rPr>
              <a:t>I</a:t>
            </a:r>
            <a:r>
              <a:rPr lang="en-GB" dirty="0" err="1">
                <a:solidFill>
                  <a:srgbClr val="0000FF"/>
                </a:solidFill>
              </a:rPr>
              <a:t>mpersonating</a:t>
            </a:r>
            <a:r>
              <a:rPr lang="en-GB" dirty="0">
                <a:solidFill>
                  <a:srgbClr val="0000FF"/>
                </a:solidFill>
              </a:rPr>
              <a:t> a nun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US" dirty="0">
                <a:solidFill>
                  <a:srgbClr val="0000FF"/>
                </a:solidFill>
              </a:rPr>
              <a:t>I</a:t>
            </a:r>
            <a:r>
              <a:rPr lang="en-GB" dirty="0" err="1">
                <a:solidFill>
                  <a:srgbClr val="0000FF"/>
                </a:solidFill>
              </a:rPr>
              <a:t>mpersonating</a:t>
            </a:r>
            <a:r>
              <a:rPr lang="en-GB" dirty="0">
                <a:solidFill>
                  <a:srgbClr val="0000FF"/>
                </a:solidFill>
              </a:rPr>
              <a:t> an </a:t>
            </a:r>
            <a:r>
              <a:rPr lang="en-GB" dirty="0" err="1">
                <a:solidFill>
                  <a:srgbClr val="0000FF"/>
                </a:solidFill>
              </a:rPr>
              <a:t>italian</a:t>
            </a:r>
            <a:r>
              <a:rPr lang="en-GB" dirty="0">
                <a:solidFill>
                  <a:srgbClr val="0000FF"/>
                </a:solidFill>
              </a:rPr>
              <a:t> soldier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US" dirty="0">
                <a:solidFill>
                  <a:srgbClr val="0000FF"/>
                </a:solidFill>
              </a:rPr>
              <a:t>I</a:t>
            </a:r>
            <a:r>
              <a:rPr lang="en-GB" dirty="0" err="1">
                <a:solidFill>
                  <a:srgbClr val="0000FF"/>
                </a:solidFill>
              </a:rPr>
              <a:t>mpersonating</a:t>
            </a:r>
            <a:r>
              <a:rPr lang="en-GB" dirty="0">
                <a:solidFill>
                  <a:srgbClr val="0000FF"/>
                </a:solidFill>
              </a:rPr>
              <a:t> a German officer</a:t>
            </a:r>
          </a:p>
        </p:txBody>
      </p:sp>
      <p:sp>
        <p:nvSpPr>
          <p:cNvPr id="10" name="Alternate Process 9"/>
          <p:cNvSpPr/>
          <p:nvPr/>
        </p:nvSpPr>
        <p:spPr>
          <a:xfrm>
            <a:off x="1676400" y="3429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2" name="Text Box 1"/>
          <p:cNvSpPr txBox="1">
            <a:spLocks noChangeArrowheads="1"/>
          </p:cNvSpPr>
          <p:nvPr/>
        </p:nvSpPr>
        <p:spPr bwMode="auto">
          <a:xfrm>
            <a:off x="1752600" y="2590801"/>
            <a:ext cx="8763000" cy="35394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t>Colonel </a:t>
            </a:r>
            <a:r>
              <a:rPr lang="en-US" sz="2400" dirty="0" err="1"/>
              <a:t>Kappler</a:t>
            </a:r>
            <a:r>
              <a:rPr lang="en-US" sz="2400" dirty="0"/>
              <a:t> calls a private meeting with O’Flaherty for . . . ?</a:t>
            </a:r>
            <a:endParaRPr lang="en-GB" sz="2400" dirty="0"/>
          </a:p>
        </p:txBody>
      </p:sp>
      <p:sp>
        <p:nvSpPr>
          <p:cNvPr id="60423" name="Text Box 2"/>
          <p:cNvSpPr txBox="1">
            <a:spLocks noChangeArrowheads="1"/>
          </p:cNvSpPr>
          <p:nvPr/>
        </p:nvSpPr>
        <p:spPr bwMode="auto">
          <a:xfrm>
            <a:off x="1905000" y="32004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US" dirty="0">
                <a:solidFill>
                  <a:srgbClr val="0000FF"/>
                </a:solidFill>
              </a:rPr>
              <a:t>T</a:t>
            </a:r>
            <a:r>
              <a:rPr lang="en-GB" dirty="0">
                <a:solidFill>
                  <a:srgbClr val="0000FF"/>
                </a:solidFill>
              </a:rPr>
              <a:t>he purpose of killing him in person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US" dirty="0">
                <a:solidFill>
                  <a:srgbClr val="0000FF"/>
                </a:solidFill>
              </a:rPr>
              <a:t>T</a:t>
            </a:r>
            <a:r>
              <a:rPr lang="en-GB" dirty="0">
                <a:solidFill>
                  <a:srgbClr val="0000FF"/>
                </a:solidFill>
              </a:rPr>
              <a:t>he purpose of having O’Flaherty do him a </a:t>
            </a:r>
            <a:r>
              <a:rPr lang="en-GB" dirty="0" err="1">
                <a:solidFill>
                  <a:srgbClr val="0000FF"/>
                </a:solidFill>
              </a:rPr>
              <a:t>favor</a:t>
            </a:r>
            <a:endParaRPr lang="en-GB"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US" dirty="0">
                <a:solidFill>
                  <a:srgbClr val="0000FF"/>
                </a:solidFill>
              </a:rPr>
              <a:t>T</a:t>
            </a:r>
            <a:r>
              <a:rPr lang="en-GB" dirty="0">
                <a:solidFill>
                  <a:srgbClr val="0000FF"/>
                </a:solidFill>
              </a:rPr>
              <a:t>he purpose of saying he (</a:t>
            </a:r>
            <a:r>
              <a:rPr lang="en-GB" dirty="0" err="1">
                <a:solidFill>
                  <a:srgbClr val="0000FF"/>
                </a:solidFill>
              </a:rPr>
              <a:t>Kappler</a:t>
            </a:r>
            <a:r>
              <a:rPr lang="en-GB" dirty="0">
                <a:solidFill>
                  <a:srgbClr val="0000FF"/>
                </a:solidFill>
              </a:rPr>
              <a:t>) was sorry for what he’d done</a:t>
            </a:r>
          </a:p>
        </p:txBody>
      </p:sp>
      <p:sp>
        <p:nvSpPr>
          <p:cNvPr id="13" name="Alternate Process 12"/>
          <p:cNvSpPr/>
          <p:nvPr/>
        </p:nvSpPr>
        <p:spPr>
          <a:xfrm>
            <a:off x="1676400" y="5715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5" name="Text Box 1"/>
          <p:cNvSpPr txBox="1">
            <a:spLocks noChangeArrowheads="1"/>
          </p:cNvSpPr>
          <p:nvPr/>
        </p:nvSpPr>
        <p:spPr bwMode="auto">
          <a:xfrm>
            <a:off x="1752600" y="5151439"/>
            <a:ext cx="8763000" cy="35394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t>O’Flaherty storms off after their discussion because . . . ?</a:t>
            </a:r>
            <a:endParaRPr lang="en-GB" sz="2400" dirty="0"/>
          </a:p>
        </p:txBody>
      </p:sp>
      <p:sp>
        <p:nvSpPr>
          <p:cNvPr id="60426" name="Text Box 2"/>
          <p:cNvSpPr txBox="1">
            <a:spLocks noChangeArrowheads="1"/>
          </p:cNvSpPr>
          <p:nvPr/>
        </p:nvSpPr>
        <p:spPr bwMode="auto">
          <a:xfrm>
            <a:off x="1905000" y="5726114"/>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US" dirty="0">
                <a:solidFill>
                  <a:srgbClr val="0000FF"/>
                </a:solidFill>
              </a:rPr>
              <a:t>H</a:t>
            </a:r>
            <a:r>
              <a:rPr lang="en-GB" dirty="0" err="1">
                <a:solidFill>
                  <a:srgbClr val="0000FF"/>
                </a:solidFill>
              </a:rPr>
              <a:t>e</a:t>
            </a:r>
            <a:r>
              <a:rPr lang="en-GB" dirty="0">
                <a:solidFill>
                  <a:srgbClr val="0000FF"/>
                </a:solidFill>
              </a:rPr>
              <a:t> doesn’t want to help the Colonel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US" dirty="0">
                <a:solidFill>
                  <a:srgbClr val="0000FF"/>
                </a:solidFill>
              </a:rPr>
              <a:t>H</a:t>
            </a:r>
            <a:r>
              <a:rPr lang="en-GB" dirty="0" err="1">
                <a:solidFill>
                  <a:srgbClr val="0000FF"/>
                </a:solidFill>
              </a:rPr>
              <a:t>e</a:t>
            </a:r>
            <a:r>
              <a:rPr lang="en-GB" dirty="0">
                <a:solidFill>
                  <a:srgbClr val="0000FF"/>
                </a:solidFill>
              </a:rPr>
              <a:t> has to get back to the Vatican before curfew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GB" dirty="0">
                <a:solidFill>
                  <a:srgbClr val="0000FF"/>
                </a:solidFill>
              </a:rPr>
              <a:t>He has plans to arrange safe passage for the Colonel’s family</a:t>
            </a:r>
          </a:p>
        </p:txBody>
      </p:sp>
    </p:spTree>
    <p:extLst>
      <p:ext uri="{BB962C8B-B14F-4D97-AF65-F5344CB8AC3E}">
        <p14:creationId xmlns:p14="http://schemas.microsoft.com/office/powerpoint/2010/main" val="4308126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0"/>
            <a:ext cx="3657600" cy="3416320"/>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Scarlet and the Black</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end</a:t>
            </a:r>
          </a:p>
        </p:txBody>
      </p:sp>
    </p:spTree>
    <p:extLst>
      <p:ext uri="{BB962C8B-B14F-4D97-AF65-F5344CB8AC3E}">
        <p14:creationId xmlns:p14="http://schemas.microsoft.com/office/powerpoint/2010/main" val="180821895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048000" y="2004805"/>
            <a:ext cx="7467600" cy="421346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Colonel </a:t>
            </a:r>
            <a:r>
              <a:rPr lang="en-GB" sz="2400" dirty="0" err="1">
                <a:solidFill>
                  <a:schemeClr val="accent1">
                    <a:lumMod val="50000"/>
                  </a:schemeClr>
                </a:solidFill>
                <a:latin typeface="Arial" pitchFamily="79" charset="0"/>
              </a:rPr>
              <a:t>Kappler</a:t>
            </a:r>
            <a:r>
              <a:rPr lang="en-GB" sz="2400" dirty="0">
                <a:solidFill>
                  <a:schemeClr val="accent1">
                    <a:lumMod val="50000"/>
                  </a:schemeClr>
                </a:solidFill>
                <a:latin typeface="Arial" pitchFamily="79" charset="0"/>
              </a:rPr>
              <a:t> promised “freedom” for the Jewish people but reneged on his promise.  Hugh O’Flaherty said he wouldn’t help </a:t>
            </a:r>
            <a:r>
              <a:rPr lang="en-GB" sz="2400" dirty="0" err="1">
                <a:solidFill>
                  <a:schemeClr val="accent1">
                    <a:lumMod val="50000"/>
                  </a:schemeClr>
                </a:solidFill>
                <a:latin typeface="Arial" pitchFamily="79" charset="0"/>
              </a:rPr>
              <a:t>Kappler</a:t>
            </a:r>
            <a:r>
              <a:rPr lang="en-GB" sz="2400" dirty="0">
                <a:solidFill>
                  <a:schemeClr val="accent1">
                    <a:lumMod val="50000"/>
                  </a:schemeClr>
                </a:solidFill>
                <a:latin typeface="Arial" pitchFamily="79" charset="0"/>
              </a:rPr>
              <a:t> but did.  Which one would you rather aspire to be? (to try to live like)</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latin typeface="Arial" pitchFamily="79" charset="0"/>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a:t>
            </a:r>
            <a:r>
              <a:rPr lang="en-US" sz="2400" dirty="0">
                <a:solidFill>
                  <a:schemeClr val="accent1">
                    <a:lumMod val="50000"/>
                  </a:schemeClr>
                </a:solidFill>
                <a:latin typeface="Arial" pitchFamily="79" charset="0"/>
              </a:rPr>
              <a:t>O’Flaherty really struggled throughout doing what was right, but in the end he went beyond what most would deem “the call of duty” to the higher ideal of Christian ethics.  Why do you think </a:t>
            </a:r>
            <a:r>
              <a:rPr lang="en-US" sz="2400" dirty="0" err="1">
                <a:solidFill>
                  <a:schemeClr val="accent1">
                    <a:lumMod val="50000"/>
                  </a:schemeClr>
                </a:solidFill>
                <a:latin typeface="Arial" pitchFamily="79" charset="0"/>
              </a:rPr>
              <a:t>Kappler</a:t>
            </a:r>
            <a:r>
              <a:rPr lang="en-US" sz="2400" dirty="0">
                <a:solidFill>
                  <a:schemeClr val="accent1">
                    <a:lumMod val="50000"/>
                  </a:schemeClr>
                </a:solidFill>
                <a:latin typeface="Arial" pitchFamily="79" charset="0"/>
              </a:rPr>
              <a:t> was eventually baptized by O’Flaherty?  What can we learn about how to live</a:t>
            </a:r>
            <a:r>
              <a:rPr lang="en-GB" sz="2400" dirty="0">
                <a:solidFill>
                  <a:schemeClr val="accent1">
                    <a:lumMod val="50000"/>
                  </a:schemeClr>
                </a:solidFill>
                <a:latin typeface="Arial" pitchFamily="79" charset="0"/>
              </a:rPr>
              <a:t>?</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226334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6201"/>
            <a:ext cx="8458200" cy="1323439"/>
          </a:xfrm>
          <a:prstGeom prst="rect">
            <a:avLst/>
          </a:prstGeom>
          <a:noFill/>
        </p:spPr>
        <p:txBody>
          <a:bodyPr wrap="square" rtlCol="0">
            <a:spAutoFit/>
          </a:bodyPr>
          <a:lstStyle/>
          <a:p>
            <a:pPr algn="ctr"/>
            <a:r>
              <a:rPr lang="en-US" sz="8000" dirty="0">
                <a:solidFill>
                  <a:schemeClr val="bg2">
                    <a:lumMod val="25000"/>
                  </a:schemeClr>
                </a:solidFill>
                <a:effectLst>
                  <a:outerShdw blurRad="50800" dist="38100" dir="2700000">
                    <a:srgbClr val="000000">
                      <a:alpha val="43000"/>
                    </a:srgbClr>
                  </a:outerShdw>
                </a:effectLst>
                <a:latin typeface=" JSP Ross"/>
                <a:cs typeface=" JSP Ross"/>
              </a:rPr>
              <a:t>Read &amp; Discuss</a:t>
            </a:r>
          </a:p>
        </p:txBody>
      </p:sp>
      <p:sp>
        <p:nvSpPr>
          <p:cNvPr id="4" name="Text Box 2"/>
          <p:cNvSpPr txBox="1">
            <a:spLocks noChangeArrowheads="1"/>
          </p:cNvSpPr>
          <p:nvPr/>
        </p:nvSpPr>
        <p:spPr bwMode="auto">
          <a:xfrm>
            <a:off x="3505200" y="1905001"/>
            <a:ext cx="7010400" cy="2108269"/>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Mark 10:17 – 31</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Mark 10:13-16 (keyword: children)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Luke 22:31-34</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Mark 16:6-7</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John 21:1-19</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John 18:15-18 (keyword: fire)</a:t>
            </a:r>
          </a:p>
        </p:txBody>
      </p:sp>
      <p:pic>
        <p:nvPicPr>
          <p:cNvPr id="3" name="Picture 2" descr="discu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75200"/>
            <a:ext cx="6248400" cy="2082800"/>
          </a:xfrm>
          <a:prstGeom prst="rect">
            <a:avLst/>
          </a:prstGeom>
        </p:spPr>
      </p:pic>
    </p:spTree>
    <p:extLst>
      <p:ext uri="{BB962C8B-B14F-4D97-AF65-F5344CB8AC3E}">
        <p14:creationId xmlns:p14="http://schemas.microsoft.com/office/powerpoint/2010/main" val="132459760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59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Timothy</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Timothy</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Titus</a:t>
            </a:r>
          </a:p>
        </p:txBody>
      </p:sp>
    </p:spTree>
    <p:extLst>
      <p:ext uri="{BB962C8B-B14F-4D97-AF65-F5344CB8AC3E}">
        <p14:creationId xmlns:p14="http://schemas.microsoft.com/office/powerpoint/2010/main" val="1705422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5146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Revelation</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Jude</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a:solidFill>
                  <a:schemeClr val="accent2"/>
                </a:solidFill>
              </a:rPr>
              <a:t>none</a:t>
            </a:r>
          </a:p>
        </p:txBody>
      </p:sp>
    </p:spTree>
    <p:extLst>
      <p:ext uri="{BB962C8B-B14F-4D97-AF65-F5344CB8AC3E}">
        <p14:creationId xmlns:p14="http://schemas.microsoft.com/office/powerpoint/2010/main" val="36689048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5273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3622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Philippians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Ephesians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Colossians</a:t>
            </a:r>
          </a:p>
        </p:txBody>
      </p:sp>
    </p:spTree>
    <p:extLst>
      <p:ext uri="{BB962C8B-B14F-4D97-AF65-F5344CB8AC3E}">
        <p14:creationId xmlns:p14="http://schemas.microsoft.com/office/powerpoint/2010/main" val="374939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4864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Mark</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Matthew</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Luke</a:t>
            </a:r>
          </a:p>
        </p:txBody>
      </p:sp>
    </p:spTree>
    <p:extLst>
      <p:ext uri="{BB962C8B-B14F-4D97-AF65-F5344CB8AC3E}">
        <p14:creationId xmlns:p14="http://schemas.microsoft.com/office/powerpoint/2010/main" val="23332665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James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Hebrews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I Peter</a:t>
            </a:r>
          </a:p>
        </p:txBody>
      </p:sp>
    </p:spTree>
    <p:extLst>
      <p:ext uri="{BB962C8B-B14F-4D97-AF65-F5344CB8AC3E}">
        <p14:creationId xmlns:p14="http://schemas.microsoft.com/office/powerpoint/2010/main" val="32195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r>
              <a:rPr lang="en-US" sz="3600" dirty="0">
                <a:solidFill>
                  <a:srgbClr val="660066"/>
                </a:solidFill>
                <a:latin typeface="Estelle Black SF"/>
                <a:cs typeface="Estelle Black SF"/>
              </a:rPr>
              <a:t>And when he was gone forth into the way, there came one running, and kneeled to him, and asked him, Good Master, what shall I do that I may inherit eternal life?</a:t>
            </a:r>
            <a:br>
              <a:rPr lang="en-US" sz="3600" dirty="0">
                <a:solidFill>
                  <a:srgbClr val="660066"/>
                </a:solidFill>
                <a:latin typeface="Estelle Black SF"/>
                <a:cs typeface="Estelle Black SF"/>
              </a:rPr>
            </a:br>
            <a:r>
              <a:rPr lang="en-US" sz="3600" dirty="0">
                <a:solidFill>
                  <a:srgbClr val="660066"/>
                </a:solidFill>
                <a:latin typeface="Estelle Black SF"/>
                <a:cs typeface="Estelle Black SF"/>
              </a:rPr>
              <a:t> . . . Then Jesus beholding him loved him, and said unto him, One thing thou </a:t>
            </a:r>
            <a:r>
              <a:rPr lang="en-US" sz="3600" dirty="0" err="1">
                <a:solidFill>
                  <a:srgbClr val="660066"/>
                </a:solidFill>
                <a:latin typeface="Estelle Black SF"/>
                <a:cs typeface="Estelle Black SF"/>
              </a:rPr>
              <a:t>lackest</a:t>
            </a:r>
            <a:r>
              <a:rPr lang="en-US" sz="3600" dirty="0">
                <a:solidFill>
                  <a:srgbClr val="660066"/>
                </a:solidFill>
                <a:latin typeface="Estelle Black SF"/>
                <a:cs typeface="Estelle Black SF"/>
              </a:rPr>
              <a:t>: go thy way, sell whatsoever thou hast, and give to the poor, and thou shalt have treasure in heaven: and come, take up the cross, and follow me.</a:t>
            </a: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10: 17, 21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514600"/>
            <a:ext cx="29718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0574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Ephesians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8288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Galatians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7724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Philippians</a:t>
            </a:r>
          </a:p>
        </p:txBody>
      </p:sp>
    </p:spTree>
    <p:extLst>
      <p:ext uri="{BB962C8B-B14F-4D97-AF65-F5344CB8AC3E}">
        <p14:creationId xmlns:p14="http://schemas.microsoft.com/office/powerpoint/2010/main" val="315052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Acts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Romans</a:t>
            </a:r>
          </a:p>
        </p:txBody>
      </p:sp>
    </p:spTree>
    <p:extLst>
      <p:ext uri="{BB962C8B-B14F-4D97-AF65-F5344CB8AC3E}">
        <p14:creationId xmlns:p14="http://schemas.microsoft.com/office/powerpoint/2010/main" val="3790682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 Peter</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James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 Peter</a:t>
            </a:r>
          </a:p>
        </p:txBody>
      </p:sp>
    </p:spTree>
    <p:extLst>
      <p:ext uri="{BB962C8B-B14F-4D97-AF65-F5344CB8AC3E}">
        <p14:creationId xmlns:p14="http://schemas.microsoft.com/office/powerpoint/2010/main" val="39966605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Jude</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III 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Revelation</a:t>
            </a:r>
          </a:p>
        </p:txBody>
      </p:sp>
    </p:spTree>
    <p:extLst>
      <p:ext uri="{BB962C8B-B14F-4D97-AF65-F5344CB8AC3E}">
        <p14:creationId xmlns:p14="http://schemas.microsoft.com/office/powerpoint/2010/main" val="9630647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4864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1752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Matthew</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dirty="0">
                <a:solidFill>
                  <a:schemeClr val="accent2"/>
                </a:solidFill>
              </a:rPr>
              <a:t>none</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Mark</a:t>
            </a:r>
          </a:p>
        </p:txBody>
      </p:sp>
    </p:spTree>
    <p:extLst>
      <p:ext uri="{BB962C8B-B14F-4D97-AF65-F5344CB8AC3E}">
        <p14:creationId xmlns:p14="http://schemas.microsoft.com/office/powerpoint/2010/main" val="6433880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John</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III John</a:t>
            </a:r>
          </a:p>
        </p:txBody>
      </p:sp>
    </p:spTree>
    <p:extLst>
      <p:ext uri="{BB962C8B-B14F-4D97-AF65-F5344CB8AC3E}">
        <p14:creationId xmlns:p14="http://schemas.microsoft.com/office/powerpoint/2010/main" val="120951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8956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John</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Luke</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Acts</a:t>
            </a:r>
          </a:p>
        </p:txBody>
      </p:sp>
    </p:spTree>
    <p:extLst>
      <p:ext uri="{BB962C8B-B14F-4D97-AF65-F5344CB8AC3E}">
        <p14:creationId xmlns:p14="http://schemas.microsoft.com/office/powerpoint/2010/main" val="758138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048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Romans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Acts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543800" y="304801"/>
            <a:ext cx="2743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 Corinthians</a:t>
            </a:r>
          </a:p>
        </p:txBody>
      </p:sp>
    </p:spTree>
    <p:extLst>
      <p:ext uri="{BB962C8B-B14F-4D97-AF65-F5344CB8AC3E}">
        <p14:creationId xmlns:p14="http://schemas.microsoft.com/office/powerpoint/2010/main" val="1086109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Hebrews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Philemon</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James</a:t>
            </a:r>
          </a:p>
        </p:txBody>
      </p:sp>
    </p:spTree>
    <p:extLst>
      <p:ext uri="{BB962C8B-B14F-4D97-AF65-F5344CB8AC3E}">
        <p14:creationId xmlns:p14="http://schemas.microsoft.com/office/powerpoint/2010/main" val="773441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r>
              <a:rPr lang="en-US" sz="3600" dirty="0">
                <a:solidFill>
                  <a:srgbClr val="660066"/>
                </a:solidFill>
                <a:effectLst>
                  <a:outerShdw blurRad="38100" dist="38100" dir="2700000" algn="tl">
                    <a:srgbClr val="DDDDDD"/>
                  </a:outerShdw>
                </a:effectLst>
                <a:latin typeface="Estelle Black SF"/>
                <a:cs typeface="Estelle Black SF"/>
              </a:rPr>
              <a:t>“</a:t>
            </a:r>
            <a:r>
              <a:rPr lang="en-US" sz="3600" dirty="0">
                <a:solidFill>
                  <a:srgbClr val="660066"/>
                </a:solidFill>
                <a:latin typeface="Estelle Black SF"/>
                <a:cs typeface="Estelle Black SF"/>
              </a:rPr>
              <a:t>As Jesus started on his way, a man ran up to him and fell on his knees before him. “Good teacher,” he asked, “what must I do to inherit eternal life?”</a:t>
            </a:r>
            <a:br>
              <a:rPr lang="en-US" sz="3600" dirty="0">
                <a:solidFill>
                  <a:srgbClr val="660066"/>
                </a:solidFill>
                <a:latin typeface="Estelle Black SF"/>
                <a:cs typeface="Estelle Black SF"/>
              </a:rPr>
            </a:br>
            <a:r>
              <a:rPr lang="en-US" sz="3600" dirty="0">
                <a:solidFill>
                  <a:srgbClr val="660066"/>
                </a:solidFill>
                <a:latin typeface="Estelle Black SF"/>
                <a:cs typeface="Estelle Black SF"/>
              </a:rPr>
              <a:t>Jesus looked at him and loved him. “One thing you lack,” he said. “Go, sell everything you have and give to the poor, and you will have treasure in heaven. Then come, follow me.”</a:t>
            </a:r>
            <a:endParaRPr lang="en-US" sz="1100" dirty="0">
              <a:solidFill>
                <a:srgbClr val="660066"/>
              </a:solidFill>
              <a:latin typeface="Estelle Black SF"/>
              <a:cs typeface="Estelle Black SF"/>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10: 17, 21 (NIV)</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2362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Whenever you find that you are on the side of the majority, it is time to pause and reflect.</a:t>
            </a:r>
            <a:endParaRPr lang="en-US" sz="1200" dirty="0">
              <a:solidFill>
                <a:srgbClr val="4F6228"/>
              </a:solidFill>
              <a:latin typeface="Helvetica" pitchFamily="52" charset="0"/>
            </a:endParaRPr>
          </a:p>
        </p:txBody>
      </p:sp>
      <p:sp>
        <p:nvSpPr>
          <p:cNvPr id="2150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Twain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 snowathiest.JPG"/>
          <p:cNvPicPr>
            <a:picLocks noChangeAspect="1"/>
          </p:cNvPicPr>
          <p:nvPr/>
        </p:nvPicPr>
        <p:blipFill>
          <a:blip r:embed="rId3"/>
          <a:srcRect b="50625"/>
          <a:stretch>
            <a:fillRect/>
          </a:stretch>
        </p:blipFill>
        <p:spPr>
          <a:xfrm>
            <a:off x="1597736" y="304800"/>
            <a:ext cx="9070264" cy="5440629"/>
          </a:xfrm>
          <a:prstGeom prst="rect">
            <a:avLst/>
          </a:prstGeom>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 snowathiest.JPG"/>
          <p:cNvPicPr>
            <a:picLocks noChangeAspect="1"/>
          </p:cNvPicPr>
          <p:nvPr/>
        </p:nvPicPr>
        <p:blipFill>
          <a:blip r:embed="rId3"/>
          <a:srcRect t="49375" b="25069"/>
          <a:stretch>
            <a:fillRect/>
          </a:stretch>
        </p:blipFill>
        <p:spPr>
          <a:xfrm>
            <a:off x="1524000" y="1600200"/>
            <a:ext cx="9081328" cy="2819400"/>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 snowathiest.JPG"/>
          <p:cNvPicPr>
            <a:picLocks noChangeAspect="1"/>
          </p:cNvPicPr>
          <p:nvPr/>
        </p:nvPicPr>
        <p:blipFill>
          <a:blip r:embed="rId3"/>
          <a:srcRect l="1097" t="74931" r="23313"/>
          <a:stretch>
            <a:fillRect/>
          </a:stretch>
        </p:blipFill>
        <p:spPr>
          <a:xfrm>
            <a:off x="1676400" y="457201"/>
            <a:ext cx="6172200" cy="2486791"/>
          </a:xfrm>
          <a:prstGeom prst="rect">
            <a:avLst/>
          </a:prstGeom>
        </p:spPr>
      </p:pic>
      <p:pic>
        <p:nvPicPr>
          <p:cNvPr id="3" name="Picture 2" descr="CH snowathiest.JPG"/>
          <p:cNvPicPr>
            <a:picLocks noChangeAspect="1"/>
          </p:cNvPicPr>
          <p:nvPr/>
        </p:nvPicPr>
        <p:blipFill>
          <a:blip r:embed="rId3"/>
          <a:srcRect l="76687" t="83336"/>
          <a:stretch>
            <a:fillRect/>
          </a:stretch>
        </p:blipFill>
        <p:spPr>
          <a:xfrm>
            <a:off x="7833434" y="4267200"/>
            <a:ext cx="2605966" cy="2262928"/>
          </a:xfrm>
          <a:prstGeom prst="rect">
            <a:avLst/>
          </a:prstGeom>
        </p:spPr>
      </p:pic>
      <p:sp>
        <p:nvSpPr>
          <p:cNvPr id="4" name="TextBox 3"/>
          <p:cNvSpPr txBox="1"/>
          <p:nvPr/>
        </p:nvSpPr>
        <p:spPr>
          <a:xfrm>
            <a:off x="7848600" y="3048000"/>
            <a:ext cx="2620704" cy="1200328"/>
          </a:xfrm>
          <a:prstGeom prst="rect">
            <a:avLst/>
          </a:prstGeom>
          <a:noFill/>
        </p:spPr>
        <p:txBody>
          <a:bodyPr wrap="none" rtlCol="0">
            <a:spAutoFit/>
          </a:bodyPr>
          <a:lstStyle/>
          <a:p>
            <a:pPr algn="ctr"/>
            <a:r>
              <a:rPr lang="en-US" sz="2400" b="1" i="1" dirty="0"/>
              <a:t>Do you want me</a:t>
            </a:r>
          </a:p>
          <a:p>
            <a:pPr algn="ctr"/>
            <a:r>
              <a:rPr lang="en-US" sz="2400" b="1" i="1" dirty="0"/>
              <a:t>To become an</a:t>
            </a:r>
          </a:p>
          <a:p>
            <a:pPr algn="ctr"/>
            <a:r>
              <a:rPr lang="en-US" sz="2400" b="1" i="1" dirty="0"/>
              <a:t>Atheist?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09601"/>
            <a:ext cx="5638800" cy="830997"/>
          </a:xfrm>
          <a:prstGeom prst="rect">
            <a:avLst/>
          </a:prstGeom>
          <a:noFill/>
        </p:spPr>
        <p:txBody>
          <a:bodyPr wrap="square" rtlCol="0">
            <a:spAutoFit/>
          </a:bodyPr>
          <a:lstStyle/>
          <a:p>
            <a:pPr algn="ctr"/>
            <a:r>
              <a:rPr lang="en-US" sz="2400" b="1" i="1" dirty="0"/>
              <a:t>Why do some people “convert”?</a:t>
            </a:r>
          </a:p>
          <a:p>
            <a:pPr algn="ctr"/>
            <a:r>
              <a:rPr lang="en-US" sz="2400" b="1" i="1" dirty="0"/>
              <a:t>Could it be for self-</a:t>
            </a:r>
            <a:r>
              <a:rPr lang="en-US" sz="2400" b="1" i="1" dirty="0" err="1"/>
              <a:t>ish</a:t>
            </a:r>
            <a:r>
              <a:rPr lang="en-US" sz="2400" b="1" i="1" dirty="0"/>
              <a:t> reasons?</a:t>
            </a:r>
          </a:p>
        </p:txBody>
      </p:sp>
      <p:sp>
        <p:nvSpPr>
          <p:cNvPr id="4" name="TextBox 3"/>
          <p:cNvSpPr txBox="1"/>
          <p:nvPr/>
        </p:nvSpPr>
        <p:spPr>
          <a:xfrm>
            <a:off x="1752600" y="4800600"/>
            <a:ext cx="4724400" cy="1200328"/>
          </a:xfrm>
          <a:prstGeom prst="rect">
            <a:avLst/>
          </a:prstGeom>
          <a:noFill/>
        </p:spPr>
        <p:txBody>
          <a:bodyPr wrap="square" rtlCol="0">
            <a:spAutoFit/>
          </a:bodyPr>
          <a:lstStyle/>
          <a:p>
            <a:pPr algn="ctr"/>
            <a:r>
              <a:rPr lang="en-US" sz="2400" b="1" i="1" dirty="0"/>
              <a:t>What was God trying to say with the 10 Commandments about a relationship with Him?</a:t>
            </a:r>
          </a:p>
        </p:txBody>
      </p:sp>
      <p:sp>
        <p:nvSpPr>
          <p:cNvPr id="5" name="TextBox 4"/>
          <p:cNvSpPr txBox="1"/>
          <p:nvPr/>
        </p:nvSpPr>
        <p:spPr>
          <a:xfrm>
            <a:off x="4419600" y="2590801"/>
            <a:ext cx="5638800" cy="830997"/>
          </a:xfrm>
          <a:prstGeom prst="rect">
            <a:avLst/>
          </a:prstGeom>
          <a:noFill/>
        </p:spPr>
        <p:txBody>
          <a:bodyPr wrap="square" rtlCol="0">
            <a:spAutoFit/>
          </a:bodyPr>
          <a:lstStyle/>
          <a:p>
            <a:pPr algn="ctr"/>
            <a:r>
              <a:rPr lang="en-US" sz="2400" b="1" i="1" dirty="0"/>
              <a:t>Why do some people “un-convert”?</a:t>
            </a:r>
          </a:p>
          <a:p>
            <a:pPr algn="ctr"/>
            <a:r>
              <a:rPr lang="en-US" sz="2400" b="1" i="1" dirty="0"/>
              <a:t>Could it be for self-</a:t>
            </a:r>
            <a:r>
              <a:rPr lang="en-US" sz="2400" b="1" i="1" dirty="0" err="1"/>
              <a:t>ish</a:t>
            </a:r>
            <a:r>
              <a:rPr lang="en-US" sz="2400" b="1" i="1" dirty="0"/>
              <a:t> reasons?</a:t>
            </a:r>
          </a:p>
        </p:txBody>
      </p:sp>
      <p:pic>
        <p:nvPicPr>
          <p:cNvPr id="6" name="Picture 5" descr="wouldyoustillloveme124.jpg"/>
          <p:cNvPicPr>
            <a:picLocks noChangeAspect="1"/>
          </p:cNvPicPr>
          <p:nvPr/>
        </p:nvPicPr>
        <p:blipFill>
          <a:blip r:embed="rId3"/>
          <a:stretch>
            <a:fillRect/>
          </a:stretch>
        </p:blipFill>
        <p:spPr>
          <a:xfrm>
            <a:off x="6629400" y="4557078"/>
            <a:ext cx="3962400" cy="2224723"/>
          </a:xfrm>
          <a:prstGeom prst="rect">
            <a:avLst/>
          </a:prstGeom>
        </p:spPr>
      </p:pic>
      <p:pic>
        <p:nvPicPr>
          <p:cNvPr id="7" name="Picture 6" descr="CH snowathiest.JPG"/>
          <p:cNvPicPr>
            <a:picLocks noChangeAspect="1"/>
          </p:cNvPicPr>
          <p:nvPr/>
        </p:nvPicPr>
        <p:blipFill>
          <a:blip r:embed="rId4"/>
          <a:srcRect l="76687" t="83336"/>
          <a:stretch>
            <a:fillRect/>
          </a:stretch>
        </p:blipFill>
        <p:spPr>
          <a:xfrm>
            <a:off x="1981201" y="3276600"/>
            <a:ext cx="1640703" cy="1424728"/>
          </a:xfrm>
          <a:prstGeom prst="rect">
            <a:avLst/>
          </a:prstGeom>
        </p:spPr>
      </p:pic>
      <p:sp>
        <p:nvSpPr>
          <p:cNvPr id="8" name="TextBox 7"/>
          <p:cNvSpPr txBox="1"/>
          <p:nvPr/>
        </p:nvSpPr>
        <p:spPr>
          <a:xfrm>
            <a:off x="1772104" y="2286000"/>
            <a:ext cx="1809297"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b="1" i="1" dirty="0"/>
              <a:t>Do you want me</a:t>
            </a:r>
          </a:p>
          <a:p>
            <a:pPr algn="ctr"/>
            <a:r>
              <a:rPr lang="en-US" b="1" i="1" dirty="0"/>
              <a:t>To become an</a:t>
            </a:r>
          </a:p>
          <a:p>
            <a:pPr algn="ctr"/>
            <a:r>
              <a:rPr lang="en-US" b="1" i="1" dirty="0"/>
              <a:t>Atheist?</a:t>
            </a:r>
          </a:p>
        </p:txBody>
      </p:sp>
      <p:pic>
        <p:nvPicPr>
          <p:cNvPr id="9" name="Picture 8" descr="crown.jpg"/>
          <p:cNvPicPr>
            <a:picLocks noChangeAspect="1"/>
          </p:cNvPicPr>
          <p:nvPr/>
        </p:nvPicPr>
        <p:blipFill>
          <a:blip r:embed="rId5"/>
          <a:stretch>
            <a:fillRect/>
          </a:stretch>
        </p:blipFill>
        <p:spPr>
          <a:xfrm>
            <a:off x="7772400" y="228600"/>
            <a:ext cx="1789430" cy="2194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731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5146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Revelation</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Jude</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a:solidFill>
                  <a:schemeClr val="accent2"/>
                </a:solidFill>
              </a:rPr>
              <a:t>none</a:t>
            </a:r>
          </a:p>
        </p:txBody>
      </p:sp>
    </p:spTree>
    <p:extLst>
      <p:ext uri="{BB962C8B-B14F-4D97-AF65-F5344CB8AC3E}">
        <p14:creationId xmlns:p14="http://schemas.microsoft.com/office/powerpoint/2010/main" val="1609996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4864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Mark</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Matthew</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Luke</a:t>
            </a:r>
          </a:p>
        </p:txBody>
      </p:sp>
    </p:spTree>
    <p:extLst>
      <p:ext uri="{BB962C8B-B14F-4D97-AF65-F5344CB8AC3E}">
        <p14:creationId xmlns:p14="http://schemas.microsoft.com/office/powerpoint/2010/main" val="1212300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a:t>James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Hebrews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a:solidFill>
                  <a:schemeClr val="accent2"/>
                </a:solidFill>
              </a:rPr>
              <a:t>I Peter</a:t>
            </a:r>
          </a:p>
        </p:txBody>
      </p:sp>
    </p:spTree>
    <p:extLst>
      <p:ext uri="{BB962C8B-B14F-4D97-AF65-F5344CB8AC3E}">
        <p14:creationId xmlns:p14="http://schemas.microsoft.com/office/powerpoint/2010/main" val="29919636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133600" y="762000"/>
            <a:ext cx="8001000" cy="4308872"/>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makes Hugh O’Flaherty a “hero”?</a:t>
            </a:r>
          </a:p>
          <a:p>
            <a:pPr>
              <a:spcAft>
                <a:spcPts val="1200"/>
              </a:spcAft>
              <a:buFont typeface="Arial" pitchFamily="74" charset="0"/>
              <a:buChar char="•"/>
            </a:pPr>
            <a:r>
              <a:rPr lang="en-US" sz="2800" dirty="0">
                <a:solidFill>
                  <a:schemeClr val="accent1"/>
                </a:solidFill>
              </a:rPr>
              <a:t>Why do we “boo” Colonel </a:t>
            </a:r>
            <a:r>
              <a:rPr lang="en-US" sz="2800" dirty="0" err="1">
                <a:solidFill>
                  <a:schemeClr val="accent1"/>
                </a:solidFill>
              </a:rPr>
              <a:t>Kepler</a:t>
            </a:r>
            <a:r>
              <a:rPr lang="en-US" sz="2800" dirty="0">
                <a:solidFill>
                  <a:schemeClr val="accent1"/>
                </a:solidFill>
              </a:rPr>
              <a:t>?</a:t>
            </a:r>
          </a:p>
          <a:p>
            <a:pPr>
              <a:spcAft>
                <a:spcPts val="1200"/>
              </a:spcAft>
              <a:buFont typeface="Arial" pitchFamily="74" charset="0"/>
              <a:buChar char="•"/>
            </a:pPr>
            <a:r>
              <a:rPr lang="en-US" sz="2800" dirty="0"/>
              <a:t>What books are the sources of truth for a Christian?</a:t>
            </a:r>
          </a:p>
          <a:p>
            <a:pPr>
              <a:spcAft>
                <a:spcPts val="1200"/>
              </a:spcAft>
              <a:buFont typeface="Arial" pitchFamily="74" charset="0"/>
              <a:buChar char="•"/>
            </a:pPr>
            <a:r>
              <a:rPr lang="en-US" sz="2800" dirty="0">
                <a:solidFill>
                  <a:srgbClr val="4F6228"/>
                </a:solidFill>
              </a:rPr>
              <a:t>What does Jesus call us to?</a:t>
            </a:r>
          </a:p>
          <a:p>
            <a:pPr>
              <a:spcAft>
                <a:spcPts val="1200"/>
              </a:spcAft>
              <a:buFont typeface="Arial" pitchFamily="74" charset="0"/>
              <a:buChar char="•"/>
            </a:pPr>
            <a:r>
              <a:rPr lang="en-US" sz="2800" dirty="0"/>
              <a:t>What will YOUR legacy be?</a:t>
            </a:r>
          </a:p>
          <a:p>
            <a:pPr>
              <a:spcAft>
                <a:spcPts val="1200"/>
              </a:spcAft>
              <a:buFont typeface="Arial" pitchFamily="74" charset="0"/>
              <a:buChar char="•"/>
            </a:pPr>
            <a:r>
              <a:rPr lang="en-US" sz="2800" dirty="0">
                <a:solidFill>
                  <a:srgbClr val="953735"/>
                </a:solidFill>
              </a:rPr>
              <a:t>What is Christ’s attitude towards us NO MATTER what we choose?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Acts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Romans</a:t>
            </a:r>
          </a:p>
        </p:txBody>
      </p:sp>
    </p:spTree>
    <p:extLst>
      <p:ext uri="{BB962C8B-B14F-4D97-AF65-F5344CB8AC3E}">
        <p14:creationId xmlns:p14="http://schemas.microsoft.com/office/powerpoint/2010/main" val="3352712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 Peter</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James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 Peter</a:t>
            </a:r>
          </a:p>
        </p:txBody>
      </p:sp>
    </p:spTree>
    <p:extLst>
      <p:ext uri="{BB962C8B-B14F-4D97-AF65-F5344CB8AC3E}">
        <p14:creationId xmlns:p14="http://schemas.microsoft.com/office/powerpoint/2010/main" val="2454660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Hebrews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Philemon</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James</a:t>
            </a:r>
          </a:p>
        </p:txBody>
      </p:sp>
    </p:spTree>
    <p:extLst>
      <p:ext uri="{BB962C8B-B14F-4D97-AF65-F5344CB8AC3E}">
        <p14:creationId xmlns:p14="http://schemas.microsoft.com/office/powerpoint/2010/main" val="6345273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Timothy</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Timothy</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Titus</a:t>
            </a:r>
          </a:p>
        </p:txBody>
      </p:sp>
    </p:spTree>
    <p:extLst>
      <p:ext uri="{BB962C8B-B14F-4D97-AF65-F5344CB8AC3E}">
        <p14:creationId xmlns:p14="http://schemas.microsoft.com/office/powerpoint/2010/main" val="3930732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4864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1752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Matthew</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dirty="0">
                <a:solidFill>
                  <a:schemeClr val="accent2"/>
                </a:solidFill>
              </a:rPr>
              <a:t>none</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Mark</a:t>
            </a:r>
          </a:p>
        </p:txBody>
      </p:sp>
    </p:spTree>
    <p:extLst>
      <p:ext uri="{BB962C8B-B14F-4D97-AF65-F5344CB8AC3E}">
        <p14:creationId xmlns:p14="http://schemas.microsoft.com/office/powerpoint/2010/main" val="35841201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514600"/>
            <a:ext cx="29718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0574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Ephesians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8288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Galatians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7724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Philippians</a:t>
            </a:r>
          </a:p>
        </p:txBody>
      </p:sp>
    </p:spTree>
    <p:extLst>
      <p:ext uri="{BB962C8B-B14F-4D97-AF65-F5344CB8AC3E}">
        <p14:creationId xmlns:p14="http://schemas.microsoft.com/office/powerpoint/2010/main" val="3837029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John</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III John</a:t>
            </a:r>
          </a:p>
        </p:txBody>
      </p:sp>
    </p:spTree>
    <p:extLst>
      <p:ext uri="{BB962C8B-B14F-4D97-AF65-F5344CB8AC3E}">
        <p14:creationId xmlns:p14="http://schemas.microsoft.com/office/powerpoint/2010/main" val="3219326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133600"/>
            <a:ext cx="4038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Jude</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III John</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Revelation</a:t>
            </a:r>
          </a:p>
        </p:txBody>
      </p:sp>
    </p:spTree>
    <p:extLst>
      <p:ext uri="{BB962C8B-B14F-4D97-AF65-F5344CB8AC3E}">
        <p14:creationId xmlns:p14="http://schemas.microsoft.com/office/powerpoint/2010/main" val="3875854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8956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John</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Luke</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Acts</a:t>
            </a:r>
          </a:p>
        </p:txBody>
      </p:sp>
    </p:spTree>
    <p:extLst>
      <p:ext uri="{BB962C8B-B14F-4D97-AF65-F5344CB8AC3E}">
        <p14:creationId xmlns:p14="http://schemas.microsoft.com/office/powerpoint/2010/main" val="300640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5410200"/>
            <a:ext cx="3048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Romans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Acts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696200" y="304801"/>
            <a:ext cx="2514600" cy="1099419"/>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 Corinthians</a:t>
            </a:r>
          </a:p>
        </p:txBody>
      </p:sp>
    </p:spTree>
    <p:extLst>
      <p:ext uri="{BB962C8B-B14F-4D97-AF65-F5344CB8AC3E}">
        <p14:creationId xmlns:p14="http://schemas.microsoft.com/office/powerpoint/2010/main" val="4099015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295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9" name="Text Box 1"/>
          <p:cNvSpPr txBox="1">
            <a:spLocks noChangeArrowheads="1"/>
          </p:cNvSpPr>
          <p:nvPr/>
        </p:nvSpPr>
        <p:spPr bwMode="auto">
          <a:xfrm>
            <a:off x="1752600" y="76200"/>
            <a:ext cx="8763000" cy="412934"/>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How does O’Flaherty escape the first time in disguise?</a:t>
            </a:r>
            <a:endParaRPr lang="en-GB" sz="2800" dirty="0"/>
          </a:p>
        </p:txBody>
      </p:sp>
      <p:sp>
        <p:nvSpPr>
          <p:cNvPr id="60420" name="Text Box 2"/>
          <p:cNvSpPr txBox="1">
            <a:spLocks noChangeArrowheads="1"/>
          </p:cNvSpPr>
          <p:nvPr/>
        </p:nvSpPr>
        <p:spPr bwMode="auto">
          <a:xfrm>
            <a:off x="1905000" y="7620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GB" dirty="0">
                <a:solidFill>
                  <a:srgbClr val="0000FF"/>
                </a:solidFill>
              </a:rPr>
              <a:t>He pretends to be a mailman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GB" dirty="0">
                <a:solidFill>
                  <a:srgbClr val="0000FF"/>
                </a:solidFill>
              </a:rPr>
              <a:t>He pretends to be a street sweeper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GB" dirty="0">
                <a:solidFill>
                  <a:srgbClr val="0000FF"/>
                </a:solidFill>
              </a:rPr>
              <a:t>He pretends to be a coalman</a:t>
            </a:r>
          </a:p>
        </p:txBody>
      </p:sp>
      <p:sp>
        <p:nvSpPr>
          <p:cNvPr id="10" name="Alternate Process 9"/>
          <p:cNvSpPr/>
          <p:nvPr/>
        </p:nvSpPr>
        <p:spPr>
          <a:xfrm>
            <a:off x="1676400" y="3200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2" name="Text Box 1"/>
          <p:cNvSpPr txBox="1">
            <a:spLocks noChangeArrowheads="1"/>
          </p:cNvSpPr>
          <p:nvPr/>
        </p:nvSpPr>
        <p:spPr bwMode="auto">
          <a:xfrm>
            <a:off x="1752600" y="2590801"/>
            <a:ext cx="8763000" cy="35394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t>Why does Colonel </a:t>
            </a:r>
            <a:r>
              <a:rPr lang="en-US" sz="2400" dirty="0" err="1"/>
              <a:t>Kappler</a:t>
            </a:r>
            <a:r>
              <a:rPr lang="en-US" sz="2400" dirty="0"/>
              <a:t> invite O’Flaherty to the party?</a:t>
            </a:r>
            <a:endParaRPr lang="en-GB" sz="2400" dirty="0"/>
          </a:p>
        </p:txBody>
      </p:sp>
      <p:sp>
        <p:nvSpPr>
          <p:cNvPr id="60423" name="Text Box 2"/>
          <p:cNvSpPr txBox="1">
            <a:spLocks noChangeArrowheads="1"/>
          </p:cNvSpPr>
          <p:nvPr/>
        </p:nvSpPr>
        <p:spPr bwMode="auto">
          <a:xfrm>
            <a:off x="1905000" y="3200401"/>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US" dirty="0">
                <a:solidFill>
                  <a:srgbClr val="0000FF"/>
                </a:solidFill>
              </a:rPr>
              <a:t>T</a:t>
            </a:r>
            <a:r>
              <a:rPr lang="en-GB" dirty="0" err="1">
                <a:solidFill>
                  <a:srgbClr val="0000FF"/>
                </a:solidFill>
              </a:rPr>
              <a:t>o</a:t>
            </a:r>
            <a:r>
              <a:rPr lang="en-GB" dirty="0">
                <a:solidFill>
                  <a:srgbClr val="0000FF"/>
                </a:solidFill>
              </a:rPr>
              <a:t> give him a warning</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US" dirty="0">
                <a:solidFill>
                  <a:srgbClr val="0000FF"/>
                </a:solidFill>
              </a:rPr>
              <a:t>T</a:t>
            </a:r>
            <a:r>
              <a:rPr lang="en-GB" dirty="0" err="1">
                <a:solidFill>
                  <a:srgbClr val="0000FF"/>
                </a:solidFill>
              </a:rPr>
              <a:t>o</a:t>
            </a:r>
            <a:r>
              <a:rPr lang="en-GB" dirty="0">
                <a:solidFill>
                  <a:srgbClr val="0000FF"/>
                </a:solidFill>
              </a:rPr>
              <a:t> capture him</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US" dirty="0">
                <a:solidFill>
                  <a:srgbClr val="0000FF"/>
                </a:solidFill>
              </a:rPr>
              <a:t>T</a:t>
            </a:r>
            <a:r>
              <a:rPr lang="en-GB" dirty="0" err="1">
                <a:solidFill>
                  <a:srgbClr val="0000FF"/>
                </a:solidFill>
              </a:rPr>
              <a:t>o</a:t>
            </a:r>
            <a:r>
              <a:rPr lang="en-GB" dirty="0">
                <a:solidFill>
                  <a:srgbClr val="0000FF"/>
                </a:solidFill>
              </a:rPr>
              <a:t> get his signature</a:t>
            </a:r>
          </a:p>
        </p:txBody>
      </p:sp>
      <p:sp>
        <p:nvSpPr>
          <p:cNvPr id="13" name="Alternate Process 12"/>
          <p:cNvSpPr/>
          <p:nvPr/>
        </p:nvSpPr>
        <p:spPr>
          <a:xfrm>
            <a:off x="1676400" y="5943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25" name="Text Box 1"/>
          <p:cNvSpPr txBox="1">
            <a:spLocks noChangeArrowheads="1"/>
          </p:cNvSpPr>
          <p:nvPr/>
        </p:nvSpPr>
        <p:spPr bwMode="auto">
          <a:xfrm>
            <a:off x="1752600" y="5151438"/>
            <a:ext cx="8763000" cy="487362"/>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Colonel </a:t>
            </a:r>
            <a:r>
              <a:rPr lang="en-US" sz="3300" dirty="0" err="1"/>
              <a:t>Kappler</a:t>
            </a:r>
            <a:r>
              <a:rPr lang="en-US" sz="3300" dirty="0"/>
              <a:t> is under pressure from?</a:t>
            </a:r>
            <a:endParaRPr lang="en-GB" sz="3300" dirty="0"/>
          </a:p>
        </p:txBody>
      </p:sp>
      <p:sp>
        <p:nvSpPr>
          <p:cNvPr id="60426" name="Text Box 2"/>
          <p:cNvSpPr txBox="1">
            <a:spLocks noChangeArrowheads="1"/>
          </p:cNvSpPr>
          <p:nvPr/>
        </p:nvSpPr>
        <p:spPr bwMode="auto">
          <a:xfrm>
            <a:off x="1905000" y="5726114"/>
            <a:ext cx="8534400" cy="79175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GB" dirty="0">
                <a:solidFill>
                  <a:srgbClr val="0000FF"/>
                </a:solidFill>
              </a:rPr>
              <a:t>The Vatican to leave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GB" dirty="0">
                <a:solidFill>
                  <a:srgbClr val="0000FF"/>
                </a:solidFill>
              </a:rPr>
              <a:t>The German high command</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GB" dirty="0">
                <a:solidFill>
                  <a:srgbClr val="0000FF"/>
                </a:solidFill>
              </a:rPr>
              <a:t>The Monsignor has threatened him</a:t>
            </a:r>
          </a:p>
        </p:txBody>
      </p:sp>
    </p:spTree>
    <p:extLst>
      <p:ext uri="{BB962C8B-B14F-4D97-AF65-F5344CB8AC3E}">
        <p14:creationId xmlns:p14="http://schemas.microsoft.com/office/powerpoint/2010/main" val="547085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5273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3622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Philippians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Ephesians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Colossians</a:t>
            </a:r>
          </a:p>
        </p:txBody>
      </p:sp>
    </p:spTree>
    <p:extLst>
      <p:ext uri="{BB962C8B-B14F-4D97-AF65-F5344CB8AC3E}">
        <p14:creationId xmlns:p14="http://schemas.microsoft.com/office/powerpoint/2010/main" val="3226178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25146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0" y="381000"/>
            <a:ext cx="18288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Philemon</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Titus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Hebrews</a:t>
            </a:r>
          </a:p>
        </p:txBody>
      </p:sp>
    </p:spTree>
    <p:extLst>
      <p:ext uri="{BB962C8B-B14F-4D97-AF65-F5344CB8AC3E}">
        <p14:creationId xmlns:p14="http://schemas.microsoft.com/office/powerpoint/2010/main" val="673547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6522426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2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0"/>
            <a:ext cx="3657600" cy="3416320"/>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Scarlet and the Black</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25:00</a:t>
            </a:r>
          </a:p>
        </p:txBody>
      </p:sp>
    </p:spTree>
    <p:extLst>
      <p:ext uri="{BB962C8B-B14F-4D97-AF65-F5344CB8AC3E}">
        <p14:creationId xmlns:p14="http://schemas.microsoft.com/office/powerpoint/2010/main" val="416498436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2362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Following the path of least resistance is what makes rivers and men crooked.</a:t>
            </a:r>
            <a:endParaRPr lang="en-US" sz="1200" dirty="0">
              <a:solidFill>
                <a:srgbClr val="4F6228"/>
              </a:solidFill>
              <a:latin typeface="Helvetica" pitchFamily="52" charset="0"/>
            </a:endParaRPr>
          </a:p>
        </p:txBody>
      </p:sp>
      <p:sp>
        <p:nvSpPr>
          <p:cNvPr id="2150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Unknown</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5283</TotalTime>
  <Words>1980</Words>
  <Application>Microsoft Macintosh PowerPoint</Application>
  <PresentationFormat>Widescreen</PresentationFormat>
  <Paragraphs>438</Paragraphs>
  <Slides>56</Slides>
  <Notes>56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 JSP Ross</vt:lpstr>
      <vt:lpstr>Arial</vt:lpstr>
      <vt:lpstr>Calibri</vt:lpstr>
      <vt:lpstr>Estelle Black SF</vt:lpstr>
      <vt:lpstr>Helvetica</vt:lpstr>
      <vt:lpstr>Impact</vt:lpstr>
      <vt:lpstr>Wingdings</vt:lpstr>
      <vt:lpstr>Office Theme</vt:lpstr>
      <vt:lpstr>PowerPoint Presentation</vt:lpstr>
      <vt:lpstr>And when he was gone forth into the way, there came one running, and kneeled to him, and asked him, Good Master, what shall I do that I may inherit eternal life?  . . . Then Jesus beholding him loved him, and said unto him, One thing thou lackest: go thy way, sell whatsoever thou hast, and give to the poor, and thou shalt have treasure in heaven: and come, take up the cross, and follow me.</vt:lpstr>
      <vt:lpstr>“As Jesus started on his way, a man ran up to him and fell on his knees before him. “Good teacher,” he asked, “what must I do to inherit eternal life?” Jesus looked at him and loved him. “One thing you lack,” he said. “Go, sell everything you have and give to the poor, and you will have treasure in heaven. Then come, follow me.”</vt:lpstr>
      <vt:lpstr>PowerPoint Presentation</vt:lpstr>
      <vt:lpstr>PowerPoint Presentation</vt:lpstr>
      <vt:lpstr>PowerPoint Presentation</vt:lpstr>
      <vt:lpstr>PowerPoint Presentation</vt:lpstr>
      <vt:lpstr>PowerPoint Presentation</vt:lpstr>
      <vt:lpstr>Following the path of least resistance is what makes rivers and men crooked.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Whenever you find that you are on the side of the majority, it is time to pause and reflect.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135</cp:revision>
  <dcterms:created xsi:type="dcterms:W3CDTF">2011-01-07T18:16:26Z</dcterms:created>
  <dcterms:modified xsi:type="dcterms:W3CDTF">2025-01-17T19:23:09Z</dcterms:modified>
</cp:coreProperties>
</file>