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76" r:id="rId2"/>
    <p:sldId id="507" r:id="rId3"/>
    <p:sldId id="508" r:id="rId4"/>
    <p:sldId id="509" r:id="rId5"/>
    <p:sldId id="480" r:id="rId6"/>
    <p:sldId id="506" r:id="rId7"/>
    <p:sldId id="515" r:id="rId8"/>
    <p:sldId id="510" r:id="rId9"/>
    <p:sldId id="520" r:id="rId10"/>
    <p:sldId id="521" r:id="rId11"/>
    <p:sldId id="532" r:id="rId12"/>
    <p:sldId id="364" r:id="rId13"/>
    <p:sldId id="362" r:id="rId14"/>
    <p:sldId id="514" r:id="rId15"/>
    <p:sldId id="511" r:id="rId16"/>
    <p:sldId id="517" r:id="rId17"/>
    <p:sldId id="512" r:id="rId18"/>
    <p:sldId id="500" r:id="rId19"/>
    <p:sldId id="524" r:id="rId20"/>
    <p:sldId id="400" r:id="rId21"/>
    <p:sldId id="550" r:id="rId22"/>
    <p:sldId id="539" r:id="rId23"/>
    <p:sldId id="551" r:id="rId24"/>
    <p:sldId id="544" r:id="rId25"/>
    <p:sldId id="541" r:id="rId26"/>
    <p:sldId id="542" r:id="rId27"/>
    <p:sldId id="543" r:id="rId28"/>
    <p:sldId id="537" r:id="rId29"/>
    <p:sldId id="545" r:id="rId30"/>
    <p:sldId id="538" r:id="rId31"/>
    <p:sldId id="546" r:id="rId32"/>
    <p:sldId id="540" r:id="rId33"/>
    <p:sldId id="548" r:id="rId34"/>
    <p:sldId id="549" r:id="rId35"/>
    <p:sldId id="547" r:id="rId36"/>
    <p:sldId id="552" r:id="rId37"/>
    <p:sldId id="363" r:id="rId38"/>
    <p:sldId id="505" r:id="rId39"/>
    <p:sldId id="513" r:id="rId40"/>
    <p:sldId id="557" r:id="rId41"/>
    <p:sldId id="487" r:id="rId42"/>
    <p:sldId id="481" r:id="rId43"/>
    <p:sldId id="482" r:id="rId44"/>
    <p:sldId id="483" r:id="rId45"/>
    <p:sldId id="484" r:id="rId46"/>
    <p:sldId id="485" r:id="rId47"/>
    <p:sldId id="486" r:id="rId48"/>
    <p:sldId id="489" r:id="rId49"/>
    <p:sldId id="490" r:id="rId50"/>
    <p:sldId id="491" r:id="rId51"/>
    <p:sldId id="492" r:id="rId52"/>
    <p:sldId id="493" r:id="rId53"/>
    <p:sldId id="494" r:id="rId54"/>
    <p:sldId id="495" r:id="rId55"/>
    <p:sldId id="496" r:id="rId56"/>
    <p:sldId id="497" r:id="rId57"/>
    <p:sldId id="503" r:id="rId58"/>
    <p:sldId id="476" r:id="rId59"/>
    <p:sldId id="352" r:id="rId60"/>
    <p:sldId id="499" r:id="rId61"/>
    <p:sldId id="526" r:id="rId62"/>
    <p:sldId id="479" r:id="rId63"/>
    <p:sldId id="475" r:id="rId64"/>
    <p:sldId id="534" r:id="rId65"/>
    <p:sldId id="536" r:id="rId6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p:scale>
          <a:sx n="81" d="100"/>
          <a:sy n="81" d="100"/>
        </p:scale>
        <p:origin x="1952" y="10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1/29/25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10</a:t>
            </a:fld>
            <a:endParaRPr lang="en-US" sz="1200">
              <a:latin typeface="Calibri" pitchFamily="7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12</a:t>
            </a:fld>
            <a:endParaRPr lang="en-US" sz="1200">
              <a:latin typeface="Calibri" pitchFamily="7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13</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15</a:t>
            </a:fld>
            <a:endParaRPr lang="en-US" sz="1200">
              <a:latin typeface="Calibri" pitchFamily="7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16</a:t>
            </a:fld>
            <a:endParaRPr lang="en-US" sz="1200">
              <a:latin typeface="Calibri" pitchFamily="7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17</a:t>
            </a:fld>
            <a:endParaRPr lang="en-US" sz="1200">
              <a:latin typeface="Calibri" pitchFamily="7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18</a:t>
            </a:fld>
            <a:endParaRPr lang="en-US" sz="1200">
              <a:latin typeface="Calibri" pitchFamily="7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19</a:t>
            </a:fld>
            <a:endParaRPr lang="en-US" sz="1200">
              <a:latin typeface="Calibri" pitchFamily="7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20</a:t>
            </a:fld>
            <a:endParaRPr lang="en-US" sz="1200">
              <a:latin typeface="Calibri" pitchFamily="7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36</a:t>
            </a:fld>
            <a:endParaRPr lang="en-US" sz="1200">
              <a:latin typeface="Calibri" pitchFamily="7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37</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39</a:t>
            </a:fld>
            <a:endParaRPr lang="en-US" sz="1200">
              <a:latin typeface="Calibri" pitchFamily="7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40</a:t>
            </a:fld>
            <a:endParaRPr lang="en-US" sz="1200">
              <a:latin typeface="Calibri" pitchFamily="71" charset="0"/>
            </a:endParaRPr>
          </a:p>
        </p:txBody>
      </p:sp>
    </p:spTree>
    <p:extLst>
      <p:ext uri="{BB962C8B-B14F-4D97-AF65-F5344CB8AC3E}">
        <p14:creationId xmlns:p14="http://schemas.microsoft.com/office/powerpoint/2010/main" val="4182387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41</a:t>
            </a:fld>
            <a:endParaRPr lang="en-US" sz="1200">
              <a:latin typeface="Calibri" pitchFamily="71"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5</a:t>
            </a:fld>
            <a:endParaRPr lang="en-US" sz="1200">
              <a:latin typeface="Calibri" pitchFamily="7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57</a:t>
            </a:fld>
            <a:endParaRPr lang="en-US" sz="1200">
              <a:latin typeface="Calibri" pitchFamily="71"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58</a:t>
            </a:fld>
            <a:endParaRPr lang="en-US" sz="1200">
              <a:latin typeface="Calibri" pitchFamily="7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59</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6</a:t>
            </a:fld>
            <a:endParaRPr lang="en-US" sz="1200">
              <a:latin typeface="Calibri" pitchFamily="79"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8EDEEC9-4980-49EF-98BC-87B2C28743E0}" type="slidenum">
              <a:rPr lang="en-US" sz="1200">
                <a:latin typeface="Calibri" pitchFamily="74" charset="0"/>
              </a:rPr>
              <a:pPr algn="r"/>
              <a:t>60</a:t>
            </a:fld>
            <a:endParaRPr lang="en-US" sz="1200">
              <a:latin typeface="Calibri" pitchFamily="7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62</a:t>
            </a:fld>
            <a:endParaRPr lang="en-US" sz="1200">
              <a:latin typeface="Calibri" pitchFamily="63"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63</a:t>
            </a:fld>
            <a:endParaRPr lang="en-US" sz="1200">
              <a:latin typeface="Calibri" pitchFamily="7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64</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65</a:t>
            </a:fld>
            <a:endParaRPr lang="en-US" sz="1200">
              <a:latin typeface="Calibri" pitchFamily="7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7</a:t>
            </a:fld>
            <a:endParaRPr lang="en-US" sz="1200">
              <a:latin typeface="Calibri" pitchFamily="7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8</a:t>
            </a:fld>
            <a:endParaRPr lang="en-US" sz="1200">
              <a:latin typeface="Calibri" pitchFamily="7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9</a:t>
            </a:fld>
            <a:endParaRPr lang="en-US" sz="1200">
              <a:latin typeface="Calibri" pitchFamily="7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1/29/25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1/29/25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1/29/25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1/29/25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1/29/25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1/29/25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1/29/25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1/29/25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1/29/25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1/29/25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1/29/25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1/29/25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Why was/is reaching the Jews difficult?</a:t>
            </a:r>
          </a:p>
        </p:txBody>
      </p:sp>
    </p:spTree>
    <p:extLst>
      <p:ext uri="{BB962C8B-B14F-4D97-AF65-F5344CB8AC3E}">
        <p14:creationId xmlns:p14="http://schemas.microsoft.com/office/powerpoint/2010/main" val="327094695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Acts in 3 minutes</a:t>
            </a:r>
          </a:p>
        </p:txBody>
      </p:sp>
    </p:spTree>
    <p:extLst>
      <p:ext uri="{BB962C8B-B14F-4D97-AF65-F5344CB8AC3E}">
        <p14:creationId xmlns:p14="http://schemas.microsoft.com/office/powerpoint/2010/main" val="17288587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228600"/>
            <a:ext cx="8305800" cy="4648200"/>
          </a:xfrm>
        </p:spPr>
        <p:txBody>
          <a:bodyPr anchor="t"/>
          <a:lstStyle/>
          <a:p>
            <a:pPr>
              <a:lnSpc>
                <a:spcPct val="120000"/>
              </a:lnSpc>
              <a:defRPr/>
            </a:pPr>
            <a:r>
              <a:rPr lang="en-US" sz="3600" dirty="0">
                <a:solidFill>
                  <a:srgbClr val="4F6228"/>
                </a:solidFill>
                <a:effectLst>
                  <a:outerShdw blurRad="38100" dist="38100" dir="2700000" algn="tl">
                    <a:srgbClr val="DDDDDD"/>
                  </a:outerShdw>
                </a:effectLst>
                <a:latin typeface="Estelle Black SF" pitchFamily="52" charset="0"/>
              </a:rPr>
              <a:t>Evangelism is just one beggar telling another beggar where to get bread</a:t>
            </a:r>
            <a:endParaRPr lang="en-US" sz="1100" dirty="0">
              <a:solidFill>
                <a:srgbClr val="4F6228"/>
              </a:solidFill>
              <a:latin typeface="Helvetica" pitchFamily="52" charset="0"/>
            </a:endParaRPr>
          </a:p>
        </p:txBody>
      </p:sp>
      <p:sp>
        <p:nvSpPr>
          <p:cNvPr id="19460" name="TextBox 3"/>
          <p:cNvSpPr txBox="1">
            <a:spLocks noChangeArrowheads="1"/>
          </p:cNvSpPr>
          <p:nvPr/>
        </p:nvSpPr>
        <p:spPr bwMode="auto">
          <a:xfrm>
            <a:off x="6096000" y="6259512"/>
            <a:ext cx="4114800" cy="369888"/>
          </a:xfrm>
          <a:prstGeom prst="rect">
            <a:avLst/>
          </a:prstGeom>
          <a:noFill/>
          <a:ln w="9525">
            <a:noFill/>
            <a:miter lim="800000"/>
            <a:headEnd/>
            <a:tailEnd/>
          </a:ln>
        </p:spPr>
        <p:txBody>
          <a:bodyPr>
            <a:prstTxWarp prst="textNoShape">
              <a:avLst/>
            </a:prstTxWarp>
            <a:spAutoFit/>
          </a:bodyPr>
          <a:lstStyle/>
          <a:p>
            <a:pPr algn="r"/>
            <a:r>
              <a:rPr lang="en-US" b="1" i="1" dirty="0"/>
              <a:t>Lou </a:t>
            </a:r>
            <a:r>
              <a:rPr lang="en-US" b="1" i="1" dirty="0" err="1"/>
              <a:t>Venden</a:t>
            </a:r>
            <a:endParaRPr lang="en-US" b="1" i="1" dirty="0"/>
          </a:p>
        </p:txBody>
      </p:sp>
    </p:spTree>
    <p:extLst>
      <p:ext uri="{BB962C8B-B14F-4D97-AF65-F5344CB8AC3E}">
        <p14:creationId xmlns:p14="http://schemas.microsoft.com/office/powerpoint/2010/main" val="12335599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amansuv.jpg"/>
          <p:cNvPicPr>
            <a:picLocks noChangeAspect="1"/>
          </p:cNvPicPr>
          <p:nvPr/>
        </p:nvPicPr>
        <p:blipFill>
          <a:blip r:embed="rId3"/>
          <a:stretch>
            <a:fillRect/>
          </a:stretch>
        </p:blipFill>
        <p:spPr>
          <a:xfrm>
            <a:off x="1524000" y="100924"/>
            <a:ext cx="5410200" cy="6680877"/>
          </a:xfrm>
          <a:prstGeom prst="rect">
            <a:avLst/>
          </a:prstGeom>
        </p:spPr>
      </p:pic>
      <p:sp>
        <p:nvSpPr>
          <p:cNvPr id="3" name="Rectangle 3"/>
          <p:cNvSpPr txBox="1">
            <a:spLocks noChangeArrowheads="1"/>
          </p:cNvSpPr>
          <p:nvPr/>
        </p:nvSpPr>
        <p:spPr bwMode="auto">
          <a:xfrm>
            <a:off x="7010400" y="685800"/>
            <a:ext cx="3429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Evangelism is not just getting people to go to church.  It might be a step in the right direction, but it won’t save anyone.</a:t>
            </a:r>
            <a:endParaRPr lang="en-US" sz="1100" dirty="0">
              <a:solidFill>
                <a:srgbClr val="E46C0A"/>
              </a:solidFill>
              <a:effectLst>
                <a:outerShdw blurRad="50800" dist="88900" dir="2700000" algn="tl">
                  <a:srgbClr val="000000">
                    <a:alpha val="43000"/>
                  </a:srgbClr>
                </a:outerShdw>
              </a:effectLst>
              <a:latin typeface="Helvetica" pitchFamily="52" charset="0"/>
              <a:ea typeface="ＭＳ Ｐゴシック" pitchFamily="52" charset="-128"/>
              <a:cs typeface="ＭＳ Ｐゴシック" pitchFamily="52" charset="-128"/>
            </a:endParaRPr>
          </a:p>
        </p:txBody>
      </p:sp>
    </p:spTree>
    <p:extLst>
      <p:ext uri="{BB962C8B-B14F-4D97-AF65-F5344CB8AC3E}">
        <p14:creationId xmlns:p14="http://schemas.microsoft.com/office/powerpoint/2010/main" val="2338187116"/>
      </p:ext>
    </p:extLst>
  </p:cSld>
  <p:clrMapOvr>
    <a:masterClrMapping/>
  </p:clrMapOvr>
  <mc:AlternateContent xmlns:mc="http://schemas.openxmlformats.org/markup-compatibility/2006" xmlns:p14="http://schemas.microsoft.com/office/powerpoint/2010/main">
    <mc:Choice Requires="p14">
      <p:transition>
        <p14:flip dir="l"/>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do you think of when you hear the word “evangelism”?</a:t>
            </a:r>
          </a:p>
        </p:txBody>
      </p:sp>
    </p:spTree>
    <p:extLst>
      <p:ext uri="{BB962C8B-B14F-4D97-AF65-F5344CB8AC3E}">
        <p14:creationId xmlns:p14="http://schemas.microsoft.com/office/powerpoint/2010/main" val="273703549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tleasasledgehammer.jpg"/>
          <p:cNvPicPr>
            <a:picLocks noChangeAspect="1"/>
          </p:cNvPicPr>
          <p:nvPr/>
        </p:nvPicPr>
        <p:blipFill>
          <a:blip r:embed="rId3"/>
          <a:stretch>
            <a:fillRect/>
          </a:stretch>
        </p:blipFill>
        <p:spPr>
          <a:xfrm>
            <a:off x="5105400" y="296238"/>
            <a:ext cx="5562600" cy="6412061"/>
          </a:xfrm>
          <a:prstGeom prst="rect">
            <a:avLst/>
          </a:prstGeom>
        </p:spPr>
      </p:pic>
      <p:sp>
        <p:nvSpPr>
          <p:cNvPr id="3" name="Rectangle 3"/>
          <p:cNvSpPr txBox="1">
            <a:spLocks noChangeArrowheads="1"/>
          </p:cNvSpPr>
          <p:nvPr/>
        </p:nvSpPr>
        <p:spPr bwMode="auto">
          <a:xfrm>
            <a:off x="1752600" y="609600"/>
            <a:ext cx="3429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Evangelism is not just getting people to read the Bible.  It is a step in the right direction, but no one likes being force fed!</a:t>
            </a:r>
            <a:endParaRPr lang="en-US" sz="1100" dirty="0">
              <a:solidFill>
                <a:srgbClr val="E46C0A"/>
              </a:solidFill>
              <a:effectLst>
                <a:outerShdw blurRad="50800" dist="88900" dir="2700000" algn="tl">
                  <a:srgbClr val="000000">
                    <a:alpha val="43000"/>
                  </a:srgbClr>
                </a:outerShdw>
              </a:effectLst>
              <a:latin typeface="Helvetica" pitchFamily="52" charset="0"/>
              <a:ea typeface="ＭＳ Ｐゴシック" pitchFamily="52" charset="-128"/>
              <a:cs typeface="ＭＳ Ｐゴシック" pitchFamily="52" charset="-128"/>
            </a:endParaRPr>
          </a:p>
        </p:txBody>
      </p:sp>
    </p:spTree>
    <p:extLst>
      <p:ext uri="{BB962C8B-B14F-4D97-AF65-F5344CB8AC3E}">
        <p14:creationId xmlns:p14="http://schemas.microsoft.com/office/powerpoint/2010/main" val="1929317902"/>
      </p:ext>
    </p:extLst>
  </p:cSld>
  <p:clrMapOvr>
    <a:masterClrMapping/>
  </p:clrMapOvr>
  <mc:AlternateContent xmlns:mc="http://schemas.openxmlformats.org/markup-compatibility/2006" xmlns:p14="http://schemas.microsoft.com/office/powerpoint/2010/main">
    <mc:Choice Requires="p14">
      <p:transition>
        <p14:flip dir="l"/>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 crowd mentality.jpg"/>
          <p:cNvPicPr>
            <a:picLocks noChangeAspect="1"/>
          </p:cNvPicPr>
          <p:nvPr/>
        </p:nvPicPr>
        <p:blipFill>
          <a:blip r:embed="rId3"/>
          <a:srcRect r="50000"/>
          <a:stretch>
            <a:fillRect/>
          </a:stretch>
        </p:blipFill>
        <p:spPr>
          <a:xfrm>
            <a:off x="1676400" y="228600"/>
            <a:ext cx="5155759" cy="3505200"/>
          </a:xfrm>
          <a:prstGeom prst="rect">
            <a:avLst/>
          </a:prstGeom>
        </p:spPr>
      </p:pic>
      <p:pic>
        <p:nvPicPr>
          <p:cNvPr id="5" name="Picture 4" descr="CH crowd mentality.jpg"/>
          <p:cNvPicPr>
            <a:picLocks noChangeAspect="1"/>
          </p:cNvPicPr>
          <p:nvPr/>
        </p:nvPicPr>
        <p:blipFill>
          <a:blip r:embed="rId3"/>
          <a:srcRect l="50000" t="1852" r="25450"/>
          <a:stretch>
            <a:fillRect/>
          </a:stretch>
        </p:blipFill>
        <p:spPr>
          <a:xfrm>
            <a:off x="4724400" y="1676400"/>
            <a:ext cx="2971800" cy="4038600"/>
          </a:xfrm>
          <a:prstGeom prst="rect">
            <a:avLst/>
          </a:prstGeom>
        </p:spPr>
      </p:pic>
      <p:pic>
        <p:nvPicPr>
          <p:cNvPr id="7" name="Picture 6" descr="CH crowd mentality.jpg"/>
          <p:cNvPicPr>
            <a:picLocks noChangeAspect="1"/>
          </p:cNvPicPr>
          <p:nvPr/>
        </p:nvPicPr>
        <p:blipFill>
          <a:blip r:embed="rId3"/>
          <a:srcRect l="74875"/>
          <a:stretch>
            <a:fillRect/>
          </a:stretch>
        </p:blipFill>
        <p:spPr>
          <a:xfrm>
            <a:off x="8077200" y="3352801"/>
            <a:ext cx="2590800" cy="3505200"/>
          </a:xfrm>
          <a:prstGeom prst="rect">
            <a:avLst/>
          </a:prstGeom>
        </p:spPr>
      </p:pic>
    </p:spTree>
    <p:extLst>
      <p:ext uri="{BB962C8B-B14F-4D97-AF65-F5344CB8AC3E}">
        <p14:creationId xmlns:p14="http://schemas.microsoft.com/office/powerpoint/2010/main" val="21996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1"/>
            <a:ext cx="3962400" cy="646331"/>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Isaiah 53 is unread.  It is the story of Christ</a:t>
            </a:r>
          </a:p>
        </p:txBody>
      </p:sp>
    </p:spTree>
    <p:extLst>
      <p:ext uri="{BB962C8B-B14F-4D97-AF65-F5344CB8AC3E}">
        <p14:creationId xmlns:p14="http://schemas.microsoft.com/office/powerpoint/2010/main" val="88225200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228600"/>
            <a:ext cx="8305800" cy="4648200"/>
          </a:xfrm>
        </p:spPr>
        <p:txBody>
          <a:bodyPr anchor="t"/>
          <a:lstStyle/>
          <a:p>
            <a:pPr>
              <a:lnSpc>
                <a:spcPct val="120000"/>
              </a:lnSpc>
              <a:defRPr/>
            </a:pPr>
            <a:r>
              <a:rPr lang="en-US" sz="3600" dirty="0">
                <a:solidFill>
                  <a:srgbClr val="4F6228"/>
                </a:solidFill>
                <a:effectLst>
                  <a:outerShdw blurRad="38100" dist="38100" dir="2700000" algn="tl">
                    <a:srgbClr val="DDDDDD"/>
                  </a:outerShdw>
                </a:effectLst>
                <a:latin typeface="Estelle Black SF" pitchFamily="52" charset="0"/>
              </a:rPr>
              <a:t>Every man is a missionary, now and forever, for good or for evil, whether he intends or designs it or not. He may be a blot radiating his dark influence outward to the very circumference of society, or he may be a blessing spreading benediction over the length and breadth of the world. But a blank he cannot be: there are no moral blanks; there are no neutral characters.</a:t>
            </a:r>
            <a:endParaRPr lang="en-US" sz="1100" dirty="0">
              <a:solidFill>
                <a:srgbClr val="4F6228"/>
              </a:solidFill>
              <a:latin typeface="Helvetica" pitchFamily="52" charset="0"/>
            </a:endParaRPr>
          </a:p>
        </p:txBody>
      </p:sp>
      <p:sp>
        <p:nvSpPr>
          <p:cNvPr id="19460" name="TextBox 3"/>
          <p:cNvSpPr txBox="1">
            <a:spLocks noChangeArrowheads="1"/>
          </p:cNvSpPr>
          <p:nvPr/>
        </p:nvSpPr>
        <p:spPr bwMode="auto">
          <a:xfrm>
            <a:off x="6096000" y="6259512"/>
            <a:ext cx="4114800" cy="369888"/>
          </a:xfrm>
          <a:prstGeom prst="rect">
            <a:avLst/>
          </a:prstGeom>
          <a:noFill/>
          <a:ln w="9525">
            <a:noFill/>
            <a:miter lim="800000"/>
            <a:headEnd/>
            <a:tailEnd/>
          </a:ln>
        </p:spPr>
        <p:txBody>
          <a:bodyPr>
            <a:prstTxWarp prst="textNoShape">
              <a:avLst/>
            </a:prstTxWarp>
            <a:spAutoFit/>
          </a:bodyPr>
          <a:lstStyle/>
          <a:p>
            <a:pPr algn="r"/>
            <a:r>
              <a:rPr lang="en-US" b="1" i="1" dirty="0"/>
              <a:t>Thomas Chalmers</a:t>
            </a:r>
          </a:p>
        </p:txBody>
      </p:sp>
    </p:spTree>
    <p:extLst>
      <p:ext uri="{BB962C8B-B14F-4D97-AF65-F5344CB8AC3E}">
        <p14:creationId xmlns:p14="http://schemas.microsoft.com/office/powerpoint/2010/main" val="1124104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9718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3622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Obadiah</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Amos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Jonah</a:t>
            </a:r>
          </a:p>
        </p:txBody>
      </p:sp>
    </p:spTree>
    <p:extLst>
      <p:ext uri="{BB962C8B-B14F-4D97-AF65-F5344CB8AC3E}">
        <p14:creationId xmlns:p14="http://schemas.microsoft.com/office/powerpoint/2010/main" val="4052406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Esther</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Nehemiah</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Job</a:t>
            </a:r>
          </a:p>
        </p:txBody>
      </p:sp>
    </p:spTree>
    <p:extLst>
      <p:ext uri="{BB962C8B-B14F-4D97-AF65-F5344CB8AC3E}">
        <p14:creationId xmlns:p14="http://schemas.microsoft.com/office/powerpoint/2010/main" val="1163090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029200"/>
            <a:ext cx="3962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Daniel</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Ezekiel</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Hosea</a:t>
            </a:r>
          </a:p>
        </p:txBody>
      </p:sp>
    </p:spTree>
    <p:extLst>
      <p:ext uri="{BB962C8B-B14F-4D97-AF65-F5344CB8AC3E}">
        <p14:creationId xmlns:p14="http://schemas.microsoft.com/office/powerpoint/2010/main" val="3980404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4191000"/>
            <a:ext cx="3581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0" y="381000"/>
            <a:ext cx="18288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Numbers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Leviticus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20000" y="304801"/>
            <a:ext cx="28194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Deuteronomy</a:t>
            </a:r>
          </a:p>
        </p:txBody>
      </p:sp>
    </p:spTree>
    <p:extLst>
      <p:ext uri="{BB962C8B-B14F-4D97-AF65-F5344CB8AC3E}">
        <p14:creationId xmlns:p14="http://schemas.microsoft.com/office/powerpoint/2010/main" val="1727580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191000"/>
            <a:ext cx="3429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1752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Genesis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dirty="0">
                <a:solidFill>
                  <a:schemeClr val="accent2"/>
                </a:solidFill>
              </a:rPr>
              <a:t>none</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Exodus</a:t>
            </a:r>
          </a:p>
        </p:txBody>
      </p:sp>
    </p:spTree>
    <p:extLst>
      <p:ext uri="{BB962C8B-B14F-4D97-AF65-F5344CB8AC3E}">
        <p14:creationId xmlns:p14="http://schemas.microsoft.com/office/powerpoint/2010/main" val="229746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38100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Job</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Esther</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Psalms</a:t>
            </a:r>
          </a:p>
        </p:txBody>
      </p:sp>
    </p:spTree>
    <p:extLst>
      <p:ext uri="{BB962C8B-B14F-4D97-AF65-F5344CB8AC3E}">
        <p14:creationId xmlns:p14="http://schemas.microsoft.com/office/powerpoint/2010/main" val="3805008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724400" y="5029200"/>
            <a:ext cx="3048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0"/>
            <a:ext cx="2498725"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Ecclesiastes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Proverbs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696200" y="424582"/>
            <a:ext cx="2514600" cy="1099419"/>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Song of Songs</a:t>
            </a:r>
          </a:p>
        </p:txBody>
      </p:sp>
    </p:spTree>
    <p:extLst>
      <p:ext uri="{BB962C8B-B14F-4D97-AF65-F5344CB8AC3E}">
        <p14:creationId xmlns:p14="http://schemas.microsoft.com/office/powerpoint/2010/main" val="154251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37338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Malachi</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Zechariah</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a:solidFill>
                  <a:schemeClr val="accent2"/>
                </a:solidFill>
              </a:rPr>
              <a:t>none</a:t>
            </a:r>
          </a:p>
        </p:txBody>
      </p:sp>
    </p:spTree>
    <p:extLst>
      <p:ext uri="{BB962C8B-B14F-4D97-AF65-F5344CB8AC3E}">
        <p14:creationId xmlns:p14="http://schemas.microsoft.com/office/powerpoint/2010/main" val="2077148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38100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648200" y="381000"/>
            <a:ext cx="2667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Lamentations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8288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Jeremiah</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7724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Ezekiel</a:t>
            </a:r>
          </a:p>
        </p:txBody>
      </p:sp>
    </p:spTree>
    <p:extLst>
      <p:ext uri="{BB962C8B-B14F-4D97-AF65-F5344CB8AC3E}">
        <p14:creationId xmlns:p14="http://schemas.microsoft.com/office/powerpoint/2010/main" val="2920939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pPr>
              <a:lnSpc>
                <a:spcPct val="120000"/>
              </a:lnSpc>
              <a:defRPr/>
            </a:pPr>
            <a:r>
              <a:rPr lang="en-US" sz="4000" dirty="0">
                <a:solidFill>
                  <a:srgbClr val="800080"/>
                </a:solidFill>
                <a:effectLst>
                  <a:outerShdw blurRad="38100" dist="38100" dir="2700000" algn="tl">
                    <a:srgbClr val="DDDDDD"/>
                  </a:outerShdw>
                </a:effectLst>
                <a:latin typeface="Estelle Black SF" pitchFamily="52" charset="0"/>
              </a:rPr>
              <a:t>Go ye therefore, and teach all nations, baptizing them in the name of the Father, and of the Son, and of the Holy Ghost: teaching them to observe all things whatsoever I have commanded you: and, lo, I am with you always, even unto the end of the world. Amen.</a:t>
            </a:r>
            <a:endParaRPr lang="en-US" sz="1200" dirty="0">
              <a:solidFill>
                <a:srgbClr val="000000"/>
              </a:solidFill>
              <a:latin typeface="Helvetica" pitchFamily="52" charset="0"/>
            </a:endParaRP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Matthew 28:19-20 (KJV)</a:t>
            </a:r>
          </a:p>
        </p:txBody>
      </p:sp>
    </p:spTree>
    <p:extLst>
      <p:ext uri="{BB962C8B-B14F-4D97-AF65-F5344CB8AC3E}">
        <p14:creationId xmlns:p14="http://schemas.microsoft.com/office/powerpoint/2010/main" val="15087299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971800"/>
            <a:ext cx="3124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Hosea</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Daniel</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Joel</a:t>
            </a:r>
          </a:p>
        </p:txBody>
      </p:sp>
    </p:spTree>
    <p:extLst>
      <p:ext uri="{BB962C8B-B14F-4D97-AF65-F5344CB8AC3E}">
        <p14:creationId xmlns:p14="http://schemas.microsoft.com/office/powerpoint/2010/main" val="4149570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Ruth</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Judges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Samuel</a:t>
            </a:r>
          </a:p>
        </p:txBody>
      </p:sp>
    </p:spTree>
    <p:extLst>
      <p:ext uri="{BB962C8B-B14F-4D97-AF65-F5344CB8AC3E}">
        <p14:creationId xmlns:p14="http://schemas.microsoft.com/office/powerpoint/2010/main" val="4163977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4572000"/>
            <a:ext cx="22098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Kings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Kings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543800" y="304801"/>
            <a:ext cx="2667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 Chronicles</a:t>
            </a:r>
          </a:p>
        </p:txBody>
      </p:sp>
    </p:spTree>
    <p:extLst>
      <p:ext uri="{BB962C8B-B14F-4D97-AF65-F5344CB8AC3E}">
        <p14:creationId xmlns:p14="http://schemas.microsoft.com/office/powerpoint/2010/main" val="3969502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76800" y="37338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Zephaniah</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Habakkuk</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Haggai</a:t>
            </a:r>
          </a:p>
        </p:txBody>
      </p:sp>
    </p:spTree>
    <p:extLst>
      <p:ext uri="{BB962C8B-B14F-4D97-AF65-F5344CB8AC3E}">
        <p14:creationId xmlns:p14="http://schemas.microsoft.com/office/powerpoint/2010/main" val="21073240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0574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Isaiah</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424582"/>
            <a:ext cx="2133600" cy="1099419"/>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Song of Songs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Jeremiah</a:t>
            </a:r>
          </a:p>
        </p:txBody>
      </p:sp>
    </p:spTree>
    <p:extLst>
      <p:ext uri="{BB962C8B-B14F-4D97-AF65-F5344CB8AC3E}">
        <p14:creationId xmlns:p14="http://schemas.microsoft.com/office/powerpoint/2010/main" val="49623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2286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0" y="381000"/>
            <a:ext cx="2514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 Chronicles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 Kings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20000" y="304801"/>
            <a:ext cx="28194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II Chronicles</a:t>
            </a:r>
          </a:p>
        </p:txBody>
      </p:sp>
    </p:spTree>
    <p:extLst>
      <p:ext uri="{BB962C8B-B14F-4D97-AF65-F5344CB8AC3E}">
        <p14:creationId xmlns:p14="http://schemas.microsoft.com/office/powerpoint/2010/main" val="3048964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226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4648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It is the duty of every Christian to be Christ to his neighbor.</a:t>
            </a:r>
            <a:endParaRPr lang="en-US" sz="1200" dirty="0">
              <a:solidFill>
                <a:srgbClr val="4F6228"/>
              </a:solidFill>
              <a:latin typeface="Helvetica" pitchFamily="52" charset="0"/>
            </a:endParaRPr>
          </a:p>
        </p:txBody>
      </p:sp>
      <p:sp>
        <p:nvSpPr>
          <p:cNvPr id="1946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Martin Luther</a:t>
            </a:r>
          </a:p>
        </p:txBody>
      </p:sp>
    </p:spTree>
    <p:extLst>
      <p:ext uri="{BB962C8B-B14F-4D97-AF65-F5344CB8AC3E}">
        <p14:creationId xmlns:p14="http://schemas.microsoft.com/office/powerpoint/2010/main" val="2440394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ready.jpg"/>
          <p:cNvPicPr>
            <a:picLocks noChangeAspect="1"/>
          </p:cNvPicPr>
          <p:nvPr/>
        </p:nvPicPr>
        <p:blipFill>
          <a:blip r:embed="rId3"/>
          <a:stretch>
            <a:fillRect/>
          </a:stretch>
        </p:blipFill>
        <p:spPr>
          <a:xfrm>
            <a:off x="1524000" y="0"/>
            <a:ext cx="5245100" cy="6807200"/>
          </a:xfrm>
          <a:prstGeom prst="rect">
            <a:avLst/>
          </a:prstGeom>
        </p:spPr>
      </p:pic>
      <p:sp>
        <p:nvSpPr>
          <p:cNvPr id="4" name="Rectangle 3"/>
          <p:cNvSpPr txBox="1">
            <a:spLocks noChangeArrowheads="1"/>
          </p:cNvSpPr>
          <p:nvPr/>
        </p:nvSpPr>
        <p:spPr bwMode="auto">
          <a:xfrm>
            <a:off x="6858000" y="1066800"/>
            <a:ext cx="3429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Evangelism is getting people to connect with CHRIST.  That’s what a </a:t>
            </a:r>
            <a:r>
              <a:rPr lang="en-US" sz="3600" dirty="0" err="1">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CHRISTian</a:t>
            </a: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 is—a follower of CHRIST.</a:t>
            </a:r>
            <a:endParaRPr lang="en-US" sz="1100" dirty="0">
              <a:solidFill>
                <a:srgbClr val="E46C0A"/>
              </a:solidFill>
              <a:effectLst>
                <a:outerShdw blurRad="50800" dist="88900" dir="2700000" algn="tl">
                  <a:srgbClr val="000000">
                    <a:alpha val="43000"/>
                  </a:srgbClr>
                </a:outerShdw>
              </a:effectLst>
              <a:latin typeface="Helvetica" pitchFamily="52" charset="0"/>
              <a:ea typeface="ＭＳ Ｐゴシック" pitchFamily="52" charset="-128"/>
              <a:cs typeface="ＭＳ Ｐゴシック" pitchFamily="52" charset="-128"/>
            </a:endParaRPr>
          </a:p>
        </p:txBody>
      </p:sp>
    </p:spTree>
    <p:extLst>
      <p:ext uri="{BB962C8B-B14F-4D97-AF65-F5344CB8AC3E}">
        <p14:creationId xmlns:p14="http://schemas.microsoft.com/office/powerpoint/2010/main" val="3488476797"/>
      </p:ext>
    </p:extLst>
  </p:cSld>
  <p:clrMapOvr>
    <a:masterClrMapping/>
  </p:clrMapOvr>
  <mc:AlternateContent xmlns:mc="http://schemas.openxmlformats.org/markup-compatibility/2006" xmlns:p14="http://schemas.microsoft.com/office/powerpoint/2010/main">
    <mc:Choice Requires="p14">
      <p:transition>
        <p14:flip dir="l"/>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pPr>
              <a:lnSpc>
                <a:spcPct val="120000"/>
              </a:lnSpc>
              <a:defRPr/>
            </a:pPr>
            <a:r>
              <a:rPr lang="en-US" sz="4000" dirty="0">
                <a:solidFill>
                  <a:srgbClr val="800080"/>
                </a:solidFill>
                <a:effectLst>
                  <a:outerShdw blurRad="38100" dist="38100" dir="2700000" algn="tl">
                    <a:srgbClr val="DDDDDD"/>
                  </a:outerShdw>
                </a:effectLst>
                <a:latin typeface="Estelle Black SF" pitchFamily="52" charset="0"/>
              </a:rPr>
              <a:t>Therefore go and make disciples of all nations, baptizing them in the name of the Father and of the Son and of the Holy Spirit, and teaching them to obey everything I have commanded you. And surely I am with you always, to the very end of the age."</a:t>
            </a:r>
            <a:endParaRPr lang="en-US" sz="1200" dirty="0">
              <a:solidFill>
                <a:srgbClr val="000000"/>
              </a:solidFill>
              <a:latin typeface="Helvetica" pitchFamily="52" charset="0"/>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Matthew 28:19-20 (NIV)</a:t>
            </a:r>
          </a:p>
        </p:txBody>
      </p:sp>
    </p:spTree>
    <p:extLst>
      <p:ext uri="{BB962C8B-B14F-4D97-AF65-F5344CB8AC3E}">
        <p14:creationId xmlns:p14="http://schemas.microsoft.com/office/powerpoint/2010/main" val="6411247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Testimony from the Mount</a:t>
            </a:r>
          </a:p>
        </p:txBody>
      </p:sp>
    </p:spTree>
    <p:extLst>
      <p:ext uri="{BB962C8B-B14F-4D97-AF65-F5344CB8AC3E}">
        <p14:creationId xmlns:p14="http://schemas.microsoft.com/office/powerpoint/2010/main" val="304069131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Christianity spreads</a:t>
            </a:r>
          </a:p>
        </p:txBody>
      </p:sp>
    </p:spTree>
    <p:extLst>
      <p:ext uri="{BB962C8B-B14F-4D97-AF65-F5344CB8AC3E}">
        <p14:creationId xmlns:p14="http://schemas.microsoft.com/office/powerpoint/2010/main" val="37470527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37338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Malachi</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Zechariah</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a:solidFill>
                  <a:schemeClr val="accent2"/>
                </a:solidFill>
              </a:rPr>
              <a:t>none</a:t>
            </a:r>
          </a:p>
        </p:txBody>
      </p:sp>
    </p:spTree>
    <p:extLst>
      <p:ext uri="{BB962C8B-B14F-4D97-AF65-F5344CB8AC3E}">
        <p14:creationId xmlns:p14="http://schemas.microsoft.com/office/powerpoint/2010/main" val="2823919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971800"/>
            <a:ext cx="3124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Hosea</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Daniel</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Joel</a:t>
            </a:r>
          </a:p>
        </p:txBody>
      </p:sp>
    </p:spTree>
    <p:extLst>
      <p:ext uri="{BB962C8B-B14F-4D97-AF65-F5344CB8AC3E}">
        <p14:creationId xmlns:p14="http://schemas.microsoft.com/office/powerpoint/2010/main" val="1014014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Esther</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Nehemiah</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Job</a:t>
            </a:r>
          </a:p>
        </p:txBody>
      </p:sp>
    </p:spTree>
    <p:extLst>
      <p:ext uri="{BB962C8B-B14F-4D97-AF65-F5344CB8AC3E}">
        <p14:creationId xmlns:p14="http://schemas.microsoft.com/office/powerpoint/2010/main" val="938058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4572000"/>
            <a:ext cx="22098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II Kings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Kings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543800" y="304801"/>
            <a:ext cx="2667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 Chronicles</a:t>
            </a:r>
          </a:p>
        </p:txBody>
      </p:sp>
    </p:spTree>
    <p:extLst>
      <p:ext uri="{BB962C8B-B14F-4D97-AF65-F5344CB8AC3E}">
        <p14:creationId xmlns:p14="http://schemas.microsoft.com/office/powerpoint/2010/main" val="4016337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191000"/>
            <a:ext cx="3429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1752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Genesis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i="1" dirty="0">
                <a:solidFill>
                  <a:schemeClr val="accent2"/>
                </a:solidFill>
              </a:rPr>
              <a:t>none</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Exodus</a:t>
            </a:r>
          </a:p>
        </p:txBody>
      </p:sp>
    </p:spTree>
    <p:extLst>
      <p:ext uri="{BB962C8B-B14F-4D97-AF65-F5344CB8AC3E}">
        <p14:creationId xmlns:p14="http://schemas.microsoft.com/office/powerpoint/2010/main" val="1219559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3810000"/>
            <a:ext cx="2133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Job</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Esther</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Psalms</a:t>
            </a:r>
          </a:p>
        </p:txBody>
      </p:sp>
    </p:spTree>
    <p:extLst>
      <p:ext uri="{BB962C8B-B14F-4D97-AF65-F5344CB8AC3E}">
        <p14:creationId xmlns:p14="http://schemas.microsoft.com/office/powerpoint/2010/main" val="39759348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724400" y="5029200"/>
            <a:ext cx="3048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0"/>
            <a:ext cx="2498725"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Ecclesiastes</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Proverbs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391400" y="304800"/>
            <a:ext cx="32766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Song of Songs</a:t>
            </a:r>
          </a:p>
        </p:txBody>
      </p:sp>
    </p:spTree>
    <p:extLst>
      <p:ext uri="{BB962C8B-B14F-4D97-AF65-F5344CB8AC3E}">
        <p14:creationId xmlns:p14="http://schemas.microsoft.com/office/powerpoint/2010/main" val="32321894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4191000"/>
            <a:ext cx="3581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0" y="381000"/>
            <a:ext cx="18288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Numbers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Leviticus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20000" y="304801"/>
            <a:ext cx="28194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Deuteronomy</a:t>
            </a:r>
          </a:p>
        </p:txBody>
      </p:sp>
    </p:spTree>
    <p:extLst>
      <p:ext uri="{BB962C8B-B14F-4D97-AF65-F5344CB8AC3E}">
        <p14:creationId xmlns:p14="http://schemas.microsoft.com/office/powerpoint/2010/main" val="25898201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133600" y="762000"/>
            <a:ext cx="8001000" cy="4739760"/>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is evangelism?</a:t>
            </a:r>
          </a:p>
          <a:p>
            <a:pPr>
              <a:spcAft>
                <a:spcPts val="1200"/>
              </a:spcAft>
              <a:buFont typeface="Arial" pitchFamily="74" charset="0"/>
              <a:buChar char="•"/>
            </a:pPr>
            <a:r>
              <a:rPr lang="en-US" sz="2800" dirty="0">
                <a:solidFill>
                  <a:schemeClr val="accent1"/>
                </a:solidFill>
              </a:rPr>
              <a:t>What is the “forbidden chapter” in the OT to a Jew?</a:t>
            </a:r>
          </a:p>
          <a:p>
            <a:pPr>
              <a:spcAft>
                <a:spcPts val="1200"/>
              </a:spcAft>
              <a:buFont typeface="Arial" pitchFamily="74" charset="0"/>
              <a:buChar char="•"/>
            </a:pPr>
            <a:r>
              <a:rPr lang="en-US" sz="2800" dirty="0"/>
              <a:t>What books are the sources of truth for a Christian?</a:t>
            </a:r>
          </a:p>
          <a:p>
            <a:pPr>
              <a:spcAft>
                <a:spcPts val="1200"/>
              </a:spcAft>
              <a:buFont typeface="Arial" pitchFamily="74" charset="0"/>
              <a:buChar char="•"/>
            </a:pPr>
            <a:r>
              <a:rPr lang="en-US" sz="2800" dirty="0">
                <a:solidFill>
                  <a:srgbClr val="4F6228"/>
                </a:solidFill>
              </a:rPr>
              <a:t>What does Jesus call us to?</a:t>
            </a:r>
          </a:p>
          <a:p>
            <a:pPr>
              <a:spcAft>
                <a:spcPts val="1200"/>
              </a:spcAft>
              <a:buFont typeface="Arial" pitchFamily="74" charset="0"/>
              <a:buChar char="•"/>
            </a:pPr>
            <a:r>
              <a:rPr lang="en-US" sz="2800" dirty="0"/>
              <a:t>What will YOUR legacy be?</a:t>
            </a:r>
          </a:p>
          <a:p>
            <a:pPr>
              <a:spcAft>
                <a:spcPts val="1200"/>
              </a:spcAft>
              <a:buFont typeface="Arial" pitchFamily="74" charset="0"/>
              <a:buChar char="•"/>
            </a:pPr>
            <a:r>
              <a:rPr lang="en-US" sz="2800" dirty="0">
                <a:solidFill>
                  <a:srgbClr val="953735"/>
                </a:solidFill>
              </a:rPr>
              <a:t>What plan does Jesus outlay as a plan to reach the world?</a:t>
            </a:r>
          </a:p>
        </p:txBody>
      </p:sp>
    </p:spTree>
    <p:extLst>
      <p:ext uri="{BB962C8B-B14F-4D97-AF65-F5344CB8AC3E}">
        <p14:creationId xmlns:p14="http://schemas.microsoft.com/office/powerpoint/2010/main" val="17125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38100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648200" y="381000"/>
            <a:ext cx="2667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Lamentations</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8288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Jeremiah</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7724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Ezekiel</a:t>
            </a:r>
          </a:p>
        </p:txBody>
      </p:sp>
    </p:spTree>
    <p:extLst>
      <p:ext uri="{BB962C8B-B14F-4D97-AF65-F5344CB8AC3E}">
        <p14:creationId xmlns:p14="http://schemas.microsoft.com/office/powerpoint/2010/main" val="2622681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19812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1" y="381001"/>
            <a:ext cx="12795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Ruth</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Judges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 Samuel</a:t>
            </a:r>
          </a:p>
        </p:txBody>
      </p:sp>
    </p:spTree>
    <p:extLst>
      <p:ext uri="{BB962C8B-B14F-4D97-AF65-F5344CB8AC3E}">
        <p14:creationId xmlns:p14="http://schemas.microsoft.com/office/powerpoint/2010/main" val="1236477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4648200"/>
            <a:ext cx="22860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0" y="381000"/>
            <a:ext cx="25146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 Chronicles</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II Kings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20000" y="304801"/>
            <a:ext cx="28194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II Chronicles</a:t>
            </a:r>
          </a:p>
        </p:txBody>
      </p:sp>
    </p:spTree>
    <p:extLst>
      <p:ext uri="{BB962C8B-B14F-4D97-AF65-F5344CB8AC3E}">
        <p14:creationId xmlns:p14="http://schemas.microsoft.com/office/powerpoint/2010/main" val="2164261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76800" y="3733800"/>
            <a:ext cx="32766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Zephaniah</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905000" y="304801"/>
            <a:ext cx="2286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Habakkuk</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Haggai</a:t>
            </a:r>
          </a:p>
        </p:txBody>
      </p:sp>
    </p:spTree>
    <p:extLst>
      <p:ext uri="{BB962C8B-B14F-4D97-AF65-F5344CB8AC3E}">
        <p14:creationId xmlns:p14="http://schemas.microsoft.com/office/powerpoint/2010/main" val="25269311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800600" y="20574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4740276" y="381001"/>
            <a:ext cx="21939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Isaiah</a:t>
            </a:r>
          </a:p>
        </p:txBody>
      </p:sp>
      <p:sp>
        <p:nvSpPr>
          <p:cNvPr id="46084" name="Text Box 2"/>
          <p:cNvSpPr txBox="1">
            <a:spLocks noChangeArrowheads="1"/>
          </p:cNvSpPr>
          <p:nvPr/>
        </p:nvSpPr>
        <p:spPr bwMode="auto">
          <a:xfrm>
            <a:off x="5029200" y="2057400"/>
            <a:ext cx="3773488" cy="3951288"/>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Gospel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Letter by Paul</a:t>
            </a:r>
          </a:p>
        </p:txBody>
      </p:sp>
      <p:sp>
        <p:nvSpPr>
          <p:cNvPr id="5124" name="Text Box 4"/>
          <p:cNvSpPr txBox="1">
            <a:spLocks noChangeArrowheads="1"/>
          </p:cNvSpPr>
          <p:nvPr/>
        </p:nvSpPr>
        <p:spPr bwMode="auto">
          <a:xfrm>
            <a:off x="1371600" y="381000"/>
            <a:ext cx="30480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Song of Songs</a:t>
            </a:r>
          </a:p>
        </p:txBody>
      </p:sp>
      <p:cxnSp>
        <p:nvCxnSpPr>
          <p:cNvPr id="6" name="Straight Connector 5"/>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4"/>
          <p:cNvSpPr txBox="1">
            <a:spLocks noChangeArrowheads="1"/>
          </p:cNvSpPr>
          <p:nvPr/>
        </p:nvSpPr>
        <p:spPr bwMode="auto">
          <a:xfrm>
            <a:off x="78486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Jeremiah</a:t>
            </a:r>
          </a:p>
        </p:txBody>
      </p:sp>
    </p:spTree>
    <p:extLst>
      <p:ext uri="{BB962C8B-B14F-4D97-AF65-F5344CB8AC3E}">
        <p14:creationId xmlns:p14="http://schemas.microsoft.com/office/powerpoint/2010/main" val="2018498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4"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76800" y="2971800"/>
            <a:ext cx="3200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ext Box 1"/>
          <p:cNvSpPr txBox="1">
            <a:spLocks noChangeArrowheads="1"/>
          </p:cNvSpPr>
          <p:nvPr/>
        </p:nvSpPr>
        <p:spPr bwMode="auto">
          <a:xfrm>
            <a:off x="4876800" y="381000"/>
            <a:ext cx="23622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Obadiah</a:t>
            </a:r>
          </a:p>
        </p:txBody>
      </p:sp>
      <p:sp>
        <p:nvSpPr>
          <p:cNvPr id="48132"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Amos</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Jonah</a:t>
            </a:r>
          </a:p>
        </p:txBody>
      </p:sp>
    </p:spTree>
    <p:extLst>
      <p:ext uri="{BB962C8B-B14F-4D97-AF65-F5344CB8AC3E}">
        <p14:creationId xmlns:p14="http://schemas.microsoft.com/office/powerpoint/2010/main" val="31169822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4800600" y="5029200"/>
            <a:ext cx="3962400" cy="4572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ext Box 1"/>
          <p:cNvSpPr txBox="1">
            <a:spLocks noChangeArrowheads="1"/>
          </p:cNvSpPr>
          <p:nvPr/>
        </p:nvSpPr>
        <p:spPr bwMode="auto">
          <a:xfrm>
            <a:off x="4953001" y="381001"/>
            <a:ext cx="1508125" cy="487363"/>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3300" dirty="0"/>
              <a:t>Daniel</a:t>
            </a:r>
          </a:p>
        </p:txBody>
      </p:sp>
      <p:sp>
        <p:nvSpPr>
          <p:cNvPr id="50180" name="Text Box 2"/>
          <p:cNvSpPr txBox="1">
            <a:spLocks noChangeArrowheads="1"/>
          </p:cNvSpPr>
          <p:nvPr/>
        </p:nvSpPr>
        <p:spPr bwMode="auto">
          <a:xfrm>
            <a:off x="5054600" y="2093914"/>
            <a:ext cx="3773488" cy="3819525"/>
          </a:xfrm>
          <a:prstGeom prst="rect">
            <a:avLst/>
          </a:prstGeom>
          <a:noFill/>
          <a:ln w="9525">
            <a:noFill/>
            <a:miter lim="800000"/>
            <a:headEnd/>
            <a:tailEnd/>
          </a:ln>
        </p:spPr>
        <p:txBody>
          <a:bodyPr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a</a:t>
            </a:r>
            <a:r>
              <a:rPr lang="en-GB" sz="2900"/>
              <a:t>) </a:t>
            </a:r>
            <a:r>
              <a:rPr lang="en-GB" sz="2900">
                <a:solidFill>
                  <a:srgbClr val="0000FF"/>
                </a:solidFill>
              </a:rPr>
              <a:t>Letter by ... (author)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b</a:t>
            </a:r>
            <a:r>
              <a:rPr lang="en-GB" sz="2900"/>
              <a:t>) </a:t>
            </a:r>
            <a:r>
              <a:rPr lang="en-GB" sz="2900">
                <a:solidFill>
                  <a:srgbClr val="0000FF"/>
                </a:solidFill>
              </a:rPr>
              <a:t>Letter by Paul</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c</a:t>
            </a:r>
            <a:r>
              <a:rPr lang="en-GB" sz="2900"/>
              <a:t>) </a:t>
            </a:r>
            <a:r>
              <a:rPr lang="en-GB" sz="2900">
                <a:solidFill>
                  <a:srgbClr val="0000FF"/>
                </a:solidFill>
              </a:rPr>
              <a:t>Minor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d</a:t>
            </a:r>
            <a:r>
              <a:rPr lang="en-GB" sz="2900"/>
              <a:t>) </a:t>
            </a:r>
            <a:r>
              <a:rPr lang="en-GB" sz="2900">
                <a:solidFill>
                  <a:srgbClr val="0000FF"/>
                </a:solidFill>
              </a:rPr>
              <a:t>Apocalypse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e</a:t>
            </a:r>
            <a:r>
              <a:rPr lang="en-GB" sz="2900"/>
              <a:t>) </a:t>
            </a:r>
            <a:r>
              <a:rPr lang="en-GB" sz="2900">
                <a:solidFill>
                  <a:srgbClr val="0000FF"/>
                </a:solidFill>
              </a:rPr>
              <a:t>Poetry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f</a:t>
            </a:r>
            <a:r>
              <a:rPr lang="en-GB" sz="2900"/>
              <a:t>) </a:t>
            </a:r>
            <a:r>
              <a:rPr lang="en-GB" sz="2900">
                <a:solidFill>
                  <a:srgbClr val="0000FF"/>
                </a:solidFill>
              </a:rPr>
              <a:t>Book of the Law</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g</a:t>
            </a:r>
            <a:r>
              <a:rPr lang="en-GB" sz="2900"/>
              <a:t>) </a:t>
            </a:r>
            <a:r>
              <a:rPr lang="en-GB" sz="2900">
                <a:solidFill>
                  <a:srgbClr val="0000FF"/>
                </a:solidFill>
              </a:rPr>
              <a:t>History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h</a:t>
            </a:r>
            <a:r>
              <a:rPr lang="en-GB" sz="2900"/>
              <a:t>) </a:t>
            </a:r>
            <a:r>
              <a:rPr lang="en-GB" sz="2900">
                <a:solidFill>
                  <a:srgbClr val="0000FF"/>
                </a:solidFill>
              </a:rPr>
              <a:t>Major Prophet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a:solidFill>
                  <a:srgbClr val="FF0000"/>
                </a:solidFill>
              </a:rPr>
              <a:t>i</a:t>
            </a:r>
            <a:r>
              <a:rPr lang="en-GB" sz="2900"/>
              <a:t>) </a:t>
            </a:r>
            <a:r>
              <a:rPr lang="en-GB" sz="2900">
                <a:solidFill>
                  <a:srgbClr val="0000FF"/>
                </a:solidFill>
              </a:rPr>
              <a:t>Gospel</a:t>
            </a:r>
          </a:p>
        </p:txBody>
      </p:sp>
      <p:sp>
        <p:nvSpPr>
          <p:cNvPr id="6" name="Text Box 4"/>
          <p:cNvSpPr txBox="1">
            <a:spLocks noChangeArrowheads="1"/>
          </p:cNvSpPr>
          <p:nvPr/>
        </p:nvSpPr>
        <p:spPr bwMode="auto">
          <a:xfrm>
            <a:off x="1905000" y="304800"/>
            <a:ext cx="2133600" cy="592138"/>
          </a:xfrm>
          <a:prstGeom prst="rect">
            <a:avLst/>
          </a:prstGeom>
          <a:noFill/>
          <a:ln w="9525">
            <a:noFill/>
            <a:miter lim="800000"/>
            <a:headEnd/>
            <a:tailEnd/>
          </a:ln>
        </p:spPr>
        <p:txBody>
          <a:bodyPr lIns="82945" tIns="41473" rIns="82945" bIns="41473">
            <a:prstTxWarp prst="textNoShape">
              <a:avLst/>
            </a:prstTxWarp>
            <a:spAutoFit/>
          </a:bodyPr>
          <a:lstStyle/>
          <a:p>
            <a:pPr algn="ctr"/>
            <a:r>
              <a:rPr lang="en-US" sz="3300" dirty="0">
                <a:solidFill>
                  <a:schemeClr val="accent2"/>
                </a:solidFill>
              </a:rPr>
              <a:t>Ezekiel</a:t>
            </a:r>
          </a:p>
        </p:txBody>
      </p:sp>
      <p:cxnSp>
        <p:nvCxnSpPr>
          <p:cNvPr id="7" name="Straight Connector 6"/>
          <p:cNvCxnSpPr/>
          <p:nvPr/>
        </p:nvCxnSpPr>
        <p:spPr>
          <a:xfrm>
            <a:off x="19050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8600" y="990600"/>
            <a:ext cx="2133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7696200" y="304801"/>
            <a:ext cx="2362200" cy="591587"/>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3300" dirty="0">
                <a:solidFill>
                  <a:schemeClr val="accent2"/>
                </a:solidFill>
              </a:rPr>
              <a:t>Hosea</a:t>
            </a:r>
          </a:p>
        </p:txBody>
      </p:sp>
    </p:spTree>
    <p:extLst>
      <p:ext uri="{BB962C8B-B14F-4D97-AF65-F5344CB8AC3E}">
        <p14:creationId xmlns:p14="http://schemas.microsoft.com/office/powerpoint/2010/main" val="612094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is God doing to save us?</a:t>
            </a:r>
          </a:p>
        </p:txBody>
      </p:sp>
    </p:spTree>
    <p:extLst>
      <p:ext uri="{BB962C8B-B14F-4D97-AF65-F5344CB8AC3E}">
        <p14:creationId xmlns:p14="http://schemas.microsoft.com/office/powerpoint/2010/main" val="317813602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731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WB look out.gif"/>
          <p:cNvPicPr>
            <a:picLocks noChangeAspect="1"/>
          </p:cNvPicPr>
          <p:nvPr/>
        </p:nvPicPr>
        <p:blipFill>
          <a:blip r:embed="rId3"/>
          <a:stretch>
            <a:fillRect/>
          </a:stretch>
        </p:blipFill>
        <p:spPr>
          <a:xfrm>
            <a:off x="1733708" y="2057401"/>
            <a:ext cx="8858092" cy="2514600"/>
          </a:xfrm>
          <a:prstGeom prst="rect">
            <a:avLst/>
          </a:prstGeom>
        </p:spPr>
      </p:pic>
      <p:sp>
        <p:nvSpPr>
          <p:cNvPr id="4" name="Rectangle 3"/>
          <p:cNvSpPr txBox="1">
            <a:spLocks noChangeArrowheads="1"/>
          </p:cNvSpPr>
          <p:nvPr/>
        </p:nvSpPr>
        <p:spPr bwMode="auto">
          <a:xfrm>
            <a:off x="1524000" y="3810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Evangelism is communicating clearly</a:t>
            </a:r>
            <a:endParaRPr lang="en-US" sz="1100" dirty="0">
              <a:solidFill>
                <a:srgbClr val="E46C0A"/>
              </a:solidFill>
              <a:effectLst>
                <a:outerShdw blurRad="50800" dist="88900" dir="2700000" algn="tl">
                  <a:srgbClr val="000000">
                    <a:alpha val="43000"/>
                  </a:srgbClr>
                </a:outerShdw>
              </a:effectLst>
              <a:latin typeface="Helvetica" pitchFamily="52" charset="0"/>
              <a:ea typeface="ＭＳ Ｐゴシック" pitchFamily="52" charset="-128"/>
              <a:cs typeface="ＭＳ Ｐゴシック" pitchFamily="52" charset="-128"/>
            </a:endParaRPr>
          </a:p>
        </p:txBody>
      </p:sp>
      <p:sp>
        <p:nvSpPr>
          <p:cNvPr id="5" name="Rectangle 4"/>
          <p:cNvSpPr/>
          <p:nvPr/>
        </p:nvSpPr>
        <p:spPr>
          <a:xfrm>
            <a:off x="8382000" y="1981200"/>
            <a:ext cx="2286000" cy="259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formity.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7297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gift of water to Mozambique</a:t>
            </a:r>
          </a:p>
        </p:txBody>
      </p:sp>
    </p:spTree>
    <p:extLst>
      <p:ext uri="{BB962C8B-B14F-4D97-AF65-F5344CB8AC3E}">
        <p14:creationId xmlns:p14="http://schemas.microsoft.com/office/powerpoint/2010/main" val="15981184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048000" y="2004805"/>
            <a:ext cx="7467600" cy="351173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What are some ways you can make a difference following the Biblical model of near to far outreach that you can do this coming week.  Make a list.  Do some of them.  Report on it.</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latin typeface="Arial" pitchFamily="79" charset="0"/>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a:t>
            </a:r>
            <a:r>
              <a:rPr lang="en-US" sz="2400" dirty="0">
                <a:solidFill>
                  <a:schemeClr val="accent1">
                    <a:lumMod val="50000"/>
                  </a:schemeClr>
                </a:solidFill>
                <a:latin typeface="Arial" pitchFamily="79" charset="0"/>
              </a:rPr>
              <a:t>Mission trips are good and we often celebrate them with “fanfare” about those that go.  But why do you think that Jesus said “Jerusalem” first, then others?  What are the plus and minuses (pros/cons) of mission trips to foreign countries?</a:t>
            </a:r>
            <a:endParaRPr lang="en-GB" sz="2400" dirty="0">
              <a:solidFill>
                <a:schemeClr val="accent1">
                  <a:lumMod val="50000"/>
                </a:schemeClr>
              </a:solidFill>
              <a:latin typeface="Arial" pitchFamily="79" charset="0"/>
            </a:endParaRP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691466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380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07314542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121158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46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is evangelism?</a:t>
            </a:r>
          </a:p>
        </p:txBody>
      </p:sp>
    </p:spTree>
    <p:extLst>
      <p:ext uri="{BB962C8B-B14F-4D97-AF65-F5344CB8AC3E}">
        <p14:creationId xmlns:p14="http://schemas.microsoft.com/office/powerpoint/2010/main" val="385479447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visevangelist.jpg"/>
          <p:cNvPicPr>
            <a:picLocks noChangeAspect="1"/>
          </p:cNvPicPr>
          <p:nvPr/>
        </p:nvPicPr>
        <p:blipFill>
          <a:blip r:embed="rId3"/>
          <a:stretch>
            <a:fillRect/>
          </a:stretch>
        </p:blipFill>
        <p:spPr>
          <a:xfrm>
            <a:off x="5321300" y="609600"/>
            <a:ext cx="5346700" cy="5778500"/>
          </a:xfrm>
          <a:prstGeom prst="rect">
            <a:avLst/>
          </a:prstGeom>
        </p:spPr>
      </p:pic>
      <p:sp>
        <p:nvSpPr>
          <p:cNvPr id="3" name="Rectangle 3"/>
          <p:cNvSpPr txBox="1">
            <a:spLocks noChangeArrowheads="1"/>
          </p:cNvSpPr>
          <p:nvPr/>
        </p:nvSpPr>
        <p:spPr bwMode="auto">
          <a:xfrm>
            <a:off x="1752600" y="762000"/>
            <a:ext cx="3429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3600" dirty="0">
                <a:solidFill>
                  <a:srgbClr val="E46C0A"/>
                </a:solidFill>
                <a:effectLst>
                  <a:outerShdw blurRad="50800" dist="88900" dir="2700000" algn="tl">
                    <a:srgbClr val="000000">
                      <a:alpha val="43000"/>
                    </a:srgbClr>
                  </a:outerShdw>
                </a:effectLst>
                <a:latin typeface="Estelle Black SF" pitchFamily="52" charset="0"/>
                <a:ea typeface="ＭＳ Ｐゴシック" pitchFamily="52" charset="-128"/>
                <a:cs typeface="ＭＳ Ｐゴシック" pitchFamily="52" charset="-128"/>
              </a:rPr>
              <a:t>While it is true that people will be better off with Jesus in their life, insulting them along the way usually doesn’t work.</a:t>
            </a:r>
            <a:endParaRPr lang="en-US" sz="1100" dirty="0">
              <a:solidFill>
                <a:srgbClr val="E46C0A"/>
              </a:solidFill>
              <a:effectLst>
                <a:outerShdw blurRad="50800" dist="88900" dir="2700000" algn="tl">
                  <a:srgbClr val="000000">
                    <a:alpha val="43000"/>
                  </a:srgbClr>
                </a:outerShdw>
              </a:effectLst>
              <a:latin typeface="Helvetica" pitchFamily="52" charset="0"/>
              <a:ea typeface="ＭＳ Ｐゴシック" pitchFamily="52" charset="-128"/>
              <a:cs typeface="ＭＳ Ｐゴシック" pitchFamily="52" charset="-128"/>
            </a:endParaRPr>
          </a:p>
        </p:txBody>
      </p:sp>
    </p:spTree>
    <p:extLst>
      <p:ext uri="{BB962C8B-B14F-4D97-AF65-F5344CB8AC3E}">
        <p14:creationId xmlns:p14="http://schemas.microsoft.com/office/powerpoint/2010/main" val="3212034344"/>
      </p:ext>
    </p:extLst>
  </p:cSld>
  <p:clrMapOvr>
    <a:masterClrMapping/>
  </p:clrMapOvr>
  <mc:AlternateContent xmlns:mc="http://schemas.openxmlformats.org/markup-compatibility/2006" xmlns:p14="http://schemas.microsoft.com/office/powerpoint/2010/main">
    <mc:Choice Requires="p14">
      <p:transition>
        <p14:flip dir="l"/>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6201"/>
            <a:ext cx="8458200" cy="1323439"/>
          </a:xfrm>
          <a:prstGeom prst="rect">
            <a:avLst/>
          </a:prstGeom>
          <a:noFill/>
        </p:spPr>
        <p:txBody>
          <a:bodyPr wrap="square" rtlCol="0">
            <a:spAutoFit/>
          </a:bodyPr>
          <a:lstStyle/>
          <a:p>
            <a:pPr algn="ctr"/>
            <a:r>
              <a:rPr lang="en-US" sz="8000" dirty="0">
                <a:solidFill>
                  <a:schemeClr val="bg2">
                    <a:lumMod val="25000"/>
                  </a:schemeClr>
                </a:solidFill>
                <a:effectLst>
                  <a:outerShdw blurRad="50800" dist="38100" dir="2700000">
                    <a:srgbClr val="000000">
                      <a:alpha val="43000"/>
                    </a:srgbClr>
                  </a:outerShdw>
                </a:effectLst>
                <a:latin typeface=" JSP Ross"/>
                <a:cs typeface=" JSP Ross"/>
              </a:rPr>
              <a:t>Read &amp; Discuss</a:t>
            </a:r>
          </a:p>
        </p:txBody>
      </p:sp>
      <p:sp>
        <p:nvSpPr>
          <p:cNvPr id="4" name="Text Box 2"/>
          <p:cNvSpPr txBox="1">
            <a:spLocks noChangeArrowheads="1"/>
          </p:cNvSpPr>
          <p:nvPr/>
        </p:nvSpPr>
        <p:spPr bwMode="auto">
          <a:xfrm>
            <a:off x="3505200" y="1905000"/>
            <a:ext cx="7010400" cy="175740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Matthew 28:19-20</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Luke 24:13-35</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Acts 1:6-8</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p:txBody>
      </p:sp>
      <p:pic>
        <p:nvPicPr>
          <p:cNvPr id="3" name="Picture 2" descr="discu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75200"/>
            <a:ext cx="6248400" cy="2082800"/>
          </a:xfrm>
          <a:prstGeom prst="rect">
            <a:avLst/>
          </a:prstGeom>
        </p:spPr>
      </p:pic>
    </p:spTree>
    <p:extLst>
      <p:ext uri="{BB962C8B-B14F-4D97-AF65-F5344CB8AC3E}">
        <p14:creationId xmlns:p14="http://schemas.microsoft.com/office/powerpoint/2010/main" val="354867650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4157</TotalTime>
  <Words>1883</Words>
  <Application>Microsoft Macintosh PowerPoint</Application>
  <PresentationFormat>Widescreen</PresentationFormat>
  <Paragraphs>431</Paragraphs>
  <Slides>65</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ＭＳ Ｐゴシック</vt:lpstr>
      <vt:lpstr> JSP Ross</vt:lpstr>
      <vt:lpstr>Arial</vt:lpstr>
      <vt:lpstr>Calibri</vt:lpstr>
      <vt:lpstr>Estelle Black SF</vt:lpstr>
      <vt:lpstr>Helvetica</vt:lpstr>
      <vt:lpstr>Impact</vt:lpstr>
      <vt:lpstr>Wingdings</vt:lpstr>
      <vt:lpstr>Office Theme</vt:lpstr>
      <vt:lpstr>PowerPoint Presentation</vt:lpstr>
      <vt:lpstr>Every man is a missionary, now and forever, for good or for evil, whether he intends or designs it or not. He may be a blot radiating his dark influence outward to the very circumference of society, or he may be a blessing spreading benediction over the length and breadth of the world. But a blank he cannot be: there are no moral blanks; there are no neutral characters.</vt:lpstr>
      <vt:lpstr>Go ye therefore, and teach all nations, baptizing them in the name of the Father, and of the Son, and of the Holy Ghost: teaching them to observe all things whatsoever I have commanded you: and, lo, I am with you always, even unto the end of the world. Amen.</vt:lpstr>
      <vt:lpstr>Therefore go and make disciples of all nations, baptizing them in the name of the Father and of the Son and of the Holy Spirit, and teaching them to obey everything I have commanded you. And surely I am with you always, to the very end of the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Evangelism is just one beggar telling another beggar where to get bread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the duty of every Christian to be Christ to his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137</cp:revision>
  <dcterms:created xsi:type="dcterms:W3CDTF">2011-01-07T18:16:26Z</dcterms:created>
  <dcterms:modified xsi:type="dcterms:W3CDTF">2025-01-29T20:14:09Z</dcterms:modified>
</cp:coreProperties>
</file>