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6" r:id="rId2"/>
    <p:sldId id="481" r:id="rId3"/>
    <p:sldId id="329" r:id="rId4"/>
    <p:sldId id="328" r:id="rId5"/>
    <p:sldId id="661" r:id="rId6"/>
    <p:sldId id="500" r:id="rId7"/>
    <p:sldId id="518" r:id="rId8"/>
    <p:sldId id="520" r:id="rId9"/>
    <p:sldId id="527" r:id="rId10"/>
    <p:sldId id="364" r:id="rId11"/>
    <p:sldId id="362" r:id="rId12"/>
    <p:sldId id="504" r:id="rId13"/>
    <p:sldId id="487" r:id="rId14"/>
    <p:sldId id="506" r:id="rId15"/>
    <p:sldId id="508" r:id="rId16"/>
    <p:sldId id="509" r:id="rId17"/>
    <p:sldId id="507" r:id="rId18"/>
    <p:sldId id="505" r:id="rId19"/>
    <p:sldId id="503" r:id="rId20"/>
    <p:sldId id="522" r:id="rId21"/>
    <p:sldId id="400" r:id="rId22"/>
    <p:sldId id="363" r:id="rId23"/>
    <p:sldId id="477" r:id="rId24"/>
    <p:sldId id="366" r:id="rId25"/>
    <p:sldId id="352" r:id="rId26"/>
    <p:sldId id="524" r:id="rId27"/>
    <p:sldId id="367" r:id="rId28"/>
    <p:sldId id="528" r:id="rId29"/>
    <p:sldId id="530"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4" charset="0"/>
        <a:ea typeface="+mn-ea"/>
        <a:cs typeface="+mn-cs"/>
      </a:defRPr>
    </a:lvl1pPr>
    <a:lvl2pPr marL="457200" algn="l" rtl="0" fontAlgn="base">
      <a:spcBef>
        <a:spcPct val="0"/>
      </a:spcBef>
      <a:spcAft>
        <a:spcPct val="0"/>
      </a:spcAft>
      <a:defRPr kern="1200">
        <a:solidFill>
          <a:schemeClr val="tx1"/>
        </a:solidFill>
        <a:latin typeface="Arial" pitchFamily="74" charset="0"/>
        <a:ea typeface="+mn-ea"/>
        <a:cs typeface="+mn-cs"/>
      </a:defRPr>
    </a:lvl2pPr>
    <a:lvl3pPr marL="914400" algn="l" rtl="0" fontAlgn="base">
      <a:spcBef>
        <a:spcPct val="0"/>
      </a:spcBef>
      <a:spcAft>
        <a:spcPct val="0"/>
      </a:spcAft>
      <a:defRPr kern="1200">
        <a:solidFill>
          <a:schemeClr val="tx1"/>
        </a:solidFill>
        <a:latin typeface="Arial" pitchFamily="74" charset="0"/>
        <a:ea typeface="+mn-ea"/>
        <a:cs typeface="+mn-cs"/>
      </a:defRPr>
    </a:lvl3pPr>
    <a:lvl4pPr marL="1371600" algn="l" rtl="0" fontAlgn="base">
      <a:spcBef>
        <a:spcPct val="0"/>
      </a:spcBef>
      <a:spcAft>
        <a:spcPct val="0"/>
      </a:spcAft>
      <a:defRPr kern="1200">
        <a:solidFill>
          <a:schemeClr val="tx1"/>
        </a:solidFill>
        <a:latin typeface="Arial" pitchFamily="74" charset="0"/>
        <a:ea typeface="+mn-ea"/>
        <a:cs typeface="+mn-cs"/>
      </a:defRPr>
    </a:lvl4pPr>
    <a:lvl5pPr marL="1828800" algn="l" rtl="0" fontAlgn="base">
      <a:spcBef>
        <a:spcPct val="0"/>
      </a:spcBef>
      <a:spcAft>
        <a:spcPct val="0"/>
      </a:spcAft>
      <a:defRPr kern="1200">
        <a:solidFill>
          <a:schemeClr val="tx1"/>
        </a:solidFill>
        <a:latin typeface="Arial" pitchFamily="74" charset="0"/>
        <a:ea typeface="+mn-ea"/>
        <a:cs typeface="+mn-cs"/>
      </a:defRPr>
    </a:lvl5pPr>
    <a:lvl6pPr marL="2286000" algn="l" defTabSz="457200" rtl="0" eaLnBrk="1" latinLnBrk="0" hangingPunct="1">
      <a:defRPr kern="1200">
        <a:solidFill>
          <a:schemeClr val="tx1"/>
        </a:solidFill>
        <a:latin typeface="Arial" pitchFamily="74" charset="0"/>
        <a:ea typeface="+mn-ea"/>
        <a:cs typeface="+mn-cs"/>
      </a:defRPr>
    </a:lvl6pPr>
    <a:lvl7pPr marL="2743200" algn="l" defTabSz="457200" rtl="0" eaLnBrk="1" latinLnBrk="0" hangingPunct="1">
      <a:defRPr kern="1200">
        <a:solidFill>
          <a:schemeClr val="tx1"/>
        </a:solidFill>
        <a:latin typeface="Arial" pitchFamily="74" charset="0"/>
        <a:ea typeface="+mn-ea"/>
        <a:cs typeface="+mn-cs"/>
      </a:defRPr>
    </a:lvl7pPr>
    <a:lvl8pPr marL="3200400" algn="l" defTabSz="457200" rtl="0" eaLnBrk="1" latinLnBrk="0" hangingPunct="1">
      <a:defRPr kern="1200">
        <a:solidFill>
          <a:schemeClr val="tx1"/>
        </a:solidFill>
        <a:latin typeface="Arial" pitchFamily="74" charset="0"/>
        <a:ea typeface="+mn-ea"/>
        <a:cs typeface="+mn-cs"/>
      </a:defRPr>
    </a:lvl8pPr>
    <a:lvl9pPr marL="3657600" algn="l" defTabSz="457200" rtl="0" eaLnBrk="1" latinLnBrk="0" hangingPunct="1">
      <a:defRPr kern="1200">
        <a:solidFill>
          <a:schemeClr val="tx1"/>
        </a:solidFill>
        <a:latin typeface="Arial" pitchFamily="7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06"/>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940" autoAdjust="0"/>
    <p:restoredTop sz="94694"/>
  </p:normalViewPr>
  <p:slideViewPr>
    <p:cSldViewPr>
      <p:cViewPr>
        <p:scale>
          <a:sx n="100" d="100"/>
          <a:sy n="100" d="100"/>
        </p:scale>
        <p:origin x="1200" y="6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3D208DBC-C1EB-4A6A-B4BD-B8D0893EEFB6}" type="datetime1">
              <a:rPr lang="en-US"/>
              <a:pPr>
                <a:defRPr/>
              </a:pPr>
              <a:t>2/21/25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78B1BF33-7A4B-4CC0-845E-1DB11D42FE1D}" type="slidenum">
              <a:rPr lang="en-US"/>
              <a:pPr>
                <a:defRPr/>
              </a:pPr>
              <a:t>‹#›</a:t>
            </a:fld>
            <a:endParaRPr lang="en-US"/>
          </a:p>
        </p:txBody>
      </p:sp>
    </p:spTree>
    <p:extLst>
      <p:ext uri="{BB962C8B-B14F-4D97-AF65-F5344CB8AC3E}">
        <p14:creationId xmlns:p14="http://schemas.microsoft.com/office/powerpoint/2010/main" val="36580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10</a:t>
            </a:fld>
            <a:endParaRPr lang="en-US" sz="1200">
              <a:latin typeface="Calibri" pitchFamily="7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11</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867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5F5CFD2-4987-4FA7-8BF6-D59B819F4901}" type="slidenum">
              <a:rPr lang="en-US" sz="1200">
                <a:latin typeface="Calibri" pitchFamily="74" charset="0"/>
              </a:rPr>
              <a:pPr algn="r"/>
              <a:t>2</a:t>
            </a:fld>
            <a:endParaRPr lang="en-US" sz="1200">
              <a:latin typeface="Calibri" pitchFamily="7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21</a:t>
            </a:fld>
            <a:endParaRPr lang="en-US" sz="1200">
              <a:latin typeface="Calibri" pitchFamily="7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22</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23</a:t>
            </a:fld>
            <a:endParaRPr lang="en-US" sz="1200">
              <a:latin typeface="Calibri" pitchFamily="63"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24</a:t>
            </a:fld>
            <a:endParaRPr lang="en-US" sz="1200">
              <a:latin typeface="Calibri" pitchFamily="7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25</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27</a:t>
            </a:fld>
            <a:endParaRPr lang="en-US" sz="1200">
              <a:latin typeface="Calibri" pitchFamily="7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28</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29</a:t>
            </a:fld>
            <a:endParaRPr lang="en-US" sz="1200">
              <a:latin typeface="Calibri" pitchFamily="7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5</a:t>
            </a:fld>
            <a:endParaRPr lang="en-US" sz="1200">
              <a:latin typeface="Calibri" pitchFamily="79"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6</a:t>
            </a:fld>
            <a:endParaRPr lang="en-US" sz="1200">
              <a:latin typeface="Calibri" pitchFamily="7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noTextEdit="1"/>
          </p:cNvSpPr>
          <p:nvPr>
            <p:ph type="sldImg"/>
          </p:nvPr>
        </p:nvSpPr>
        <p:spPr bwMode="auto">
          <a:xfrm>
            <a:off x="641350" y="914400"/>
            <a:ext cx="5573713" cy="3135313"/>
          </a:xfrm>
          <a:prstGeom prst="rect">
            <a:avLst/>
          </a:prstGeom>
          <a:solidFill>
            <a:srgbClr val="FFFFFF"/>
          </a:solidFill>
          <a:ln>
            <a:solidFill>
              <a:srgbClr val="000000"/>
            </a:solidFill>
            <a:miter lim="800000"/>
            <a:headEnd/>
            <a:tailEnd/>
          </a:ln>
        </p:spPr>
      </p:sp>
      <p:sp>
        <p:nvSpPr>
          <p:cNvPr id="9218" name="Text Box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9</a:t>
            </a:fld>
            <a:endParaRPr lang="en-US" sz="1200">
              <a:latin typeface="Calibri" pitchFamily="7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6D500D-DBFD-45E1-AEB5-D5A851D11B68}"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3226D-00A6-44AE-9E9E-032C4CE5CE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40C205-4200-4E18-A927-E0CEF534E2D0}"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34190-FF45-4A28-9020-B351B01A87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6A9180-BC2E-42D4-B789-5CFB4F89E9AF}"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C274F-E3C7-45F0-BEC1-3BA46F3D5B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BA759D93-6F75-41EE-8388-BEB8F4BF5DB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0043C2-04AE-448A-9072-2C139706D732}"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31119-38A5-4355-BAE0-E7A2038B0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9F839E-4244-43EC-B5FD-D29F33F0F4B3}"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F2D8D-02D0-4370-9A61-4DDC94D820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525BBB-4C51-4CA4-9A3C-92878A043A3F}" type="datetime1">
              <a:rPr lang="en-US"/>
              <a:pPr>
                <a:defRPr/>
              </a:pPr>
              <a:t>2/21/25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E6A25-EE50-4DC6-B949-F806DE897E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8DBF68-FDC5-4846-B0FC-28595C0A4053}" type="datetime1">
              <a:rPr lang="en-US"/>
              <a:pPr>
                <a:defRPr/>
              </a:pPr>
              <a:t>2/21/25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6D41DC-58D3-434F-84A3-7ACD4D22AB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03B2AF-FBC1-4E04-8841-715E76366DE3}" type="datetime1">
              <a:rPr lang="en-US"/>
              <a:pPr>
                <a:defRPr/>
              </a:pPr>
              <a:t>2/21/25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E49231-49C5-420E-AEAA-020661963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980C1-CC02-4A92-AE47-2A37AC33CC49}" type="datetime1">
              <a:rPr lang="en-US"/>
              <a:pPr>
                <a:defRPr/>
              </a:pPr>
              <a:t>2/21/25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BC8547-8B11-4FBA-A12A-76DFBF07B2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01CFFF-A5EB-4A07-817C-6BBEF11B1DF6}" type="datetime1">
              <a:rPr lang="en-US"/>
              <a:pPr>
                <a:defRPr/>
              </a:pPr>
              <a:t>2/21/25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2C6B2-1D09-4FA5-9144-6D4C8D88F4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A3C5EE-94FA-42FA-9845-C0F40EB0CAF4}" type="datetime1">
              <a:rPr lang="en-US"/>
              <a:pPr>
                <a:defRPr/>
              </a:pPr>
              <a:t>2/21/25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CC3BE-4346-415D-B7F1-6BA635FFA1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46D1DD5E-6AD8-4790-9487-5D8B30FD5BB3}" type="datetime1">
              <a:rPr lang="en-US"/>
              <a:pPr>
                <a:defRPr/>
              </a:pPr>
              <a:t>2/21/25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C3D17453-6B13-49AF-8333-AA6B261D00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4"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4"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4"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7010400" y="2057400"/>
            <a:ext cx="32766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2133600" y="457201"/>
            <a:ext cx="5181600" cy="58990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000" dirty="0"/>
              <a:t>Septuagint Translated</a:t>
            </a:r>
          </a:p>
        </p:txBody>
      </p:sp>
      <p:sp>
        <p:nvSpPr>
          <p:cNvPr id="46084" name="Text Box 2"/>
          <p:cNvSpPr txBox="1">
            <a:spLocks noChangeArrowheads="1"/>
          </p:cNvSpPr>
          <p:nvPr/>
        </p:nvSpPr>
        <p:spPr bwMode="auto">
          <a:xfrm>
            <a:off x="7620000" y="1981201"/>
            <a:ext cx="2362200" cy="381937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a</a:t>
            </a:r>
            <a:r>
              <a:rPr lang="en-GB" sz="2900" dirty="0"/>
              <a:t>) </a:t>
            </a:r>
            <a:r>
              <a:rPr lang="en-GB" sz="2900" dirty="0">
                <a:solidFill>
                  <a:srgbClr val="0000FF"/>
                </a:solidFill>
              </a:rPr>
              <a:t>150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b</a:t>
            </a:r>
            <a:r>
              <a:rPr lang="en-GB" sz="2900" dirty="0"/>
              <a:t>) </a:t>
            </a:r>
            <a:r>
              <a:rPr lang="en-GB" sz="2900" dirty="0">
                <a:solidFill>
                  <a:srgbClr val="0000FF"/>
                </a:solidFill>
              </a:rPr>
              <a:t>3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c</a:t>
            </a:r>
            <a:r>
              <a:rPr lang="en-GB" sz="2900" dirty="0"/>
              <a:t>) </a:t>
            </a:r>
            <a:r>
              <a:rPr lang="en-GB" sz="2900" dirty="0">
                <a:solidFill>
                  <a:srgbClr val="0000FF"/>
                </a:solidFill>
              </a:rPr>
              <a:t>AD 31</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d</a:t>
            </a:r>
            <a:r>
              <a:rPr lang="en-GB" sz="2900" dirty="0"/>
              <a:t>) </a:t>
            </a:r>
            <a:r>
              <a:rPr lang="en-GB" sz="2900" dirty="0">
                <a:solidFill>
                  <a:srgbClr val="0000FF"/>
                </a:solidFill>
              </a:rPr>
              <a:t>AD 70</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e</a:t>
            </a:r>
            <a:r>
              <a:rPr lang="en-GB" sz="2900" dirty="0"/>
              <a:t>) </a:t>
            </a:r>
            <a:r>
              <a:rPr lang="en-GB" sz="2900" dirty="0">
                <a:solidFill>
                  <a:srgbClr val="0000FF"/>
                </a:solidFill>
              </a:rPr>
              <a:t>AD 313</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f</a:t>
            </a:r>
            <a:r>
              <a:rPr lang="en-GB" sz="2900" dirty="0"/>
              <a:t>) </a:t>
            </a:r>
            <a:r>
              <a:rPr lang="en-GB" sz="2900" dirty="0">
                <a:solidFill>
                  <a:srgbClr val="0000FF"/>
                </a:solidFill>
              </a:rPr>
              <a:t>AD 325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g</a:t>
            </a:r>
            <a:r>
              <a:rPr lang="en-GB" sz="2900" dirty="0"/>
              <a:t>) </a:t>
            </a:r>
            <a:r>
              <a:rPr lang="en-GB" sz="2900" dirty="0">
                <a:solidFill>
                  <a:srgbClr val="0000FF"/>
                </a:solidFill>
              </a:rPr>
              <a:t>AD 397</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h</a:t>
            </a:r>
            <a:r>
              <a:rPr lang="en-GB" sz="2900" dirty="0"/>
              <a:t>) </a:t>
            </a:r>
            <a:r>
              <a:rPr lang="en-GB" sz="2900" dirty="0">
                <a:solidFill>
                  <a:srgbClr val="0000FF"/>
                </a:solidFill>
              </a:rPr>
              <a:t>AD 1095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err="1">
                <a:solidFill>
                  <a:srgbClr val="FF0000"/>
                </a:solidFill>
              </a:rPr>
              <a:t>i</a:t>
            </a:r>
            <a:r>
              <a:rPr lang="en-GB" sz="2900" dirty="0"/>
              <a:t>) </a:t>
            </a:r>
            <a:r>
              <a:rPr lang="en-GB" sz="2900" dirty="0">
                <a:solidFill>
                  <a:srgbClr val="0000FF"/>
                </a:solidFill>
              </a:rPr>
              <a:t>AD 1517</a:t>
            </a:r>
          </a:p>
        </p:txBody>
      </p:sp>
    </p:spTree>
    <p:extLst>
      <p:ext uri="{BB962C8B-B14F-4D97-AF65-F5344CB8AC3E}">
        <p14:creationId xmlns:p14="http://schemas.microsoft.com/office/powerpoint/2010/main" val="3930068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7010400" y="4114800"/>
            <a:ext cx="32766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2133600" y="457201"/>
            <a:ext cx="4114800" cy="58990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000" dirty="0"/>
              <a:t>Council of </a:t>
            </a:r>
            <a:r>
              <a:rPr lang="en-GB" sz="4000" dirty="0" err="1"/>
              <a:t>Nicea</a:t>
            </a:r>
            <a:endParaRPr lang="en-GB" sz="4000" dirty="0"/>
          </a:p>
        </p:txBody>
      </p:sp>
      <p:sp>
        <p:nvSpPr>
          <p:cNvPr id="46084" name="Text Box 2"/>
          <p:cNvSpPr txBox="1">
            <a:spLocks noChangeArrowheads="1"/>
          </p:cNvSpPr>
          <p:nvPr/>
        </p:nvSpPr>
        <p:spPr bwMode="auto">
          <a:xfrm>
            <a:off x="7620000" y="1981201"/>
            <a:ext cx="2362200" cy="381937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a</a:t>
            </a:r>
            <a:r>
              <a:rPr lang="en-GB" sz="2900" dirty="0"/>
              <a:t>) </a:t>
            </a:r>
            <a:r>
              <a:rPr lang="en-GB" sz="2900" dirty="0">
                <a:solidFill>
                  <a:srgbClr val="0000FF"/>
                </a:solidFill>
              </a:rPr>
              <a:t>150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b</a:t>
            </a:r>
            <a:r>
              <a:rPr lang="en-GB" sz="2900" dirty="0"/>
              <a:t>) </a:t>
            </a:r>
            <a:r>
              <a:rPr lang="en-GB" sz="2900" dirty="0">
                <a:solidFill>
                  <a:srgbClr val="0000FF"/>
                </a:solidFill>
              </a:rPr>
              <a:t>3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c</a:t>
            </a:r>
            <a:r>
              <a:rPr lang="en-GB" sz="2900" dirty="0"/>
              <a:t>) </a:t>
            </a:r>
            <a:r>
              <a:rPr lang="en-GB" sz="2900" dirty="0">
                <a:solidFill>
                  <a:srgbClr val="0000FF"/>
                </a:solidFill>
              </a:rPr>
              <a:t>AD 31</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d</a:t>
            </a:r>
            <a:r>
              <a:rPr lang="en-GB" sz="2900" dirty="0"/>
              <a:t>) </a:t>
            </a:r>
            <a:r>
              <a:rPr lang="en-GB" sz="2900" dirty="0">
                <a:solidFill>
                  <a:srgbClr val="0000FF"/>
                </a:solidFill>
              </a:rPr>
              <a:t>AD 70</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e</a:t>
            </a:r>
            <a:r>
              <a:rPr lang="en-GB" sz="2900" dirty="0"/>
              <a:t>) </a:t>
            </a:r>
            <a:r>
              <a:rPr lang="en-GB" sz="2900" dirty="0">
                <a:solidFill>
                  <a:srgbClr val="0000FF"/>
                </a:solidFill>
              </a:rPr>
              <a:t>AD 313</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f</a:t>
            </a:r>
            <a:r>
              <a:rPr lang="en-GB" sz="2900" dirty="0"/>
              <a:t>) </a:t>
            </a:r>
            <a:r>
              <a:rPr lang="en-GB" sz="2900" dirty="0">
                <a:solidFill>
                  <a:srgbClr val="0000FF"/>
                </a:solidFill>
              </a:rPr>
              <a:t>AD 325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g</a:t>
            </a:r>
            <a:r>
              <a:rPr lang="en-GB" sz="2900" dirty="0"/>
              <a:t>) </a:t>
            </a:r>
            <a:r>
              <a:rPr lang="en-GB" sz="2900" dirty="0">
                <a:solidFill>
                  <a:srgbClr val="0000FF"/>
                </a:solidFill>
              </a:rPr>
              <a:t>AD 397</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h</a:t>
            </a:r>
            <a:r>
              <a:rPr lang="en-GB" sz="2900" dirty="0"/>
              <a:t>) </a:t>
            </a:r>
            <a:r>
              <a:rPr lang="en-GB" sz="2900" dirty="0">
                <a:solidFill>
                  <a:srgbClr val="0000FF"/>
                </a:solidFill>
              </a:rPr>
              <a:t>AD 1095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err="1">
                <a:solidFill>
                  <a:srgbClr val="FF0000"/>
                </a:solidFill>
              </a:rPr>
              <a:t>i</a:t>
            </a:r>
            <a:r>
              <a:rPr lang="en-GB" sz="2900" dirty="0"/>
              <a:t>) </a:t>
            </a:r>
            <a:r>
              <a:rPr lang="en-GB" sz="2900" dirty="0">
                <a:solidFill>
                  <a:srgbClr val="0000FF"/>
                </a:solidFill>
              </a:rPr>
              <a:t>AD 1517</a:t>
            </a:r>
          </a:p>
        </p:txBody>
      </p:sp>
    </p:spTree>
    <p:extLst>
      <p:ext uri="{BB962C8B-B14F-4D97-AF65-F5344CB8AC3E}">
        <p14:creationId xmlns:p14="http://schemas.microsoft.com/office/powerpoint/2010/main" val="26156907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7010400" y="2895600"/>
            <a:ext cx="32766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2133600" y="457201"/>
            <a:ext cx="4114800" cy="58990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000" dirty="0"/>
              <a:t>Death of Christ</a:t>
            </a:r>
          </a:p>
        </p:txBody>
      </p:sp>
      <p:sp>
        <p:nvSpPr>
          <p:cNvPr id="46084" name="Text Box 2"/>
          <p:cNvSpPr txBox="1">
            <a:spLocks noChangeArrowheads="1"/>
          </p:cNvSpPr>
          <p:nvPr/>
        </p:nvSpPr>
        <p:spPr bwMode="auto">
          <a:xfrm>
            <a:off x="7620000" y="1981201"/>
            <a:ext cx="2362200" cy="381937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a</a:t>
            </a:r>
            <a:r>
              <a:rPr lang="en-GB" sz="2900" dirty="0"/>
              <a:t>) </a:t>
            </a:r>
            <a:r>
              <a:rPr lang="en-GB" sz="2900" dirty="0">
                <a:solidFill>
                  <a:srgbClr val="0000FF"/>
                </a:solidFill>
              </a:rPr>
              <a:t>150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b</a:t>
            </a:r>
            <a:r>
              <a:rPr lang="en-GB" sz="2900" dirty="0"/>
              <a:t>) </a:t>
            </a:r>
            <a:r>
              <a:rPr lang="en-GB" sz="2900" dirty="0">
                <a:solidFill>
                  <a:srgbClr val="0000FF"/>
                </a:solidFill>
              </a:rPr>
              <a:t>3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c</a:t>
            </a:r>
            <a:r>
              <a:rPr lang="en-GB" sz="2900" dirty="0"/>
              <a:t>) </a:t>
            </a:r>
            <a:r>
              <a:rPr lang="en-GB" sz="2900" dirty="0">
                <a:solidFill>
                  <a:srgbClr val="0000FF"/>
                </a:solidFill>
              </a:rPr>
              <a:t>AD 31</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d</a:t>
            </a:r>
            <a:r>
              <a:rPr lang="en-GB" sz="2900" dirty="0"/>
              <a:t>) </a:t>
            </a:r>
            <a:r>
              <a:rPr lang="en-GB" sz="2900" dirty="0">
                <a:solidFill>
                  <a:srgbClr val="0000FF"/>
                </a:solidFill>
              </a:rPr>
              <a:t>AD 70</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e</a:t>
            </a:r>
            <a:r>
              <a:rPr lang="en-GB" sz="2900" dirty="0"/>
              <a:t>) </a:t>
            </a:r>
            <a:r>
              <a:rPr lang="en-GB" sz="2900" dirty="0">
                <a:solidFill>
                  <a:srgbClr val="0000FF"/>
                </a:solidFill>
              </a:rPr>
              <a:t>AD 313</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f</a:t>
            </a:r>
            <a:r>
              <a:rPr lang="en-GB" sz="2900" dirty="0"/>
              <a:t>) </a:t>
            </a:r>
            <a:r>
              <a:rPr lang="en-GB" sz="2900" dirty="0">
                <a:solidFill>
                  <a:srgbClr val="0000FF"/>
                </a:solidFill>
              </a:rPr>
              <a:t>AD 325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g</a:t>
            </a:r>
            <a:r>
              <a:rPr lang="en-GB" sz="2900" dirty="0"/>
              <a:t>) </a:t>
            </a:r>
            <a:r>
              <a:rPr lang="en-GB" sz="2900" dirty="0">
                <a:solidFill>
                  <a:srgbClr val="0000FF"/>
                </a:solidFill>
              </a:rPr>
              <a:t>AD 397</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h</a:t>
            </a:r>
            <a:r>
              <a:rPr lang="en-GB" sz="2900" dirty="0"/>
              <a:t>) </a:t>
            </a:r>
            <a:r>
              <a:rPr lang="en-GB" sz="2900" dirty="0">
                <a:solidFill>
                  <a:srgbClr val="0000FF"/>
                </a:solidFill>
              </a:rPr>
              <a:t>AD 1095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err="1">
                <a:solidFill>
                  <a:srgbClr val="FF0000"/>
                </a:solidFill>
              </a:rPr>
              <a:t>i</a:t>
            </a:r>
            <a:r>
              <a:rPr lang="en-GB" sz="2900" dirty="0"/>
              <a:t>) </a:t>
            </a:r>
            <a:r>
              <a:rPr lang="en-GB" sz="2900" dirty="0">
                <a:solidFill>
                  <a:srgbClr val="0000FF"/>
                </a:solidFill>
              </a:rPr>
              <a:t>AD 1517</a:t>
            </a:r>
          </a:p>
        </p:txBody>
      </p:sp>
    </p:spTree>
    <p:extLst>
      <p:ext uri="{BB962C8B-B14F-4D97-AF65-F5344CB8AC3E}">
        <p14:creationId xmlns:p14="http://schemas.microsoft.com/office/powerpoint/2010/main" val="3930068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7010400" y="4953000"/>
            <a:ext cx="32766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2133600" y="457201"/>
            <a:ext cx="4114800" cy="58990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000" dirty="0"/>
              <a:t>Crusades begin</a:t>
            </a:r>
          </a:p>
        </p:txBody>
      </p:sp>
      <p:sp>
        <p:nvSpPr>
          <p:cNvPr id="46084" name="Text Box 2"/>
          <p:cNvSpPr txBox="1">
            <a:spLocks noChangeArrowheads="1"/>
          </p:cNvSpPr>
          <p:nvPr/>
        </p:nvSpPr>
        <p:spPr bwMode="auto">
          <a:xfrm>
            <a:off x="7620000" y="1981201"/>
            <a:ext cx="2362200" cy="381937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a</a:t>
            </a:r>
            <a:r>
              <a:rPr lang="en-GB" sz="2900" dirty="0"/>
              <a:t>) </a:t>
            </a:r>
            <a:r>
              <a:rPr lang="en-GB" sz="2900" dirty="0">
                <a:solidFill>
                  <a:srgbClr val="0000FF"/>
                </a:solidFill>
              </a:rPr>
              <a:t>150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b</a:t>
            </a:r>
            <a:r>
              <a:rPr lang="en-GB" sz="2900" dirty="0"/>
              <a:t>) </a:t>
            </a:r>
            <a:r>
              <a:rPr lang="en-GB" sz="2900" dirty="0">
                <a:solidFill>
                  <a:srgbClr val="0000FF"/>
                </a:solidFill>
              </a:rPr>
              <a:t>3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c</a:t>
            </a:r>
            <a:r>
              <a:rPr lang="en-GB" sz="2900" dirty="0"/>
              <a:t>) </a:t>
            </a:r>
            <a:r>
              <a:rPr lang="en-GB" sz="2900" dirty="0">
                <a:solidFill>
                  <a:srgbClr val="0000FF"/>
                </a:solidFill>
              </a:rPr>
              <a:t>AD 31</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d</a:t>
            </a:r>
            <a:r>
              <a:rPr lang="en-GB" sz="2900" dirty="0"/>
              <a:t>) </a:t>
            </a:r>
            <a:r>
              <a:rPr lang="en-GB" sz="2900" dirty="0">
                <a:solidFill>
                  <a:srgbClr val="0000FF"/>
                </a:solidFill>
              </a:rPr>
              <a:t>AD 70</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e</a:t>
            </a:r>
            <a:r>
              <a:rPr lang="en-GB" sz="2900" dirty="0"/>
              <a:t>) </a:t>
            </a:r>
            <a:r>
              <a:rPr lang="en-GB" sz="2900" dirty="0">
                <a:solidFill>
                  <a:srgbClr val="0000FF"/>
                </a:solidFill>
              </a:rPr>
              <a:t>AD 313</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f</a:t>
            </a:r>
            <a:r>
              <a:rPr lang="en-GB" sz="2900" dirty="0"/>
              <a:t>) </a:t>
            </a:r>
            <a:r>
              <a:rPr lang="en-GB" sz="2900" dirty="0">
                <a:solidFill>
                  <a:srgbClr val="0000FF"/>
                </a:solidFill>
              </a:rPr>
              <a:t>AD 325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g</a:t>
            </a:r>
            <a:r>
              <a:rPr lang="en-GB" sz="2900" dirty="0"/>
              <a:t>) </a:t>
            </a:r>
            <a:r>
              <a:rPr lang="en-GB" sz="2900" dirty="0">
                <a:solidFill>
                  <a:srgbClr val="0000FF"/>
                </a:solidFill>
              </a:rPr>
              <a:t>AD 397</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h</a:t>
            </a:r>
            <a:r>
              <a:rPr lang="en-GB" sz="2900" dirty="0"/>
              <a:t>) </a:t>
            </a:r>
            <a:r>
              <a:rPr lang="en-GB" sz="2900" dirty="0">
                <a:solidFill>
                  <a:srgbClr val="0000FF"/>
                </a:solidFill>
              </a:rPr>
              <a:t>AD 1095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err="1">
                <a:solidFill>
                  <a:srgbClr val="FF0000"/>
                </a:solidFill>
              </a:rPr>
              <a:t>i</a:t>
            </a:r>
            <a:r>
              <a:rPr lang="en-GB" sz="2900" dirty="0"/>
              <a:t>) </a:t>
            </a:r>
            <a:r>
              <a:rPr lang="en-GB" sz="2900" dirty="0">
                <a:solidFill>
                  <a:srgbClr val="0000FF"/>
                </a:solidFill>
              </a:rPr>
              <a:t>AD 1517</a:t>
            </a:r>
          </a:p>
        </p:txBody>
      </p:sp>
    </p:spTree>
    <p:extLst>
      <p:ext uri="{BB962C8B-B14F-4D97-AF65-F5344CB8AC3E}">
        <p14:creationId xmlns:p14="http://schemas.microsoft.com/office/powerpoint/2010/main" val="3930068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7010400" y="5334000"/>
            <a:ext cx="32766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2133600" y="457201"/>
            <a:ext cx="4114800" cy="58990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000" dirty="0"/>
              <a:t>95 Theses</a:t>
            </a:r>
          </a:p>
        </p:txBody>
      </p:sp>
      <p:sp>
        <p:nvSpPr>
          <p:cNvPr id="46084" name="Text Box 2"/>
          <p:cNvSpPr txBox="1">
            <a:spLocks noChangeArrowheads="1"/>
          </p:cNvSpPr>
          <p:nvPr/>
        </p:nvSpPr>
        <p:spPr bwMode="auto">
          <a:xfrm>
            <a:off x="7620000" y="1981201"/>
            <a:ext cx="2362200" cy="381937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a</a:t>
            </a:r>
            <a:r>
              <a:rPr lang="en-GB" sz="2900" dirty="0"/>
              <a:t>) </a:t>
            </a:r>
            <a:r>
              <a:rPr lang="en-GB" sz="2900" dirty="0">
                <a:solidFill>
                  <a:srgbClr val="0000FF"/>
                </a:solidFill>
              </a:rPr>
              <a:t>150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b</a:t>
            </a:r>
            <a:r>
              <a:rPr lang="en-GB" sz="2900" dirty="0"/>
              <a:t>) </a:t>
            </a:r>
            <a:r>
              <a:rPr lang="en-GB" sz="2900" dirty="0">
                <a:solidFill>
                  <a:srgbClr val="0000FF"/>
                </a:solidFill>
              </a:rPr>
              <a:t>3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c</a:t>
            </a:r>
            <a:r>
              <a:rPr lang="en-GB" sz="2900" dirty="0"/>
              <a:t>) </a:t>
            </a:r>
            <a:r>
              <a:rPr lang="en-GB" sz="2900" dirty="0">
                <a:solidFill>
                  <a:srgbClr val="0000FF"/>
                </a:solidFill>
              </a:rPr>
              <a:t>AD 31</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d</a:t>
            </a:r>
            <a:r>
              <a:rPr lang="en-GB" sz="2900" dirty="0"/>
              <a:t>) </a:t>
            </a:r>
            <a:r>
              <a:rPr lang="en-GB" sz="2900" dirty="0">
                <a:solidFill>
                  <a:srgbClr val="0000FF"/>
                </a:solidFill>
              </a:rPr>
              <a:t>AD 70</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e</a:t>
            </a:r>
            <a:r>
              <a:rPr lang="en-GB" sz="2900" dirty="0"/>
              <a:t>) </a:t>
            </a:r>
            <a:r>
              <a:rPr lang="en-GB" sz="2900" dirty="0">
                <a:solidFill>
                  <a:srgbClr val="0000FF"/>
                </a:solidFill>
              </a:rPr>
              <a:t>AD 313</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f</a:t>
            </a:r>
            <a:r>
              <a:rPr lang="en-GB" sz="2900" dirty="0"/>
              <a:t>) </a:t>
            </a:r>
            <a:r>
              <a:rPr lang="en-GB" sz="2900" dirty="0">
                <a:solidFill>
                  <a:srgbClr val="0000FF"/>
                </a:solidFill>
              </a:rPr>
              <a:t>AD 325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g</a:t>
            </a:r>
            <a:r>
              <a:rPr lang="en-GB" sz="2900" dirty="0"/>
              <a:t>) </a:t>
            </a:r>
            <a:r>
              <a:rPr lang="en-GB" sz="2900" dirty="0">
                <a:solidFill>
                  <a:srgbClr val="0000FF"/>
                </a:solidFill>
              </a:rPr>
              <a:t>AD 397</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h</a:t>
            </a:r>
            <a:r>
              <a:rPr lang="en-GB" sz="2900" dirty="0"/>
              <a:t>) </a:t>
            </a:r>
            <a:r>
              <a:rPr lang="en-GB" sz="2900" dirty="0">
                <a:solidFill>
                  <a:srgbClr val="0000FF"/>
                </a:solidFill>
              </a:rPr>
              <a:t>AD 1095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err="1">
                <a:solidFill>
                  <a:srgbClr val="FF0000"/>
                </a:solidFill>
              </a:rPr>
              <a:t>i</a:t>
            </a:r>
            <a:r>
              <a:rPr lang="en-GB" sz="2900" dirty="0"/>
              <a:t>) </a:t>
            </a:r>
            <a:r>
              <a:rPr lang="en-GB" sz="2900" dirty="0">
                <a:solidFill>
                  <a:srgbClr val="0000FF"/>
                </a:solidFill>
              </a:rPr>
              <a:t>AD 1517</a:t>
            </a:r>
          </a:p>
        </p:txBody>
      </p:sp>
    </p:spTree>
    <p:extLst>
      <p:ext uri="{BB962C8B-B14F-4D97-AF65-F5344CB8AC3E}">
        <p14:creationId xmlns:p14="http://schemas.microsoft.com/office/powerpoint/2010/main" val="3930068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7010400" y="3276600"/>
            <a:ext cx="32766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2133600" y="457201"/>
            <a:ext cx="5867400" cy="58990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000" dirty="0"/>
              <a:t>Destruction of Jerusalem</a:t>
            </a:r>
          </a:p>
        </p:txBody>
      </p:sp>
      <p:sp>
        <p:nvSpPr>
          <p:cNvPr id="46084" name="Text Box 2"/>
          <p:cNvSpPr txBox="1">
            <a:spLocks noChangeArrowheads="1"/>
          </p:cNvSpPr>
          <p:nvPr/>
        </p:nvSpPr>
        <p:spPr bwMode="auto">
          <a:xfrm>
            <a:off x="7620000" y="1981201"/>
            <a:ext cx="2362200" cy="381937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a</a:t>
            </a:r>
            <a:r>
              <a:rPr lang="en-GB" sz="2900" dirty="0"/>
              <a:t>) </a:t>
            </a:r>
            <a:r>
              <a:rPr lang="en-GB" sz="2900" dirty="0">
                <a:solidFill>
                  <a:srgbClr val="0000FF"/>
                </a:solidFill>
              </a:rPr>
              <a:t>150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b</a:t>
            </a:r>
            <a:r>
              <a:rPr lang="en-GB" sz="2900" dirty="0"/>
              <a:t>) </a:t>
            </a:r>
            <a:r>
              <a:rPr lang="en-GB" sz="2900" dirty="0">
                <a:solidFill>
                  <a:srgbClr val="0000FF"/>
                </a:solidFill>
              </a:rPr>
              <a:t>3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c</a:t>
            </a:r>
            <a:r>
              <a:rPr lang="en-GB" sz="2900" dirty="0"/>
              <a:t>) </a:t>
            </a:r>
            <a:r>
              <a:rPr lang="en-GB" sz="2900" dirty="0">
                <a:solidFill>
                  <a:srgbClr val="0000FF"/>
                </a:solidFill>
              </a:rPr>
              <a:t>AD 31</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d</a:t>
            </a:r>
            <a:r>
              <a:rPr lang="en-GB" sz="2900" dirty="0"/>
              <a:t>) </a:t>
            </a:r>
            <a:r>
              <a:rPr lang="en-GB" sz="2900" dirty="0">
                <a:solidFill>
                  <a:srgbClr val="0000FF"/>
                </a:solidFill>
              </a:rPr>
              <a:t>AD 70</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e</a:t>
            </a:r>
            <a:r>
              <a:rPr lang="en-GB" sz="2900" dirty="0"/>
              <a:t>) </a:t>
            </a:r>
            <a:r>
              <a:rPr lang="en-GB" sz="2900" dirty="0">
                <a:solidFill>
                  <a:srgbClr val="0000FF"/>
                </a:solidFill>
              </a:rPr>
              <a:t>AD 313</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f</a:t>
            </a:r>
            <a:r>
              <a:rPr lang="en-GB" sz="2900" dirty="0"/>
              <a:t>) </a:t>
            </a:r>
            <a:r>
              <a:rPr lang="en-GB" sz="2900" dirty="0">
                <a:solidFill>
                  <a:srgbClr val="0000FF"/>
                </a:solidFill>
              </a:rPr>
              <a:t>AD 325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g</a:t>
            </a:r>
            <a:r>
              <a:rPr lang="en-GB" sz="2900" dirty="0"/>
              <a:t>) </a:t>
            </a:r>
            <a:r>
              <a:rPr lang="en-GB" sz="2900" dirty="0">
                <a:solidFill>
                  <a:srgbClr val="0000FF"/>
                </a:solidFill>
              </a:rPr>
              <a:t>AD 397</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h</a:t>
            </a:r>
            <a:r>
              <a:rPr lang="en-GB" sz="2900" dirty="0"/>
              <a:t>) </a:t>
            </a:r>
            <a:r>
              <a:rPr lang="en-GB" sz="2900" dirty="0">
                <a:solidFill>
                  <a:srgbClr val="0000FF"/>
                </a:solidFill>
              </a:rPr>
              <a:t>AD 1095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err="1">
                <a:solidFill>
                  <a:srgbClr val="FF0000"/>
                </a:solidFill>
              </a:rPr>
              <a:t>i</a:t>
            </a:r>
            <a:r>
              <a:rPr lang="en-GB" sz="2900" dirty="0"/>
              <a:t>) </a:t>
            </a:r>
            <a:r>
              <a:rPr lang="en-GB" sz="2900" dirty="0">
                <a:solidFill>
                  <a:srgbClr val="0000FF"/>
                </a:solidFill>
              </a:rPr>
              <a:t>AD 1517</a:t>
            </a:r>
          </a:p>
        </p:txBody>
      </p:sp>
    </p:spTree>
    <p:extLst>
      <p:ext uri="{BB962C8B-B14F-4D97-AF65-F5344CB8AC3E}">
        <p14:creationId xmlns:p14="http://schemas.microsoft.com/office/powerpoint/2010/main" val="3930068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7010400" y="2438400"/>
            <a:ext cx="32766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2133600" y="457201"/>
            <a:ext cx="4114800" cy="58990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000" dirty="0"/>
              <a:t>Birth of Christ</a:t>
            </a:r>
          </a:p>
        </p:txBody>
      </p:sp>
      <p:sp>
        <p:nvSpPr>
          <p:cNvPr id="46084" name="Text Box 2"/>
          <p:cNvSpPr txBox="1">
            <a:spLocks noChangeArrowheads="1"/>
          </p:cNvSpPr>
          <p:nvPr/>
        </p:nvSpPr>
        <p:spPr bwMode="auto">
          <a:xfrm>
            <a:off x="7620000" y="1981201"/>
            <a:ext cx="2362200" cy="381937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a</a:t>
            </a:r>
            <a:r>
              <a:rPr lang="en-GB" sz="2900" dirty="0"/>
              <a:t>) </a:t>
            </a:r>
            <a:r>
              <a:rPr lang="en-GB" sz="2900" dirty="0">
                <a:solidFill>
                  <a:srgbClr val="0000FF"/>
                </a:solidFill>
              </a:rPr>
              <a:t>150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b</a:t>
            </a:r>
            <a:r>
              <a:rPr lang="en-GB" sz="2900" dirty="0"/>
              <a:t>) </a:t>
            </a:r>
            <a:r>
              <a:rPr lang="en-GB" sz="2900" dirty="0">
                <a:solidFill>
                  <a:srgbClr val="0000FF"/>
                </a:solidFill>
              </a:rPr>
              <a:t>3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c</a:t>
            </a:r>
            <a:r>
              <a:rPr lang="en-GB" sz="2900" dirty="0"/>
              <a:t>) </a:t>
            </a:r>
            <a:r>
              <a:rPr lang="en-GB" sz="2900" dirty="0">
                <a:solidFill>
                  <a:srgbClr val="0000FF"/>
                </a:solidFill>
              </a:rPr>
              <a:t>AD 31</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d</a:t>
            </a:r>
            <a:r>
              <a:rPr lang="en-GB" sz="2900" dirty="0"/>
              <a:t>) </a:t>
            </a:r>
            <a:r>
              <a:rPr lang="en-GB" sz="2900" dirty="0">
                <a:solidFill>
                  <a:srgbClr val="0000FF"/>
                </a:solidFill>
              </a:rPr>
              <a:t>AD 70</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e</a:t>
            </a:r>
            <a:r>
              <a:rPr lang="en-GB" sz="2900" dirty="0"/>
              <a:t>) </a:t>
            </a:r>
            <a:r>
              <a:rPr lang="en-GB" sz="2900" dirty="0">
                <a:solidFill>
                  <a:srgbClr val="0000FF"/>
                </a:solidFill>
              </a:rPr>
              <a:t>AD 313</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f</a:t>
            </a:r>
            <a:r>
              <a:rPr lang="en-GB" sz="2900" dirty="0"/>
              <a:t>) </a:t>
            </a:r>
            <a:r>
              <a:rPr lang="en-GB" sz="2900" dirty="0">
                <a:solidFill>
                  <a:srgbClr val="0000FF"/>
                </a:solidFill>
              </a:rPr>
              <a:t>AD 325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g</a:t>
            </a:r>
            <a:r>
              <a:rPr lang="en-GB" sz="2900" dirty="0"/>
              <a:t>) </a:t>
            </a:r>
            <a:r>
              <a:rPr lang="en-GB" sz="2900" dirty="0">
                <a:solidFill>
                  <a:srgbClr val="0000FF"/>
                </a:solidFill>
              </a:rPr>
              <a:t>AD 397</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h</a:t>
            </a:r>
            <a:r>
              <a:rPr lang="en-GB" sz="2900" dirty="0"/>
              <a:t>) </a:t>
            </a:r>
            <a:r>
              <a:rPr lang="en-GB" sz="2900" dirty="0">
                <a:solidFill>
                  <a:srgbClr val="0000FF"/>
                </a:solidFill>
              </a:rPr>
              <a:t>AD 1095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err="1">
                <a:solidFill>
                  <a:srgbClr val="FF0000"/>
                </a:solidFill>
              </a:rPr>
              <a:t>i</a:t>
            </a:r>
            <a:r>
              <a:rPr lang="en-GB" sz="2900" dirty="0"/>
              <a:t>) </a:t>
            </a:r>
            <a:r>
              <a:rPr lang="en-GB" sz="2900" dirty="0">
                <a:solidFill>
                  <a:srgbClr val="0000FF"/>
                </a:solidFill>
              </a:rPr>
              <a:t>AD 1517</a:t>
            </a:r>
          </a:p>
        </p:txBody>
      </p:sp>
    </p:spTree>
    <p:extLst>
      <p:ext uri="{BB962C8B-B14F-4D97-AF65-F5344CB8AC3E}">
        <p14:creationId xmlns:p14="http://schemas.microsoft.com/office/powerpoint/2010/main" val="3930068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7010400" y="4495800"/>
            <a:ext cx="3276600" cy="3810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3" name="Text Box 1"/>
          <p:cNvSpPr txBox="1">
            <a:spLocks noChangeArrowheads="1"/>
          </p:cNvSpPr>
          <p:nvPr/>
        </p:nvSpPr>
        <p:spPr bwMode="auto">
          <a:xfrm>
            <a:off x="2133600" y="457201"/>
            <a:ext cx="4495800" cy="589905"/>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000" dirty="0"/>
              <a:t>Council of Carthage</a:t>
            </a:r>
          </a:p>
        </p:txBody>
      </p:sp>
      <p:sp>
        <p:nvSpPr>
          <p:cNvPr id="46084" name="Text Box 2"/>
          <p:cNvSpPr txBox="1">
            <a:spLocks noChangeArrowheads="1"/>
          </p:cNvSpPr>
          <p:nvPr/>
        </p:nvSpPr>
        <p:spPr bwMode="auto">
          <a:xfrm>
            <a:off x="7620000" y="1981201"/>
            <a:ext cx="2362200" cy="3819379"/>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a</a:t>
            </a:r>
            <a:r>
              <a:rPr lang="en-GB" sz="2900" dirty="0"/>
              <a:t>) </a:t>
            </a:r>
            <a:r>
              <a:rPr lang="en-GB" sz="2900" dirty="0">
                <a:solidFill>
                  <a:srgbClr val="0000FF"/>
                </a:solidFill>
              </a:rPr>
              <a:t>150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b</a:t>
            </a:r>
            <a:r>
              <a:rPr lang="en-GB" sz="2900" dirty="0"/>
              <a:t>) </a:t>
            </a:r>
            <a:r>
              <a:rPr lang="en-GB" sz="2900" dirty="0">
                <a:solidFill>
                  <a:srgbClr val="0000FF"/>
                </a:solidFill>
              </a:rPr>
              <a:t>3 BC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c</a:t>
            </a:r>
            <a:r>
              <a:rPr lang="en-GB" sz="2900" dirty="0"/>
              <a:t>) </a:t>
            </a:r>
            <a:r>
              <a:rPr lang="en-GB" sz="2900" dirty="0">
                <a:solidFill>
                  <a:srgbClr val="0000FF"/>
                </a:solidFill>
              </a:rPr>
              <a:t>AD 31</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d</a:t>
            </a:r>
            <a:r>
              <a:rPr lang="en-GB" sz="2900" dirty="0"/>
              <a:t>) </a:t>
            </a:r>
            <a:r>
              <a:rPr lang="en-GB" sz="2900" dirty="0">
                <a:solidFill>
                  <a:srgbClr val="0000FF"/>
                </a:solidFill>
              </a:rPr>
              <a:t>AD 70</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e</a:t>
            </a:r>
            <a:r>
              <a:rPr lang="en-GB" sz="2900" dirty="0"/>
              <a:t>) </a:t>
            </a:r>
            <a:r>
              <a:rPr lang="en-GB" sz="2900" dirty="0">
                <a:solidFill>
                  <a:srgbClr val="0000FF"/>
                </a:solidFill>
              </a:rPr>
              <a:t>AD 313</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f</a:t>
            </a:r>
            <a:r>
              <a:rPr lang="en-GB" sz="2900" dirty="0"/>
              <a:t>) </a:t>
            </a:r>
            <a:r>
              <a:rPr lang="en-GB" sz="2900" dirty="0">
                <a:solidFill>
                  <a:srgbClr val="0000FF"/>
                </a:solidFill>
              </a:rPr>
              <a:t>AD 325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g</a:t>
            </a:r>
            <a:r>
              <a:rPr lang="en-GB" sz="2900" dirty="0"/>
              <a:t>) </a:t>
            </a:r>
            <a:r>
              <a:rPr lang="en-GB" sz="2900" dirty="0">
                <a:solidFill>
                  <a:srgbClr val="0000FF"/>
                </a:solidFill>
              </a:rPr>
              <a:t>AD 397</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a:solidFill>
                  <a:srgbClr val="FF0000"/>
                </a:solidFill>
              </a:rPr>
              <a:t>h</a:t>
            </a:r>
            <a:r>
              <a:rPr lang="en-GB" sz="2900" dirty="0"/>
              <a:t>) </a:t>
            </a:r>
            <a:r>
              <a:rPr lang="en-GB" sz="2900" dirty="0">
                <a:solidFill>
                  <a:srgbClr val="0000FF"/>
                </a:solidFill>
              </a:rPr>
              <a:t>AD 1095</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900" dirty="0" err="1">
                <a:solidFill>
                  <a:srgbClr val="FF0000"/>
                </a:solidFill>
              </a:rPr>
              <a:t>i</a:t>
            </a:r>
            <a:r>
              <a:rPr lang="en-GB" sz="2900" dirty="0"/>
              <a:t>) </a:t>
            </a:r>
            <a:r>
              <a:rPr lang="en-GB" sz="2900" dirty="0">
                <a:solidFill>
                  <a:srgbClr val="0000FF"/>
                </a:solidFill>
              </a:rPr>
              <a:t>AD 1517</a:t>
            </a:r>
          </a:p>
        </p:txBody>
      </p:sp>
    </p:spTree>
    <p:extLst>
      <p:ext uri="{BB962C8B-B14F-4D97-AF65-F5344CB8AC3E}">
        <p14:creationId xmlns:p14="http://schemas.microsoft.com/office/powerpoint/2010/main" val="3930068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2133600" y="762001"/>
            <a:ext cx="8001000" cy="3877985"/>
          </a:xfrm>
          <a:prstGeom prst="rect">
            <a:avLst/>
          </a:prstGeom>
          <a:noFill/>
          <a:ln w="9525">
            <a:noFill/>
            <a:miter lim="800000"/>
            <a:headEnd/>
            <a:tailEnd/>
          </a:ln>
        </p:spPr>
        <p:txBody>
          <a:bodyPr>
            <a:prstTxWarp prst="textNoShape">
              <a:avLst/>
            </a:prstTxWarp>
            <a:spAutoFit/>
          </a:bodyPr>
          <a:lstStyle/>
          <a:p>
            <a:pPr>
              <a:spcAft>
                <a:spcPts val="1200"/>
              </a:spcAft>
              <a:buFont typeface="Arial" pitchFamily="74" charset="0"/>
              <a:buChar char="•"/>
            </a:pPr>
            <a:r>
              <a:rPr lang="en-US" sz="2800" dirty="0"/>
              <a:t>What events shaped the early church?</a:t>
            </a:r>
          </a:p>
          <a:p>
            <a:pPr>
              <a:spcAft>
                <a:spcPts val="1200"/>
              </a:spcAft>
              <a:buFont typeface="Arial" pitchFamily="74" charset="0"/>
              <a:buChar char="•"/>
            </a:pPr>
            <a:r>
              <a:rPr lang="en-US" sz="2800" dirty="0">
                <a:solidFill>
                  <a:schemeClr val="accent1"/>
                </a:solidFill>
              </a:rPr>
              <a:t>What major events have transpired in the history of the Christian church?</a:t>
            </a:r>
          </a:p>
          <a:p>
            <a:pPr>
              <a:spcAft>
                <a:spcPts val="1200"/>
              </a:spcAft>
              <a:buFont typeface="Arial" pitchFamily="74" charset="0"/>
              <a:buChar char="•"/>
            </a:pPr>
            <a:r>
              <a:rPr lang="en-US" sz="2800" dirty="0"/>
              <a:t>What is the basic outline of the book of Acts?</a:t>
            </a:r>
          </a:p>
          <a:p>
            <a:pPr>
              <a:spcAft>
                <a:spcPts val="1200"/>
              </a:spcAft>
              <a:buFont typeface="Arial" pitchFamily="74" charset="0"/>
              <a:buChar char="•"/>
            </a:pPr>
            <a:r>
              <a:rPr lang="en-US" sz="2800" dirty="0">
                <a:solidFill>
                  <a:srgbClr val="4F6228"/>
                </a:solidFill>
              </a:rPr>
              <a:t>What might be a better title for the book of Acts?</a:t>
            </a:r>
          </a:p>
          <a:p>
            <a:pPr>
              <a:spcAft>
                <a:spcPts val="1200"/>
              </a:spcAft>
              <a:buFont typeface="Arial" pitchFamily="74" charset="0"/>
              <a:buChar char="•"/>
            </a:pPr>
            <a:r>
              <a:rPr lang="en-US" sz="2800" dirty="0"/>
              <a:t>What will YOUR legacy be?</a:t>
            </a:r>
          </a:p>
          <a:p>
            <a:pPr>
              <a:spcAft>
                <a:spcPts val="1200"/>
              </a:spcAft>
              <a:buFont typeface="Arial" pitchFamily="74" charset="0"/>
              <a:buChar char="•"/>
            </a:pPr>
            <a:r>
              <a:rPr lang="en-US" sz="2800" dirty="0">
                <a:solidFill>
                  <a:srgbClr val="953735"/>
                </a:solidFill>
              </a:rPr>
              <a:t>Jesus is calling YOU to  . . . ?</a:t>
            </a:r>
          </a:p>
        </p:txBody>
      </p:sp>
    </p:spTree>
    <p:extLst>
      <p:ext uri="{BB962C8B-B14F-4D97-AF65-F5344CB8AC3E}">
        <p14:creationId xmlns:p14="http://schemas.microsoft.com/office/powerpoint/2010/main" val="14149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Acts Part 2 in more detail</a:t>
            </a:r>
          </a:p>
        </p:txBody>
      </p:sp>
    </p:spTree>
    <p:extLst>
      <p:ext uri="{BB962C8B-B14F-4D97-AF65-F5344CB8AC3E}">
        <p14:creationId xmlns:p14="http://schemas.microsoft.com/office/powerpoint/2010/main" val="369838212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1676400" y="76201"/>
            <a:ext cx="8839200" cy="1323439"/>
          </a:xfrm>
          <a:prstGeom prst="rect">
            <a:avLst/>
          </a:prstGeom>
          <a:noFill/>
        </p:spPr>
        <p:txBody>
          <a:bodyPr wrap="square">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Bonus 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048000" y="2004805"/>
            <a:ext cx="7467600" cy="2459135"/>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latin typeface="Arial" pitchFamily="79" charset="0"/>
              </a:rPr>
              <a:t> If you have been a missionary (local or foreign mission trip) report on it.</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400" dirty="0">
              <a:solidFill>
                <a:schemeClr val="accent1">
                  <a:lumMod val="50000"/>
                </a:schemeClr>
              </a:solidFill>
              <a:latin typeface="Arial" pitchFamily="79" charset="0"/>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dirty="0">
                <a:solidFill>
                  <a:schemeClr val="accent1">
                    <a:lumMod val="50000"/>
                  </a:schemeClr>
                </a:solidFill>
                <a:latin typeface="Arial" pitchFamily="79" charset="0"/>
              </a:rPr>
              <a:t> </a:t>
            </a:r>
            <a:r>
              <a:rPr lang="en-US" sz="2400" dirty="0">
                <a:solidFill>
                  <a:schemeClr val="accent1">
                    <a:lumMod val="50000"/>
                  </a:schemeClr>
                </a:solidFill>
                <a:latin typeface="Arial" pitchFamily="79" charset="0"/>
              </a:rPr>
              <a:t>If you have not been on one, please interview 3 missionaries and record why they did it, what they learned, and why they might suggest you go.  Include signatures.</a:t>
            </a:r>
            <a:endParaRPr lang="en-GB" sz="2400" dirty="0">
              <a:solidFill>
                <a:schemeClr val="accent1">
                  <a:lumMod val="50000"/>
                </a:schemeClr>
              </a:solidFill>
              <a:latin typeface="Arial" pitchFamily="79" charset="0"/>
            </a:endParaRP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371855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The story of the cost of discipleship</a:t>
            </a:r>
          </a:p>
        </p:txBody>
      </p:sp>
    </p:spTree>
    <p:extLst>
      <p:ext uri="{BB962C8B-B14F-4D97-AF65-F5344CB8AC3E}">
        <p14:creationId xmlns:p14="http://schemas.microsoft.com/office/powerpoint/2010/main" val="19358305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83459930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08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334000"/>
          </a:xfrm>
        </p:spPr>
        <p:txBody>
          <a:bodyPr anchor="t"/>
          <a:lstStyle/>
          <a:p>
            <a:r>
              <a:rPr lang="en-US" sz="3600" dirty="0">
                <a:solidFill>
                  <a:srgbClr val="660066"/>
                </a:solidFill>
                <a:latin typeface="Estelle Black SF"/>
                <a:cs typeface="Estelle Black SF"/>
              </a:rPr>
              <a:t>And because iniquity shall abound, the love of many shall wax cold. But he that shall endure unto the end, the same shall be saved. And this gospel of the kingdom shall be preached in all the world for a witness unto all nations; and then shall the end come.</a:t>
            </a:r>
          </a:p>
        </p:txBody>
      </p:sp>
      <p:sp>
        <p:nvSpPr>
          <p:cNvPr id="3994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Matthew 24:12-14 (KJV)</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257800"/>
          </a:xfrm>
        </p:spPr>
        <p:txBody>
          <a:bodyPr anchor="t"/>
          <a:lstStyle/>
          <a:p>
            <a:r>
              <a:rPr lang="en-US" sz="3600" dirty="0">
                <a:solidFill>
                  <a:srgbClr val="660066"/>
                </a:solidFill>
                <a:latin typeface="Estelle Black SF"/>
                <a:cs typeface="Estelle Black SF"/>
              </a:rPr>
              <a:t>Because of the increase of wickedness, the love of most will grow cold, but the one who stands firm to the end will be saved.</a:t>
            </a:r>
            <a:r>
              <a:rPr lang="en-US" sz="3600" b="1" baseline="30000" dirty="0">
                <a:solidFill>
                  <a:srgbClr val="660066"/>
                </a:solidFill>
                <a:latin typeface="Estelle Black SF"/>
                <a:cs typeface="Estelle Black SF"/>
              </a:rPr>
              <a:t> </a:t>
            </a:r>
            <a:r>
              <a:rPr lang="en-US" sz="3600" dirty="0">
                <a:solidFill>
                  <a:srgbClr val="660066"/>
                </a:solidFill>
                <a:latin typeface="Estelle Black SF"/>
                <a:cs typeface="Estelle Black SF"/>
              </a:rPr>
              <a:t>And this gospel of the kingdom will be preached in the whole world as a testimony to all nations, and then the end will come.</a:t>
            </a:r>
            <a:endParaRPr lang="en-US" sz="1100" dirty="0">
              <a:solidFill>
                <a:srgbClr val="660066"/>
              </a:solidFill>
              <a:latin typeface="Estelle Black SF"/>
              <a:cs typeface="Estelle Black SF"/>
            </a:endParaRPr>
          </a:p>
        </p:txBody>
      </p:sp>
      <p:sp>
        <p:nvSpPr>
          <p:cNvPr id="4198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Matthew 24:12-14 (NIV)</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752600" y="1219201"/>
            <a:ext cx="8686800"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Word choices</a:t>
            </a:r>
          </a:p>
        </p:txBody>
      </p:sp>
      <p:sp>
        <p:nvSpPr>
          <p:cNvPr id="3" name="TextBox 2">
            <a:extLst>
              <a:ext uri="{FF2B5EF4-FFF2-40B4-BE49-F238E27FC236}">
                <a16:creationId xmlns:a16="http://schemas.microsoft.com/office/drawing/2014/main" id="{8AD9B76E-4A8B-624F-BAF4-453F65B38125}"/>
              </a:ext>
            </a:extLst>
          </p:cNvPr>
          <p:cNvSpPr txBox="1"/>
          <p:nvPr/>
        </p:nvSpPr>
        <p:spPr>
          <a:xfrm>
            <a:off x="1752600" y="3454400"/>
            <a:ext cx="8686800" cy="1569660"/>
          </a:xfrm>
          <a:prstGeom prst="rect">
            <a:avLst/>
          </a:prstGeom>
          <a:noFill/>
        </p:spPr>
        <p:txBody>
          <a:bodyPr wrap="square" rtlCol="0">
            <a:spAutoFit/>
          </a:bodyPr>
          <a:lstStyle/>
          <a:p>
            <a:pPr algn="ctr"/>
            <a:r>
              <a:rPr lang="en-US" sz="2400" dirty="0"/>
              <a:t>Wax</a:t>
            </a:r>
          </a:p>
          <a:p>
            <a:pPr algn="ctr"/>
            <a:r>
              <a:rPr lang="en-US" sz="2400" dirty="0"/>
              <a:t>Cold</a:t>
            </a:r>
          </a:p>
          <a:p>
            <a:pPr algn="ctr"/>
            <a:r>
              <a:rPr lang="en-US" sz="2400" dirty="0"/>
              <a:t>Endure</a:t>
            </a:r>
          </a:p>
          <a:p>
            <a:pPr algn="ctr"/>
            <a:r>
              <a:rPr lang="en-US" sz="2400" dirty="0"/>
              <a:t>Saved</a:t>
            </a:r>
          </a:p>
        </p:txBody>
      </p:sp>
    </p:spTree>
    <p:extLst>
      <p:ext uri="{BB962C8B-B14F-4D97-AF65-F5344CB8AC3E}">
        <p14:creationId xmlns:p14="http://schemas.microsoft.com/office/powerpoint/2010/main" val="207607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2timeline.jpg"/>
          <p:cNvPicPr>
            <a:picLocks noChangeAspect="1"/>
          </p:cNvPicPr>
          <p:nvPr/>
        </p:nvPicPr>
        <p:blipFill>
          <a:blip r:embed="rId3"/>
          <a:stretch>
            <a:fillRect/>
          </a:stretch>
        </p:blipFill>
        <p:spPr>
          <a:xfrm>
            <a:off x="1583570" y="1066800"/>
            <a:ext cx="9084430" cy="5638800"/>
          </a:xfrm>
          <a:prstGeom prst="rect">
            <a:avLst/>
          </a:prstGeom>
        </p:spPr>
      </p:pic>
      <p:pic>
        <p:nvPicPr>
          <p:cNvPr id="13" name="Picture 12" descr="emergence-judaism-lxx.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1" y="1524000"/>
            <a:ext cx="3935891" cy="2812796"/>
          </a:xfrm>
          <a:prstGeom prst="rect">
            <a:avLst/>
          </a:prstGeom>
        </p:spPr>
      </p:pic>
      <p:pic>
        <p:nvPicPr>
          <p:cNvPr id="3" name="Picture 2" descr="r2timeline2.jpg"/>
          <p:cNvPicPr>
            <a:picLocks noChangeAspect="1"/>
          </p:cNvPicPr>
          <p:nvPr/>
        </p:nvPicPr>
        <p:blipFill>
          <a:blip r:embed="rId5"/>
          <a:stretch>
            <a:fillRect/>
          </a:stretch>
        </p:blipFill>
        <p:spPr>
          <a:xfrm>
            <a:off x="1524000" y="1"/>
            <a:ext cx="4267200" cy="6874703"/>
          </a:xfrm>
          <a:prstGeom prst="rect">
            <a:avLst/>
          </a:prstGeom>
        </p:spPr>
      </p:pic>
      <p:pic>
        <p:nvPicPr>
          <p:cNvPr id="6" name="Picture 5" descr="wise_men east.jpg"/>
          <p:cNvPicPr>
            <a:picLocks noChangeAspect="1"/>
          </p:cNvPicPr>
          <p:nvPr/>
        </p:nvPicPr>
        <p:blipFill>
          <a:blip r:embed="rId6"/>
          <a:stretch>
            <a:fillRect/>
          </a:stretch>
        </p:blipFill>
        <p:spPr>
          <a:xfrm>
            <a:off x="5791200" y="25401"/>
            <a:ext cx="4876800" cy="6502403"/>
          </a:xfrm>
          <a:prstGeom prst="rect">
            <a:avLst/>
          </a:prstGeom>
        </p:spPr>
      </p:pic>
      <p:pic>
        <p:nvPicPr>
          <p:cNvPr id="7" name="Picture 6" descr="Jesuscarrycross.jpg"/>
          <p:cNvPicPr>
            <a:picLocks noChangeAspect="1"/>
          </p:cNvPicPr>
          <p:nvPr/>
        </p:nvPicPr>
        <p:blipFill>
          <a:blip r:embed="rId7"/>
          <a:stretch>
            <a:fillRect/>
          </a:stretch>
        </p:blipFill>
        <p:spPr>
          <a:xfrm>
            <a:off x="3429000" y="1"/>
            <a:ext cx="7239000" cy="6879121"/>
          </a:xfrm>
          <a:prstGeom prst="rect">
            <a:avLst/>
          </a:prstGeom>
        </p:spPr>
      </p:pic>
      <p:pic>
        <p:nvPicPr>
          <p:cNvPr id="8" name="Picture 7" descr="destruction of jerusalem.jpg"/>
          <p:cNvPicPr>
            <a:picLocks noChangeAspect="1"/>
          </p:cNvPicPr>
          <p:nvPr/>
        </p:nvPicPr>
        <p:blipFill>
          <a:blip r:embed="rId8"/>
          <a:stretch>
            <a:fillRect/>
          </a:stretch>
        </p:blipFill>
        <p:spPr>
          <a:xfrm>
            <a:off x="5791200" y="2622442"/>
            <a:ext cx="4876800" cy="3092559"/>
          </a:xfrm>
          <a:prstGeom prst="rect">
            <a:avLst/>
          </a:prstGeom>
        </p:spPr>
      </p:pic>
      <p:pic>
        <p:nvPicPr>
          <p:cNvPr id="9" name="Picture 8" descr="constantine crusade.jpg"/>
          <p:cNvPicPr>
            <a:picLocks noChangeAspect="1"/>
          </p:cNvPicPr>
          <p:nvPr/>
        </p:nvPicPr>
        <p:blipFill>
          <a:blip r:embed="rId9"/>
          <a:stretch>
            <a:fillRect/>
          </a:stretch>
        </p:blipFill>
        <p:spPr>
          <a:xfrm>
            <a:off x="5765800" y="3119120"/>
            <a:ext cx="4876800" cy="3738880"/>
          </a:xfrm>
          <a:prstGeom prst="rect">
            <a:avLst/>
          </a:prstGeom>
        </p:spPr>
      </p:pic>
      <p:pic>
        <p:nvPicPr>
          <p:cNvPr id="10" name="Picture 9" descr="crusades.jpg"/>
          <p:cNvPicPr>
            <a:picLocks noChangeAspect="1"/>
          </p:cNvPicPr>
          <p:nvPr/>
        </p:nvPicPr>
        <p:blipFill>
          <a:blip r:embed="rId10"/>
          <a:stretch>
            <a:fillRect/>
          </a:stretch>
        </p:blipFill>
        <p:spPr>
          <a:xfrm>
            <a:off x="5803900" y="1524001"/>
            <a:ext cx="4876800" cy="3826413"/>
          </a:xfrm>
          <a:prstGeom prst="rect">
            <a:avLst/>
          </a:prstGeom>
        </p:spPr>
      </p:pic>
      <p:pic>
        <p:nvPicPr>
          <p:cNvPr id="11" name="Picture 10" descr="images95-theses-small.jpg"/>
          <p:cNvPicPr>
            <a:picLocks noChangeAspect="1"/>
          </p:cNvPicPr>
          <p:nvPr/>
        </p:nvPicPr>
        <p:blipFill>
          <a:blip r:embed="rId11"/>
          <a:stretch>
            <a:fillRect/>
          </a:stretch>
        </p:blipFill>
        <p:spPr>
          <a:xfrm>
            <a:off x="5816600" y="2566160"/>
            <a:ext cx="4876800" cy="2844041"/>
          </a:xfrm>
          <a:prstGeom prst="rect">
            <a:avLst/>
          </a:prstGeom>
        </p:spPr>
      </p:pic>
      <p:cxnSp>
        <p:nvCxnSpPr>
          <p:cNvPr id="14" name="Straight Connector 13"/>
          <p:cNvCxnSpPr/>
          <p:nvPr/>
        </p:nvCxnSpPr>
        <p:spPr>
          <a:xfrm flipV="1">
            <a:off x="1828800" y="2743201"/>
            <a:ext cx="4724400" cy="1"/>
          </a:xfrm>
          <a:prstGeom prst="line">
            <a:avLst/>
          </a:prstGeom>
          <a:ln w="254000" cap="flat" cmpd="sng" algn="ctr">
            <a:solidFill>
              <a:schemeClr val="accent5">
                <a:alpha val="25000"/>
              </a:schemeClr>
            </a:solidFill>
            <a:prstDash val="solid"/>
            <a:round/>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a:off x="2438400" y="2971800"/>
            <a:ext cx="7086600" cy="76200"/>
          </a:xfrm>
          <a:prstGeom prst="line">
            <a:avLst/>
          </a:prstGeom>
          <a:ln w="254000" cap="flat" cmpd="sng" algn="ctr">
            <a:solidFill>
              <a:srgbClr val="FF0000">
                <a:alpha val="25000"/>
              </a:srgbClr>
            </a:solidFill>
            <a:prstDash val="solid"/>
            <a:round/>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1498600" y="-12700"/>
            <a:ext cx="1905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t>AD 31</a:t>
            </a:r>
          </a:p>
        </p:txBody>
      </p:sp>
      <p:cxnSp>
        <p:nvCxnSpPr>
          <p:cNvPr id="22" name="Straight Connector 21"/>
          <p:cNvCxnSpPr/>
          <p:nvPr/>
        </p:nvCxnSpPr>
        <p:spPr>
          <a:xfrm>
            <a:off x="1981200" y="3200400"/>
            <a:ext cx="5638800" cy="1588"/>
          </a:xfrm>
          <a:prstGeom prst="line">
            <a:avLst/>
          </a:prstGeom>
          <a:ln w="254000" cap="flat" cmpd="sng" algn="ctr">
            <a:solidFill>
              <a:schemeClr val="accent4">
                <a:lumMod val="50000"/>
                <a:alpha val="25000"/>
              </a:schemeClr>
            </a:solidFill>
            <a:prstDash val="solid"/>
            <a:round/>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flipV="1">
            <a:off x="1752600" y="3505201"/>
            <a:ext cx="4724400" cy="1"/>
          </a:xfrm>
          <a:prstGeom prst="line">
            <a:avLst/>
          </a:prstGeom>
          <a:ln w="254000" cap="flat" cmpd="sng" algn="ctr">
            <a:solidFill>
              <a:srgbClr val="FFFF00">
                <a:alpha val="25000"/>
              </a:srgbClr>
            </a:solidFill>
            <a:prstDash val="solid"/>
            <a:round/>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flipV="1">
            <a:off x="2286000" y="4800602"/>
            <a:ext cx="6019800" cy="1"/>
          </a:xfrm>
          <a:prstGeom prst="line">
            <a:avLst/>
          </a:prstGeom>
          <a:ln w="254000" cap="flat" cmpd="sng" algn="ctr">
            <a:solidFill>
              <a:schemeClr val="accent5">
                <a:alpha val="25000"/>
              </a:schemeClr>
            </a:solidFill>
            <a:prstDash val="solid"/>
            <a:round/>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7" name="Straight Connector 26"/>
          <p:cNvCxnSpPr/>
          <p:nvPr/>
        </p:nvCxnSpPr>
        <p:spPr>
          <a:xfrm flipV="1">
            <a:off x="1752600" y="5334002"/>
            <a:ext cx="5334000" cy="1"/>
          </a:xfrm>
          <a:prstGeom prst="line">
            <a:avLst/>
          </a:prstGeom>
          <a:ln w="254000" cap="flat" cmpd="sng" algn="ctr">
            <a:solidFill>
              <a:srgbClr val="FFFF00">
                <a:alpha val="25000"/>
              </a:srgbClr>
            </a:solidFill>
            <a:prstDash val="solid"/>
            <a:round/>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8" name="Rectangle 27"/>
          <p:cNvSpPr/>
          <p:nvPr/>
        </p:nvSpPr>
        <p:spPr>
          <a:xfrm>
            <a:off x="1524000" y="0"/>
            <a:ext cx="2159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t>AD 325</a:t>
            </a:r>
          </a:p>
        </p:txBody>
      </p:sp>
      <p:pic>
        <p:nvPicPr>
          <p:cNvPr id="15" name="Picture 14" descr="HolyCouncilofNicea.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14800" y="685800"/>
            <a:ext cx="6553200" cy="3895058"/>
          </a:xfrm>
          <a:prstGeom prst="rect">
            <a:avLst/>
          </a:prstGeom>
          <a:ln>
            <a:noFill/>
          </a:ln>
          <a:effectLst>
            <a:softEdge rad="112500"/>
          </a:effectLst>
        </p:spPr>
      </p:pic>
      <p:cxnSp>
        <p:nvCxnSpPr>
          <p:cNvPr id="26" name="Straight Connector 25"/>
          <p:cNvCxnSpPr/>
          <p:nvPr/>
        </p:nvCxnSpPr>
        <p:spPr>
          <a:xfrm flipV="1">
            <a:off x="1981200" y="3733801"/>
            <a:ext cx="4724400" cy="1"/>
          </a:xfrm>
          <a:prstGeom prst="line">
            <a:avLst/>
          </a:prstGeom>
          <a:ln w="254000" cap="flat" cmpd="sng" algn="ctr">
            <a:solidFill>
              <a:srgbClr val="FF6600">
                <a:alpha val="25000"/>
              </a:srgbClr>
            </a:solidFill>
            <a:prstDash val="solid"/>
            <a:round/>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descr="3-councils-carthag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41018" y="914400"/>
            <a:ext cx="6726982" cy="4724400"/>
          </a:xfrm>
          <a:prstGeom prst="rect">
            <a:avLst/>
          </a:prstGeom>
          <a:ln>
            <a:noFill/>
          </a:ln>
          <a:effectLst>
            <a:softEdge rad="112500"/>
          </a:effectLst>
        </p:spPr>
      </p:pic>
    </p:spTree>
    <p:extLst>
      <p:ext uri="{BB962C8B-B14F-4D97-AF65-F5344CB8AC3E}">
        <p14:creationId xmlns:p14="http://schemas.microsoft.com/office/powerpoint/2010/main" val="320650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14"/>
                                        </p:tgtEl>
                                      </p:cBhvr>
                                    </p:animEffect>
                                    <p:set>
                                      <p:cBhvr>
                                        <p:cTn id="30" dur="1" fill="hold">
                                          <p:stCondLst>
                                            <p:cond delay="999"/>
                                          </p:stCondLst>
                                        </p:cTn>
                                        <p:tgtEl>
                                          <p:spTgt spid="14"/>
                                        </p:tgtEl>
                                        <p:attrNameLst>
                                          <p:attrName>style.visibility</p:attrName>
                                        </p:attrNameLst>
                                      </p:cBhvr>
                                      <p:to>
                                        <p:strVal val="hidden"/>
                                      </p:to>
                                    </p:se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2" presetClass="entr" presetSubtype="8"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6"/>
                                        </p:tgtEl>
                                      </p:cBhvr>
                                    </p:animEffect>
                                    <p:set>
                                      <p:cBhvr>
                                        <p:cTn id="43" dur="1" fill="hold">
                                          <p:stCondLst>
                                            <p:cond delay="999"/>
                                          </p:stCondLst>
                                        </p:cTn>
                                        <p:tgtEl>
                                          <p:spTgt spid="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par>
                          <p:cTn id="47" fill="hold">
                            <p:stCondLst>
                              <p:cond delay="1000"/>
                            </p:stCondLst>
                            <p:childTnLst>
                              <p:par>
                                <p:cTn id="48" presetID="53"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000"/>
                                        <p:tgtEl>
                                          <p:spTgt spid="7"/>
                                        </p:tgtEl>
                                      </p:cBhvr>
                                    </p:animEffect>
                                    <p:set>
                                      <p:cBhvr>
                                        <p:cTn id="62" dur="1" fill="hold">
                                          <p:stCondLst>
                                            <p:cond delay="1999"/>
                                          </p:stCondLst>
                                        </p:cTn>
                                        <p:tgtEl>
                                          <p:spTgt spid="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22" presetClass="entr" presetSubtype="8"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22"/>
                                        </p:tgtEl>
                                      </p:cBhvr>
                                    </p:animEffect>
                                    <p:set>
                                      <p:cBhvr>
                                        <p:cTn id="77" dur="1" fill="hold">
                                          <p:stCondLst>
                                            <p:cond delay="999"/>
                                          </p:stCondLst>
                                        </p:cTn>
                                        <p:tgtEl>
                                          <p:spTgt spid="2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1000"/>
                                        <p:tgtEl>
                                          <p:spTgt spid="8"/>
                                        </p:tgtEl>
                                      </p:cBhvr>
                                    </p:animEffect>
                                    <p:set>
                                      <p:cBhvr>
                                        <p:cTn id="80" dur="1" fill="hold">
                                          <p:stCondLst>
                                            <p:cond delay="999"/>
                                          </p:stCondLst>
                                        </p:cTn>
                                        <p:tgtEl>
                                          <p:spTgt spid="8"/>
                                        </p:tgtEl>
                                        <p:attrNameLst>
                                          <p:attrName>style.visibility</p:attrName>
                                        </p:attrNameLst>
                                      </p:cBhvr>
                                      <p:to>
                                        <p:strVal val="hidden"/>
                                      </p:to>
                                    </p:se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par>
                                <p:cTn id="85" presetID="10" presetClass="entr" presetSubtype="0" fill="hold"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1000"/>
                                        <p:tgtEl>
                                          <p:spTgt spid="24"/>
                                        </p:tgtEl>
                                      </p:cBhvr>
                                    </p:animEffect>
                                    <p:set>
                                      <p:cBhvr>
                                        <p:cTn id="92" dur="1" fill="hold">
                                          <p:stCondLst>
                                            <p:cond delay="999"/>
                                          </p:stCondLst>
                                        </p:cTn>
                                        <p:tgtEl>
                                          <p:spTgt spid="2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1000"/>
                                        <p:tgtEl>
                                          <p:spTgt spid="9"/>
                                        </p:tgtEl>
                                      </p:cBhvr>
                                    </p:animEffect>
                                    <p:set>
                                      <p:cBhvr>
                                        <p:cTn id="95" dur="1" fill="hold">
                                          <p:stCondLst>
                                            <p:cond delay="999"/>
                                          </p:stCondLst>
                                        </p:cTn>
                                        <p:tgtEl>
                                          <p:spTgt spid="9"/>
                                        </p:tgtEl>
                                        <p:attrNameLst>
                                          <p:attrName>style.visibility</p:attrName>
                                        </p:attrNameLst>
                                      </p:cBhvr>
                                      <p:to>
                                        <p:strVal val="hidden"/>
                                      </p:to>
                                    </p:set>
                                  </p:childTnLst>
                                </p:cTn>
                              </p:par>
                            </p:childTnLst>
                          </p:cTn>
                        </p:par>
                        <p:par>
                          <p:cTn id="96" fill="hold">
                            <p:stCondLst>
                              <p:cond delay="1000"/>
                            </p:stCondLst>
                            <p:childTnLst>
                              <p:par>
                                <p:cTn id="97" presetID="53" presetClass="entr" presetSubtype="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childTnLst>
                                </p:cTn>
                              </p:par>
                              <p:par>
                                <p:cTn id="102" presetID="10" presetClass="entr" presetSubtype="0" fill="hold"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17"/>
                                        </p:tgtEl>
                                      </p:cBhvr>
                                    </p:animEffect>
                                    <p:set>
                                      <p:cBhvr>
                                        <p:cTn id="109" dur="1" fill="hold">
                                          <p:stCondLst>
                                            <p:cond delay="499"/>
                                          </p:stCondLst>
                                        </p:cTn>
                                        <p:tgtEl>
                                          <p:spTgt spid="17"/>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8"/>
                                        </p:tgtEl>
                                      </p:cBhvr>
                                    </p:animEffect>
                                    <p:set>
                                      <p:cBhvr>
                                        <p:cTn id="112" dur="1" fill="hold">
                                          <p:stCondLst>
                                            <p:cond delay="499"/>
                                          </p:stCondLst>
                                        </p:cTn>
                                        <p:tgtEl>
                                          <p:spTgt spid="28"/>
                                        </p:tgtEl>
                                        <p:attrNameLst>
                                          <p:attrName>style.visibility</p:attrName>
                                        </p:attrNameLst>
                                      </p:cBhvr>
                                      <p:to>
                                        <p:strVal val="hidden"/>
                                      </p:to>
                                    </p:set>
                                  </p:childTnLst>
                                </p:cTn>
                              </p:par>
                            </p:childTnLst>
                          </p:cTn>
                        </p:par>
                        <p:par>
                          <p:cTn id="113" fill="hold">
                            <p:stCondLst>
                              <p:cond delay="500"/>
                            </p:stCondLst>
                            <p:childTnLst>
                              <p:par>
                                <p:cTn id="114" presetID="22" presetClass="entr" presetSubtype="8" fill="hold" nodeType="after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wipe(left)">
                                      <p:cBhvr>
                                        <p:cTn id="116" dur="500"/>
                                        <p:tgtEl>
                                          <p:spTgt spid="26"/>
                                        </p:tgtEl>
                                      </p:cBhvr>
                                    </p:animEffect>
                                  </p:childTnLst>
                                </p:cTn>
                              </p:par>
                              <p:par>
                                <p:cTn id="117" presetID="10" presetClass="entr" presetSubtype="0" fill="hold"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500"/>
                                        <p:tgtEl>
                                          <p:spTgt spid="15"/>
                                        </p:tgtEl>
                                      </p:cBhvr>
                                    </p:animEffect>
                                    <p:set>
                                      <p:cBhvr>
                                        <p:cTn id="124" dur="1" fill="hold">
                                          <p:stCondLst>
                                            <p:cond delay="499"/>
                                          </p:stCondLst>
                                        </p:cTn>
                                        <p:tgtEl>
                                          <p:spTgt spid="15"/>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1000"/>
                                        <p:tgtEl>
                                          <p:spTgt spid="26"/>
                                        </p:tgtEl>
                                      </p:cBhvr>
                                    </p:animEffect>
                                    <p:set>
                                      <p:cBhvr>
                                        <p:cTn id="127" dur="1" fill="hold">
                                          <p:stCondLst>
                                            <p:cond delay="999"/>
                                          </p:stCondLst>
                                        </p:cTn>
                                        <p:tgtEl>
                                          <p:spTgt spid="26"/>
                                        </p:tgtEl>
                                        <p:attrNameLst>
                                          <p:attrName>style.visibility</p:attrName>
                                        </p:attrNameLst>
                                      </p:cBhvr>
                                      <p:to>
                                        <p:strVal val="hidden"/>
                                      </p:to>
                                    </p:set>
                                  </p:childTnLst>
                                </p:cTn>
                              </p:par>
                            </p:childTnLst>
                          </p:cTn>
                        </p:par>
                        <p:par>
                          <p:cTn id="128" fill="hold">
                            <p:stCondLst>
                              <p:cond delay="1000"/>
                            </p:stCondLst>
                            <p:childTnLst>
                              <p:par>
                                <p:cTn id="129" presetID="22" presetClass="entr" presetSubtype="8" fill="hold" nodeType="after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wipe(left)">
                                      <p:cBhvr>
                                        <p:cTn id="131" dur="500"/>
                                        <p:tgtEl>
                                          <p:spTgt spid="25"/>
                                        </p:tgtEl>
                                      </p:cBhvr>
                                    </p:animEffect>
                                  </p:childTnLst>
                                </p:cTn>
                              </p:par>
                              <p:par>
                                <p:cTn id="132" presetID="10" presetClass="entr" presetSubtype="0" fill="hold" nodeType="with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2000"/>
                                        <p:tgtEl>
                                          <p:spTgt spid="1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1000"/>
                                        <p:tgtEl>
                                          <p:spTgt spid="10"/>
                                        </p:tgtEl>
                                      </p:cBhvr>
                                    </p:animEffect>
                                    <p:set>
                                      <p:cBhvr>
                                        <p:cTn id="139" dur="1" fill="hold">
                                          <p:stCondLst>
                                            <p:cond delay="999"/>
                                          </p:stCondLst>
                                        </p:cTn>
                                        <p:tgtEl>
                                          <p:spTgt spid="1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childTnLst>
                          </p:cTn>
                        </p:par>
                        <p:par>
                          <p:cTn id="143" fill="hold">
                            <p:stCondLst>
                              <p:cond delay="1000"/>
                            </p:stCondLst>
                            <p:childTnLst>
                              <p:par>
                                <p:cTn id="144" presetID="22" presetClass="entr" presetSubtype="8" fill="hold" nodeType="after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wipe(left)">
                                      <p:cBhvr>
                                        <p:cTn id="146" dur="500"/>
                                        <p:tgtEl>
                                          <p:spTgt spid="27"/>
                                        </p:tgtEl>
                                      </p:cBhvr>
                                    </p:animEffect>
                                  </p:childTnLst>
                                </p:cTn>
                              </p:par>
                              <p:par>
                                <p:cTn id="147" presetID="10" presetClass="entr" presetSubtype="0" fill="hold" nodeType="withEffect">
                                  <p:stCondLst>
                                    <p:cond delay="0"/>
                                  </p:stCondLst>
                                  <p:childTnLst>
                                    <p:set>
                                      <p:cBhvr>
                                        <p:cTn id="148" dur="1" fill="hold">
                                          <p:stCondLst>
                                            <p:cond delay="0"/>
                                          </p:stCondLst>
                                        </p:cTn>
                                        <p:tgtEl>
                                          <p:spTgt spid="11"/>
                                        </p:tgtEl>
                                        <p:attrNameLst>
                                          <p:attrName>style.visibility</p:attrName>
                                        </p:attrNameLst>
                                      </p:cBhvr>
                                      <p:to>
                                        <p:strVal val="visible"/>
                                      </p:to>
                                    </p:set>
                                    <p:animEffect transition="in" filter="fade">
                                      <p:cBhvr>
                                        <p:cTn id="149" dur="500"/>
                                        <p:tgtEl>
                                          <p:spTgt spid="1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1000"/>
                                        <p:tgtEl>
                                          <p:spTgt spid="11"/>
                                        </p:tgtEl>
                                      </p:cBhvr>
                                    </p:animEffect>
                                    <p:set>
                                      <p:cBhvr>
                                        <p:cTn id="154" dur="1" fill="hold">
                                          <p:stCondLst>
                                            <p:cond delay="999"/>
                                          </p:stCondLst>
                                        </p:cTn>
                                        <p:tgtEl>
                                          <p:spTgt spid="11"/>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1000"/>
                                        <p:tgtEl>
                                          <p:spTgt spid="27"/>
                                        </p:tgtEl>
                                      </p:cBhvr>
                                    </p:animEffect>
                                    <p:set>
                                      <p:cBhvr>
                                        <p:cTn id="157"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Acts in 3 minutes</a:t>
            </a:r>
          </a:p>
        </p:txBody>
      </p:sp>
    </p:spTree>
    <p:extLst>
      <p:ext uri="{BB962C8B-B14F-4D97-AF65-F5344CB8AC3E}">
        <p14:creationId xmlns:p14="http://schemas.microsoft.com/office/powerpoint/2010/main" val="24304189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p:cNvSpPr txBox="1">
            <a:spLocks noChangeArrowheads="1"/>
          </p:cNvSpPr>
          <p:nvPr/>
        </p:nvSpPr>
        <p:spPr bwMode="auto">
          <a:xfrm>
            <a:off x="2133600" y="2209800"/>
            <a:ext cx="44958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Acts Part 1 in more detail</a:t>
            </a:r>
          </a:p>
        </p:txBody>
      </p:sp>
    </p:spTree>
    <p:extLst>
      <p:ext uri="{BB962C8B-B14F-4D97-AF65-F5344CB8AC3E}">
        <p14:creationId xmlns:p14="http://schemas.microsoft.com/office/powerpoint/2010/main" val="36347558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0" y="381000"/>
            <a:ext cx="4114800" cy="5786200"/>
          </a:xfrm>
          <a:prstGeom prst="rect">
            <a:avLst/>
          </a:prstGeom>
          <a:noFill/>
          <a:ln w="9525">
            <a:noFill/>
            <a:miter lim="800000"/>
            <a:headEnd/>
            <a:tailEnd/>
          </a:ln>
        </p:spPr>
        <p:txBody>
          <a:bodyPr wrap="square">
            <a:prstTxWarp prst="textNoShape">
              <a:avLst/>
            </a:prstTxWarp>
            <a:spAutoFit/>
          </a:bodyPr>
          <a:lstStyle/>
          <a:p>
            <a:pPr>
              <a:spcAft>
                <a:spcPts val="1200"/>
              </a:spcAft>
              <a:buFont typeface="Arial" pitchFamily="52" charset="0"/>
              <a:buChar char="•"/>
              <a:defRPr/>
            </a:pPr>
            <a:r>
              <a:rPr lang="en-US" sz="2800" dirty="0">
                <a:latin typeface="Arial" pitchFamily="52" charset="0"/>
              </a:rPr>
              <a:t>John 14:1-3</a:t>
            </a:r>
          </a:p>
          <a:p>
            <a:pPr>
              <a:spcAft>
                <a:spcPts val="1200"/>
              </a:spcAft>
              <a:buFont typeface="Arial" pitchFamily="52" charset="0"/>
              <a:buChar char="•"/>
              <a:defRPr/>
            </a:pPr>
            <a:r>
              <a:rPr lang="en-US" sz="2800" dirty="0">
                <a:solidFill>
                  <a:schemeClr val="accent1"/>
                </a:solidFill>
                <a:latin typeface="Arial" pitchFamily="52" charset="0"/>
              </a:rPr>
              <a:t>Acts 1:9-11</a:t>
            </a:r>
          </a:p>
          <a:p>
            <a:pPr>
              <a:spcAft>
                <a:spcPts val="1200"/>
              </a:spcAft>
              <a:buFont typeface="Arial" pitchFamily="52" charset="0"/>
              <a:buChar char="•"/>
              <a:defRPr/>
            </a:pPr>
            <a:r>
              <a:rPr lang="en-US" sz="2800" dirty="0">
                <a:latin typeface="Arial" pitchFamily="52" charset="0"/>
              </a:rPr>
              <a:t>Hebrews 9:28</a:t>
            </a:r>
          </a:p>
          <a:p>
            <a:pPr>
              <a:spcAft>
                <a:spcPts val="1200"/>
              </a:spcAft>
              <a:buFont typeface="Arial" pitchFamily="52" charset="0"/>
              <a:buChar char="•"/>
              <a:defRPr/>
            </a:pPr>
            <a:r>
              <a:rPr lang="en-US" sz="2800" dirty="0">
                <a:solidFill>
                  <a:schemeClr val="accent3">
                    <a:lumMod val="50000"/>
                  </a:schemeClr>
                </a:solidFill>
                <a:latin typeface="Arial" pitchFamily="52" charset="0"/>
              </a:rPr>
              <a:t>Matthew 24:23-27</a:t>
            </a:r>
          </a:p>
          <a:p>
            <a:pPr>
              <a:spcAft>
                <a:spcPts val="1200"/>
              </a:spcAft>
              <a:buFont typeface="Arial" pitchFamily="52" charset="0"/>
              <a:buChar char="•"/>
              <a:defRPr/>
            </a:pPr>
            <a:r>
              <a:rPr lang="en-US" sz="2800" dirty="0">
                <a:latin typeface="Arial" pitchFamily="52" charset="0"/>
              </a:rPr>
              <a:t>Revelation 1:7</a:t>
            </a:r>
          </a:p>
          <a:p>
            <a:pPr>
              <a:spcAft>
                <a:spcPts val="1200"/>
              </a:spcAft>
              <a:buFont typeface="Arial" pitchFamily="52" charset="0"/>
              <a:buChar char="•"/>
              <a:defRPr/>
            </a:pPr>
            <a:r>
              <a:rPr lang="en-US" sz="2800" dirty="0">
                <a:solidFill>
                  <a:schemeClr val="accent6">
                    <a:lumMod val="75000"/>
                  </a:schemeClr>
                </a:solidFill>
                <a:latin typeface="Arial" pitchFamily="52" charset="0"/>
              </a:rPr>
              <a:t>I Thessalonians 4:16-17</a:t>
            </a:r>
          </a:p>
          <a:p>
            <a:pPr>
              <a:spcAft>
                <a:spcPts val="1200"/>
              </a:spcAft>
              <a:buFont typeface="Arial" pitchFamily="52" charset="0"/>
              <a:buChar char="•"/>
              <a:defRPr/>
            </a:pPr>
            <a:r>
              <a:rPr lang="en-US" sz="2800" dirty="0">
                <a:latin typeface="Arial" pitchFamily="52" charset="0"/>
              </a:rPr>
              <a:t>Matthew 24:30-31</a:t>
            </a:r>
            <a:endParaRPr lang="en-US" sz="2800" dirty="0">
              <a:solidFill>
                <a:schemeClr val="accent2">
                  <a:lumMod val="75000"/>
                </a:schemeClr>
              </a:solidFill>
              <a:latin typeface="Arial" pitchFamily="52" charset="0"/>
            </a:endParaRPr>
          </a:p>
          <a:p>
            <a:pPr>
              <a:spcAft>
                <a:spcPts val="1200"/>
              </a:spcAft>
              <a:buFont typeface="Arial" pitchFamily="52" charset="0"/>
              <a:buChar char="•"/>
              <a:defRPr/>
            </a:pPr>
            <a:r>
              <a:rPr lang="en-US" sz="2800" dirty="0">
                <a:solidFill>
                  <a:schemeClr val="accent2">
                    <a:lumMod val="75000"/>
                  </a:schemeClr>
                </a:solidFill>
                <a:latin typeface="Arial" pitchFamily="52" charset="0"/>
              </a:rPr>
              <a:t>I Corinthians 15:51-53</a:t>
            </a:r>
          </a:p>
          <a:p>
            <a:pPr>
              <a:spcAft>
                <a:spcPts val="1200"/>
              </a:spcAft>
              <a:buFont typeface="Arial" pitchFamily="52" charset="0"/>
              <a:buChar char="•"/>
              <a:defRPr/>
            </a:pPr>
            <a:r>
              <a:rPr lang="en-US" sz="2800" dirty="0">
                <a:latin typeface="Arial" pitchFamily="52" charset="0"/>
              </a:rPr>
              <a:t>Revelation 6:15-17</a:t>
            </a:r>
          </a:p>
          <a:p>
            <a:pPr>
              <a:spcAft>
                <a:spcPts val="1200"/>
              </a:spcAft>
              <a:buFont typeface="Arial" pitchFamily="52" charset="0"/>
              <a:buChar char="•"/>
              <a:defRPr/>
            </a:pPr>
            <a:r>
              <a:rPr lang="en-US" sz="2800" dirty="0">
                <a:solidFill>
                  <a:srgbClr val="660066"/>
                </a:solidFill>
                <a:latin typeface="Arial" pitchFamily="52" charset="0"/>
              </a:rPr>
              <a:t>Isaiah 25:9</a:t>
            </a:r>
          </a:p>
        </p:txBody>
      </p:sp>
      <p:pic>
        <p:nvPicPr>
          <p:cNvPr id="3" name="Picture 2" descr="hvnsgate.jpg"/>
          <p:cNvPicPr>
            <a:picLocks noChangeAspect="1"/>
          </p:cNvPicPr>
          <p:nvPr/>
        </p:nvPicPr>
        <p:blipFill>
          <a:blip r:embed="rId3"/>
          <a:stretch>
            <a:fillRect/>
          </a:stretch>
        </p:blipFill>
        <p:spPr>
          <a:xfrm>
            <a:off x="5257801" y="0"/>
            <a:ext cx="517525" cy="609600"/>
          </a:xfrm>
          <a:prstGeom prst="rect">
            <a:avLst/>
          </a:prstGeom>
          <a:ln>
            <a:noFill/>
          </a:ln>
          <a:effectLst>
            <a:softEdge rad="112500"/>
          </a:effectLst>
        </p:spPr>
      </p:pic>
      <p:pic>
        <p:nvPicPr>
          <p:cNvPr id="4" name="Picture 3" descr="hvnsgate.jpg"/>
          <p:cNvPicPr>
            <a:picLocks noChangeAspect="1"/>
          </p:cNvPicPr>
          <p:nvPr/>
        </p:nvPicPr>
        <p:blipFill>
          <a:blip r:embed="rId3"/>
          <a:stretch>
            <a:fillRect/>
          </a:stretch>
        </p:blipFill>
        <p:spPr>
          <a:xfrm>
            <a:off x="4495800" y="228601"/>
            <a:ext cx="1182688" cy="1393105"/>
          </a:xfrm>
          <a:prstGeom prst="rect">
            <a:avLst/>
          </a:prstGeom>
          <a:ln>
            <a:noFill/>
          </a:ln>
          <a:effectLst>
            <a:softEdge rad="112500"/>
          </a:effectLst>
        </p:spPr>
      </p:pic>
      <p:pic>
        <p:nvPicPr>
          <p:cNvPr id="9" name="Picture 8" descr="2nd_coming.jpg"/>
          <p:cNvPicPr>
            <a:picLocks noChangeAspect="1"/>
          </p:cNvPicPr>
          <p:nvPr/>
        </p:nvPicPr>
        <p:blipFill>
          <a:blip r:embed="rId4"/>
          <a:stretch>
            <a:fillRect/>
          </a:stretch>
        </p:blipFill>
        <p:spPr>
          <a:xfrm>
            <a:off x="2286000" y="950912"/>
            <a:ext cx="2601516" cy="3468688"/>
          </a:xfrm>
          <a:prstGeom prst="rect">
            <a:avLst/>
          </a:prstGeom>
          <a:ln>
            <a:noFill/>
          </a:ln>
          <a:effectLst>
            <a:softEdge rad="112500"/>
          </a:effectLst>
        </p:spPr>
      </p:pic>
      <p:pic>
        <p:nvPicPr>
          <p:cNvPr id="7" name="Picture 6" descr="righteous robe.jpg"/>
          <p:cNvPicPr>
            <a:picLocks noChangeAspect="1"/>
          </p:cNvPicPr>
          <p:nvPr/>
        </p:nvPicPr>
        <p:blipFill>
          <a:blip r:embed="rId5"/>
          <a:srcRect b="11462"/>
          <a:stretch>
            <a:fillRect/>
          </a:stretch>
        </p:blipFill>
        <p:spPr>
          <a:xfrm>
            <a:off x="1524000" y="3962400"/>
            <a:ext cx="4510969" cy="2895600"/>
          </a:xfrm>
          <a:prstGeom prst="rect">
            <a:avLst/>
          </a:prstGeom>
          <a:ln>
            <a:noFill/>
          </a:ln>
          <a:effectLst>
            <a:softEdge rad="112500"/>
          </a:effectLst>
        </p:spPr>
      </p:pic>
    </p:spTree>
    <p:extLst>
      <p:ext uri="{BB962C8B-B14F-4D97-AF65-F5344CB8AC3E}">
        <p14:creationId xmlns:p14="http://schemas.microsoft.com/office/powerpoint/2010/main" val="258905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2000"/>
                                        <p:tgtEl>
                                          <p:spTgt spid="2">
                                            <p:txEl>
                                              <p:pRg st="6" end="6"/>
                                            </p:txEl>
                                          </p:spTgt>
                                        </p:tgtEl>
                                      </p:cBhvr>
                                    </p:animEffect>
                                    <p:anim calcmode="lin" valueType="num">
                                      <p:cBhvr>
                                        <p:cTn id="56"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8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200" accel="100000" fill="hold">
                                          <p:stCondLst>
                                            <p:cond delay="18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2000"/>
                                        <p:tgtEl>
                                          <p:spTgt spid="2">
                                            <p:txEl>
                                              <p:pRg st="7" end="7"/>
                                            </p:txEl>
                                          </p:spTgt>
                                        </p:tgtEl>
                                      </p:cBhvr>
                                    </p:animEffect>
                                    <p:anim calcmode="lin" valueType="num">
                                      <p:cBhvr>
                                        <p:cTn id="64"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8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200" accel="100000" fill="hold">
                                          <p:stCondLst>
                                            <p:cond delay="18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2000"/>
                                        <p:tgtEl>
                                          <p:spTgt spid="2">
                                            <p:txEl>
                                              <p:pRg st="8" end="8"/>
                                            </p:txEl>
                                          </p:spTgt>
                                        </p:tgtEl>
                                      </p:cBhvr>
                                    </p:animEffect>
                                    <p:anim calcmode="lin" valueType="num">
                                      <p:cBhvr>
                                        <p:cTn id="72"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18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200" accel="100000" fill="hold">
                                          <p:stCondLst>
                                            <p:cond delay="18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2000"/>
                                        <p:tgtEl>
                                          <p:spTgt spid="2">
                                            <p:txEl>
                                              <p:pRg st="9" end="9"/>
                                            </p:txEl>
                                          </p:spTgt>
                                        </p:tgtEl>
                                      </p:cBhvr>
                                    </p:animEffect>
                                    <p:anim calcmode="lin" valueType="num">
                                      <p:cBhvr>
                                        <p:cTn id="80"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4082</TotalTime>
  <Words>628</Words>
  <Application>Microsoft Macintosh PowerPoint</Application>
  <PresentationFormat>Widescreen</PresentationFormat>
  <Paragraphs>135</Paragraphs>
  <Slides>29</Slides>
  <Notes>29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 JSP Ross</vt:lpstr>
      <vt:lpstr>Arial</vt:lpstr>
      <vt:lpstr>Calibri</vt:lpstr>
      <vt:lpstr>Estelle Black SF</vt:lpstr>
      <vt:lpstr>Impact</vt:lpstr>
      <vt:lpstr>Wingdings</vt:lpstr>
      <vt:lpstr>Office Theme</vt:lpstr>
      <vt:lpstr>PowerPoint Presentation</vt:lpstr>
      <vt:lpstr>PowerPoint Presentation</vt:lpstr>
      <vt:lpstr>And because iniquity shall abound, the love of many shall wax cold. But he that shall endure unto the end, the same shall be saved. And this gospel of the kingdom shall be preached in all the world for a witness unto all nations; and then shall the end come.</vt:lpstr>
      <vt:lpstr>Because of the increase of wickedness, the love of most will grow cold, but the one who stands firm to the end will be saved. And this gospel of the kingdom will be preached in the whole world as a testimony to all nations, and then the end will 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140</cp:revision>
  <dcterms:created xsi:type="dcterms:W3CDTF">2011-01-07T18:16:26Z</dcterms:created>
  <dcterms:modified xsi:type="dcterms:W3CDTF">2025-02-21T20:31:28Z</dcterms:modified>
</cp:coreProperties>
</file>