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74" r:id="rId2"/>
    <p:sldId id="417" r:id="rId3"/>
    <p:sldId id="418" r:id="rId4"/>
    <p:sldId id="402" r:id="rId5"/>
    <p:sldId id="415" r:id="rId6"/>
    <p:sldId id="423" r:id="rId7"/>
    <p:sldId id="508" r:id="rId8"/>
    <p:sldId id="276" r:id="rId9"/>
    <p:sldId id="497" r:id="rId10"/>
    <p:sldId id="364" r:id="rId11"/>
    <p:sldId id="362" r:id="rId12"/>
    <p:sldId id="412" r:id="rId13"/>
    <p:sldId id="413" r:id="rId14"/>
    <p:sldId id="507" r:id="rId15"/>
    <p:sldId id="363" r:id="rId16"/>
    <p:sldId id="400" r:id="rId17"/>
    <p:sldId id="510" r:id="rId18"/>
    <p:sldId id="279" r:id="rId19"/>
    <p:sldId id="280" r:id="rId20"/>
    <p:sldId id="511" r:id="rId21"/>
    <p:sldId id="512" r:id="rId22"/>
    <p:sldId id="529" r:id="rId23"/>
    <p:sldId id="514" r:id="rId24"/>
    <p:sldId id="352" r:id="rId25"/>
    <p:sldId id="366" r:id="rId26"/>
    <p:sldId id="426" r:id="rId27"/>
    <p:sldId id="428"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4" charset="0"/>
        <a:ea typeface="+mn-ea"/>
        <a:cs typeface="+mn-cs"/>
      </a:defRPr>
    </a:lvl1pPr>
    <a:lvl2pPr marL="457200" algn="l" rtl="0" fontAlgn="base">
      <a:spcBef>
        <a:spcPct val="0"/>
      </a:spcBef>
      <a:spcAft>
        <a:spcPct val="0"/>
      </a:spcAft>
      <a:defRPr kern="1200">
        <a:solidFill>
          <a:schemeClr val="tx1"/>
        </a:solidFill>
        <a:latin typeface="Arial" pitchFamily="74" charset="0"/>
        <a:ea typeface="+mn-ea"/>
        <a:cs typeface="+mn-cs"/>
      </a:defRPr>
    </a:lvl2pPr>
    <a:lvl3pPr marL="914400" algn="l" rtl="0" fontAlgn="base">
      <a:spcBef>
        <a:spcPct val="0"/>
      </a:spcBef>
      <a:spcAft>
        <a:spcPct val="0"/>
      </a:spcAft>
      <a:defRPr kern="1200">
        <a:solidFill>
          <a:schemeClr val="tx1"/>
        </a:solidFill>
        <a:latin typeface="Arial" pitchFamily="74" charset="0"/>
        <a:ea typeface="+mn-ea"/>
        <a:cs typeface="+mn-cs"/>
      </a:defRPr>
    </a:lvl3pPr>
    <a:lvl4pPr marL="1371600" algn="l" rtl="0" fontAlgn="base">
      <a:spcBef>
        <a:spcPct val="0"/>
      </a:spcBef>
      <a:spcAft>
        <a:spcPct val="0"/>
      </a:spcAft>
      <a:defRPr kern="1200">
        <a:solidFill>
          <a:schemeClr val="tx1"/>
        </a:solidFill>
        <a:latin typeface="Arial" pitchFamily="74" charset="0"/>
        <a:ea typeface="+mn-ea"/>
        <a:cs typeface="+mn-cs"/>
      </a:defRPr>
    </a:lvl4pPr>
    <a:lvl5pPr marL="1828800" algn="l" rtl="0" fontAlgn="base">
      <a:spcBef>
        <a:spcPct val="0"/>
      </a:spcBef>
      <a:spcAft>
        <a:spcPct val="0"/>
      </a:spcAft>
      <a:defRPr kern="1200">
        <a:solidFill>
          <a:schemeClr val="tx1"/>
        </a:solidFill>
        <a:latin typeface="Arial" pitchFamily="74" charset="0"/>
        <a:ea typeface="+mn-ea"/>
        <a:cs typeface="+mn-cs"/>
      </a:defRPr>
    </a:lvl5pPr>
    <a:lvl6pPr marL="2286000" algn="l" defTabSz="457200" rtl="0" eaLnBrk="1" latinLnBrk="0" hangingPunct="1">
      <a:defRPr kern="1200">
        <a:solidFill>
          <a:schemeClr val="tx1"/>
        </a:solidFill>
        <a:latin typeface="Arial" pitchFamily="74" charset="0"/>
        <a:ea typeface="+mn-ea"/>
        <a:cs typeface="+mn-cs"/>
      </a:defRPr>
    </a:lvl6pPr>
    <a:lvl7pPr marL="2743200" algn="l" defTabSz="457200" rtl="0" eaLnBrk="1" latinLnBrk="0" hangingPunct="1">
      <a:defRPr kern="1200">
        <a:solidFill>
          <a:schemeClr val="tx1"/>
        </a:solidFill>
        <a:latin typeface="Arial" pitchFamily="74" charset="0"/>
        <a:ea typeface="+mn-ea"/>
        <a:cs typeface="+mn-cs"/>
      </a:defRPr>
    </a:lvl7pPr>
    <a:lvl8pPr marL="3200400" algn="l" defTabSz="457200" rtl="0" eaLnBrk="1" latinLnBrk="0" hangingPunct="1">
      <a:defRPr kern="1200">
        <a:solidFill>
          <a:schemeClr val="tx1"/>
        </a:solidFill>
        <a:latin typeface="Arial" pitchFamily="74" charset="0"/>
        <a:ea typeface="+mn-ea"/>
        <a:cs typeface="+mn-cs"/>
      </a:defRPr>
    </a:lvl8pPr>
    <a:lvl9pPr marL="3657600" algn="l" defTabSz="457200" rtl="0" eaLnBrk="1" latinLnBrk="0" hangingPunct="1">
      <a:defRPr kern="1200">
        <a:solidFill>
          <a:schemeClr val="tx1"/>
        </a:solidFill>
        <a:latin typeface="Arial" pitchFamily="7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06"/>
    <a:srgbClr val="FFFF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940" autoAdjust="0"/>
    <p:restoredTop sz="94694"/>
  </p:normalViewPr>
  <p:slideViewPr>
    <p:cSldViewPr>
      <p:cViewPr>
        <p:scale>
          <a:sx n="100" d="100"/>
          <a:sy n="100" d="100"/>
        </p:scale>
        <p:origin x="1200" y="6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3D208DBC-C1EB-4A6A-B4BD-B8D0893EEFB6}" type="datetime1">
              <a:rPr lang="en-US"/>
              <a:pPr>
                <a:defRPr/>
              </a:pPr>
              <a:t>3/13/25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78B1BF33-7A4B-4CC0-845E-1DB11D42FE1D}" type="slidenum">
              <a:rPr lang="en-US"/>
              <a:pPr>
                <a:defRPr/>
              </a:pPr>
              <a:t>‹#›</a:t>
            </a:fld>
            <a:endParaRPr lang="en-US"/>
          </a:p>
        </p:txBody>
      </p:sp>
    </p:spTree>
    <p:extLst>
      <p:ext uri="{BB962C8B-B14F-4D97-AF65-F5344CB8AC3E}">
        <p14:creationId xmlns:p14="http://schemas.microsoft.com/office/powerpoint/2010/main" val="365806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6D60B23B-85DA-CA4D-BB36-7EAEB14FF0C5}" type="slidenum">
              <a:rPr lang="en-GB"/>
              <a:pPr/>
              <a:t>1</a:t>
            </a:fld>
            <a:endParaRPr lang="en-GB"/>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10</a:t>
            </a:fld>
            <a:endParaRPr lang="en-US" sz="1200">
              <a:latin typeface="Calibri" pitchFamily="7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14</a:t>
            </a:fld>
            <a:endParaRPr lang="en-US" sz="1200">
              <a:latin typeface="Calibri" pitchFamily="7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15</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16</a:t>
            </a:fld>
            <a:endParaRPr lang="en-US" sz="1200">
              <a:latin typeface="Calibri" pitchFamily="7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17</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66802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20</a:t>
            </a:fld>
            <a:endParaRPr lang="en-US" sz="1200">
              <a:latin typeface="Calibri" pitchFamily="74" charset="0"/>
            </a:endParaRPr>
          </a:p>
        </p:txBody>
      </p:sp>
    </p:spTree>
    <p:extLst>
      <p:ext uri="{BB962C8B-B14F-4D97-AF65-F5344CB8AC3E}">
        <p14:creationId xmlns:p14="http://schemas.microsoft.com/office/powerpoint/2010/main" val="2281316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21</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55709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22</a:t>
            </a:fld>
            <a:endParaRPr lang="en-US" sz="1200">
              <a:latin typeface="Calibri" pitchFamily="79" charset="0"/>
            </a:endParaRPr>
          </a:p>
        </p:txBody>
      </p:sp>
    </p:spTree>
    <p:extLst>
      <p:ext uri="{BB962C8B-B14F-4D97-AF65-F5344CB8AC3E}">
        <p14:creationId xmlns:p14="http://schemas.microsoft.com/office/powerpoint/2010/main" val="2775490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23</a:t>
            </a:fld>
            <a:endParaRPr lang="en-US" sz="1200">
              <a:latin typeface="Calibri" pitchFamily="74" charset="0"/>
            </a:endParaRPr>
          </a:p>
        </p:txBody>
      </p:sp>
    </p:spTree>
    <p:extLst>
      <p:ext uri="{BB962C8B-B14F-4D97-AF65-F5344CB8AC3E}">
        <p14:creationId xmlns:p14="http://schemas.microsoft.com/office/powerpoint/2010/main" val="495691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24</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25</a:t>
            </a:fld>
            <a:endParaRPr lang="en-US" sz="1200">
              <a:latin typeface="Calibri" pitchFamily="7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26</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27</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40963"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867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5F5CFD2-4987-4FA7-8BF6-D59B819F4901}" type="slidenum">
              <a:rPr lang="en-US" sz="1200">
                <a:latin typeface="Calibri" pitchFamily="74" charset="0"/>
              </a:rPr>
              <a:pPr algn="r"/>
              <a:t>4</a:t>
            </a:fld>
            <a:endParaRPr lang="en-US" sz="1200">
              <a:latin typeface="Calibri" pitchFamily="7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81C925EF-483E-479D-96FE-A4E44E3E5623}" type="slidenum">
              <a:rPr lang="en-GB">
                <a:latin typeface="Calibri" pitchFamily="74" charset="0"/>
              </a:rPr>
              <a:pPr/>
              <a:t>5</a:t>
            </a:fld>
            <a:endParaRPr lang="en-GB">
              <a:latin typeface="Calibri" pitchFamily="74"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6</a:t>
            </a:fld>
            <a:endParaRPr lang="en-US" sz="1200">
              <a:latin typeface="Calibri" pitchFamily="79"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7</a:t>
            </a:fld>
            <a:endParaRPr lang="en-US" sz="1200">
              <a:latin typeface="Calibri" pitchFamily="74" charset="0"/>
            </a:endParaRPr>
          </a:p>
        </p:txBody>
      </p:sp>
    </p:spTree>
    <p:extLst>
      <p:ext uri="{BB962C8B-B14F-4D97-AF65-F5344CB8AC3E}">
        <p14:creationId xmlns:p14="http://schemas.microsoft.com/office/powerpoint/2010/main" val="319549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7446538-EBA7-4ABB-8FE1-E3E32B38F50E}" type="slidenum">
              <a:rPr lang="en-GB">
                <a:latin typeface="Calibri" pitchFamily="74" charset="0"/>
              </a:rPr>
              <a:pPr/>
              <a:t>8</a:t>
            </a:fld>
            <a:endParaRPr lang="en-GB">
              <a:latin typeface="Calibri" pitchFamily="74"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277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8DFE0CE-BA35-49A8-A081-E13E135C89F6}" type="slidenum">
              <a:rPr lang="en-US" sz="1200">
                <a:latin typeface="Calibri" pitchFamily="74" charset="0"/>
              </a:rPr>
              <a:pPr algn="r"/>
              <a:t>9</a:t>
            </a:fld>
            <a:endParaRPr lang="en-US" sz="1200">
              <a:latin typeface="Calibri" pitchFamily="7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6D500D-DBFD-45E1-AEB5-D5A851D11B68}"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F3226D-00A6-44AE-9E9E-032C4CE5CE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40C205-4200-4E18-A927-E0CEF534E2D0}"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34190-FF45-4A28-9020-B351B01A87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A9180-BC2E-42D4-B789-5CFB4F89E9AF}"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C274F-E3C7-45F0-BEC1-3BA46F3D5B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BA759D93-6F75-41EE-8388-BEB8F4BF5D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0043C2-04AE-448A-9072-2C139706D732}"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31119-38A5-4355-BAE0-E7A2038B0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9F839E-4244-43EC-B5FD-D29F33F0F4B3}" type="datetime1">
              <a:rPr lang="en-US"/>
              <a:pPr>
                <a:defRPr/>
              </a:pPr>
              <a:t>3/13/25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2D8D-02D0-4370-9A61-4DDC94D820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525BBB-4C51-4CA4-9A3C-92878A043A3F}" type="datetime1">
              <a:rPr lang="en-US"/>
              <a:pPr>
                <a:defRPr/>
              </a:pPr>
              <a:t>3/13/25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E6A25-EE50-4DC6-B949-F806DE897E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8DBF68-FDC5-4846-B0FC-28595C0A4053}" type="datetime1">
              <a:rPr lang="en-US"/>
              <a:pPr>
                <a:defRPr/>
              </a:pPr>
              <a:t>3/13/25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D41DC-58D3-434F-84A3-7ACD4D22A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E03B2AF-FBC1-4E04-8841-715E76366DE3}" type="datetime1">
              <a:rPr lang="en-US"/>
              <a:pPr>
                <a:defRPr/>
              </a:pPr>
              <a:t>3/13/25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E49231-49C5-420E-AEAA-020661963B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9980C1-CC02-4A92-AE47-2A37AC33CC49}" type="datetime1">
              <a:rPr lang="en-US"/>
              <a:pPr>
                <a:defRPr/>
              </a:pPr>
              <a:t>3/13/25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BC8547-8B11-4FBA-A12A-76DFBF07B2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01CFFF-A5EB-4A07-817C-6BBEF11B1DF6}" type="datetime1">
              <a:rPr lang="en-US"/>
              <a:pPr>
                <a:defRPr/>
              </a:pPr>
              <a:t>3/13/25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2C6B2-1D09-4FA5-9144-6D4C8D88F4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A3C5EE-94FA-42FA-9845-C0F40EB0CAF4}" type="datetime1">
              <a:rPr lang="en-US"/>
              <a:pPr>
                <a:defRPr/>
              </a:pPr>
              <a:t>3/13/25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CC3BE-4346-415D-B7F1-6BA635FFA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46D1DD5E-6AD8-4790-9487-5D8B30FD5BB3}" type="datetime1">
              <a:rPr lang="en-US"/>
              <a:pPr>
                <a:defRPr/>
              </a:pPr>
              <a:t>3/13/25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C3D17453-6B13-49AF-8333-AA6B261D00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4"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4"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4"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4"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2"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dirty="0">
                <a:ln w="9525">
                  <a:noFill/>
                  <a:round/>
                  <a:headEnd/>
                  <a:tailEnd/>
                </a:ln>
                <a:solidFill>
                  <a:srgbClr val="FFFFFF"/>
                </a:soli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4"/>
          <p:cNvSpPr txBox="1">
            <a:spLocks noChangeArrowheads="1"/>
          </p:cNvSpPr>
          <p:nvPr/>
        </p:nvSpPr>
        <p:spPr bwMode="auto">
          <a:xfrm>
            <a:off x="3688899" y="227174"/>
            <a:ext cx="5451021" cy="574950"/>
          </a:xfrm>
          <a:prstGeom prst="rect">
            <a:avLst/>
          </a:prstGeom>
          <a:noFill/>
          <a:ln w="9525">
            <a:noFill/>
            <a:miter lim="800000"/>
            <a:headEnd/>
            <a:tailEnd/>
          </a:ln>
          <a:effectLst/>
        </p:spPr>
        <p:txBody>
          <a:bodyPr lIns="81711" tIns="40855" rIns="81711" bIns="40855">
            <a:prstTxWarp prst="textNoShape">
              <a:avLst/>
            </a:prstTxWarp>
            <a:spAutoFit/>
          </a:bodyPr>
          <a:lstStyle/>
          <a:p>
            <a:pPr algn="ctr">
              <a:spcBef>
                <a:spcPct val="50000"/>
              </a:spcBef>
            </a:pPr>
            <a:r>
              <a:rPr lang="en-AU" dirty="0"/>
              <a:t>WAR OF WORSHIP IN REVELATION</a:t>
            </a:r>
          </a:p>
          <a:p>
            <a:pPr algn="ctr"/>
            <a:r>
              <a:rPr lang="en-AU" sz="1400" i="1" dirty="0"/>
              <a:t>The Issue: Worship</a:t>
            </a:r>
            <a:r>
              <a:rPr lang="en-AU" sz="1400" dirty="0"/>
              <a:t> </a:t>
            </a:r>
          </a:p>
        </p:txBody>
      </p:sp>
      <p:graphicFrame>
        <p:nvGraphicFramePr>
          <p:cNvPr id="5135" name="Object 15"/>
          <p:cNvGraphicFramePr>
            <a:graphicFrameLocks noChangeAspect="1"/>
          </p:cNvGraphicFramePr>
          <p:nvPr/>
        </p:nvGraphicFramePr>
        <p:xfrm>
          <a:off x="3463474" y="1223607"/>
          <a:ext cx="5327197" cy="2739364"/>
        </p:xfrm>
        <a:graphic>
          <a:graphicData uri="http://schemas.openxmlformats.org/presentationml/2006/ole">
            <mc:AlternateContent xmlns:mc="http://schemas.openxmlformats.org/markup-compatibility/2006">
              <mc:Choice xmlns:v="urn:schemas-microsoft-com:vml" Requires="v">
                <p:oleObj name="Document" r:id="rId2" imgW="6219720" imgH="2949120" progId="Word.Document.8">
                  <p:embed/>
                </p:oleObj>
              </mc:Choice>
              <mc:Fallback>
                <p:oleObj name="Document" r:id="rId2" imgW="6219720" imgH="294912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74" y="1223607"/>
                        <a:ext cx="5327197" cy="2739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36" name="Line 16"/>
          <p:cNvSpPr>
            <a:spLocks noChangeShapeType="1"/>
          </p:cNvSpPr>
          <p:nvPr/>
        </p:nvSpPr>
        <p:spPr bwMode="auto">
          <a:xfrm>
            <a:off x="1955348" y="3861958"/>
            <a:ext cx="8425543" cy="0"/>
          </a:xfrm>
          <a:prstGeom prst="line">
            <a:avLst/>
          </a:prstGeom>
          <a:noFill/>
          <a:ln w="76200" cmpd="tri">
            <a:solidFill>
              <a:srgbClr val="FF9966"/>
            </a:solidFill>
            <a:round/>
            <a:headEnd/>
            <a:tailEnd/>
          </a:ln>
          <a:effectLst/>
        </p:spPr>
        <p:txBody>
          <a:bodyPr wrap="none" lIns="81711" tIns="40855" rIns="81711" bIns="40855" anchor="ctr">
            <a:prstTxWarp prst="textNoShape">
              <a:avLst/>
            </a:prstTxWarp>
          </a:bodyPr>
          <a:lstStyle/>
          <a:p>
            <a:endParaRPr lang="en-US"/>
          </a:p>
        </p:txBody>
      </p:sp>
      <p:sp>
        <p:nvSpPr>
          <p:cNvPr id="5137" name="Text Box 17"/>
          <p:cNvSpPr txBox="1">
            <a:spLocks noChangeArrowheads="1"/>
          </p:cNvSpPr>
          <p:nvPr/>
        </p:nvSpPr>
        <p:spPr bwMode="auto">
          <a:xfrm>
            <a:off x="1835604" y="864443"/>
            <a:ext cx="8790214" cy="282563"/>
          </a:xfrm>
          <a:prstGeom prst="rect">
            <a:avLst/>
          </a:prstGeom>
          <a:noFill/>
          <a:ln w="12700">
            <a:noFill/>
            <a:miter lim="800000"/>
            <a:headEnd/>
            <a:tailEnd/>
          </a:ln>
          <a:effectLst/>
        </p:spPr>
        <p:txBody>
          <a:bodyPr lIns="81711" tIns="40855" rIns="81711" bIns="40855">
            <a:prstTxWarp prst="textNoShape">
              <a:avLst/>
            </a:prstTxWarp>
            <a:spAutoFit/>
          </a:bodyPr>
          <a:lstStyle/>
          <a:p>
            <a:pPr algn="ctr">
              <a:spcBef>
                <a:spcPct val="50000"/>
              </a:spcBef>
            </a:pPr>
            <a:r>
              <a:rPr lang="en-US" sz="1300" dirty="0">
                <a:solidFill>
                  <a:srgbClr val="FF0000"/>
                </a:solidFill>
              </a:rPr>
              <a:t>Away with you, Satan! For it is written, ‘You shall worship the Lord your God, and Him only you shall serve.’ Matt 4:10</a:t>
            </a:r>
            <a:r>
              <a:rPr lang="en-US" sz="1300" dirty="0"/>
              <a:t> </a:t>
            </a:r>
            <a:endParaRPr lang="en-AU" sz="1300" dirty="0"/>
          </a:p>
        </p:txBody>
      </p:sp>
      <p:graphicFrame>
        <p:nvGraphicFramePr>
          <p:cNvPr id="5138" name="Object 18"/>
          <p:cNvGraphicFramePr>
            <a:graphicFrameLocks noChangeAspect="1"/>
          </p:cNvGraphicFramePr>
          <p:nvPr/>
        </p:nvGraphicFramePr>
        <p:xfrm>
          <a:off x="1849212" y="3938667"/>
          <a:ext cx="8616043" cy="2286492"/>
        </p:xfrm>
        <a:graphic>
          <a:graphicData uri="http://schemas.openxmlformats.org/presentationml/2006/ole">
            <mc:AlternateContent xmlns:mc="http://schemas.openxmlformats.org/markup-compatibility/2006">
              <mc:Choice xmlns:v="urn:schemas-microsoft-com:vml" Requires="v">
                <p:oleObj name="Document" r:id="rId4" imgW="10053360" imgH="2467080" progId="Word.Document.8">
                  <p:embed/>
                </p:oleObj>
              </mc:Choice>
              <mc:Fallback>
                <p:oleObj name="Document" r:id="rId4" imgW="10053360" imgH="24670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212" y="3938667"/>
                        <a:ext cx="8616043" cy="2286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39" name="Text Box 19"/>
          <p:cNvSpPr txBox="1">
            <a:spLocks noChangeArrowheads="1"/>
          </p:cNvSpPr>
          <p:nvPr/>
        </p:nvSpPr>
        <p:spPr bwMode="auto">
          <a:xfrm>
            <a:off x="2673805" y="6104196"/>
            <a:ext cx="7511143" cy="590339"/>
          </a:xfrm>
          <a:prstGeom prst="rect">
            <a:avLst/>
          </a:prstGeom>
          <a:noFill/>
          <a:ln w="9525">
            <a:noFill/>
            <a:miter lim="800000"/>
            <a:headEnd/>
            <a:tailEnd/>
          </a:ln>
          <a:effectLst/>
        </p:spPr>
        <p:txBody>
          <a:bodyPr lIns="81711" tIns="40855" rIns="81711" bIns="40855">
            <a:prstTxWarp prst="textNoShape">
              <a:avLst/>
            </a:prstTxWarp>
            <a:spAutoFit/>
          </a:bodyPr>
          <a:lstStyle/>
          <a:p>
            <a:pPr algn="ctr">
              <a:spcBef>
                <a:spcPct val="50000"/>
              </a:spcBef>
            </a:pPr>
            <a:r>
              <a:rPr lang="en-AU" sz="1100" i="1" dirty="0"/>
              <a:t>A King’s Seal is determined by three things: 1) Name 2) Title &amp; 3) Dominion. These three elements are found in the Fourth Commandment</a:t>
            </a:r>
            <a:r>
              <a:rPr lang="en-US" sz="1100" i="1" dirty="0"/>
              <a:t>.</a:t>
            </a:r>
            <a:r>
              <a:rPr lang="en-AU" sz="1100" i="1" dirty="0"/>
              <a:t> 1) Name: </a:t>
            </a:r>
            <a:r>
              <a:rPr lang="en-AU" sz="1100" i="1" dirty="0">
                <a:solidFill>
                  <a:schemeClr val="accent2"/>
                </a:solidFill>
              </a:rPr>
              <a:t>The </a:t>
            </a:r>
            <a:r>
              <a:rPr lang="en-AU" sz="1100" i="1" dirty="0">
                <a:solidFill>
                  <a:srgbClr val="0000FF"/>
                </a:solidFill>
              </a:rPr>
              <a:t>LORD</a:t>
            </a:r>
            <a:r>
              <a:rPr lang="en-US" sz="1100" i="1" dirty="0">
                <a:solidFill>
                  <a:srgbClr val="0000FF"/>
                </a:solidFill>
              </a:rPr>
              <a:t>,</a:t>
            </a:r>
            <a:r>
              <a:rPr lang="en-AU" sz="1100" i="1" dirty="0">
                <a:solidFill>
                  <a:srgbClr val="000000"/>
                </a:solidFill>
              </a:rPr>
              <a:t> 2) Title: </a:t>
            </a:r>
            <a:r>
              <a:rPr lang="en-AU" sz="1100" i="1" dirty="0">
                <a:solidFill>
                  <a:srgbClr val="008080"/>
                </a:solidFill>
              </a:rPr>
              <a:t>Made (or Creator)</a:t>
            </a:r>
            <a:r>
              <a:rPr lang="en-US" sz="1100" i="1" dirty="0">
                <a:solidFill>
                  <a:srgbClr val="008080"/>
                </a:solidFill>
              </a:rPr>
              <a:t>,</a:t>
            </a:r>
            <a:r>
              <a:rPr lang="en-AU" sz="1100" i="1" dirty="0">
                <a:solidFill>
                  <a:srgbClr val="000000"/>
                </a:solidFill>
              </a:rPr>
              <a:t> 3: Dominion: </a:t>
            </a:r>
            <a:r>
              <a:rPr lang="en-AU" sz="1100" i="1" dirty="0">
                <a:solidFill>
                  <a:srgbClr val="FF0000"/>
                </a:solidFill>
              </a:rPr>
              <a:t>Heaven &amp; Earth, The Sea and all that in them is</a:t>
            </a:r>
            <a:r>
              <a:rPr lang="en-US" sz="1100" i="1" dirty="0">
                <a:solidFill>
                  <a:srgbClr val="FF0000"/>
                </a:solidFill>
              </a:rPr>
              <a:t>.</a:t>
            </a:r>
            <a:endParaRPr lang="en-AU" dirty="0">
              <a:solidFill>
                <a:srgbClr val="FF0000"/>
              </a:solidFill>
            </a:endParaRPr>
          </a:p>
        </p:txBody>
      </p:sp>
      <p:pic>
        <p:nvPicPr>
          <p:cNvPr id="5141" name="Picture 21"/>
          <p:cNvPicPr>
            <a:picLocks noChangeAspect="1" noChangeArrowheads="1"/>
          </p:cNvPicPr>
          <p:nvPr/>
        </p:nvPicPr>
        <p:blipFill>
          <a:blip r:embed="rId6"/>
          <a:srcRect/>
          <a:stretch>
            <a:fillRect/>
          </a:stretch>
        </p:blipFill>
        <p:spPr bwMode="auto">
          <a:xfrm>
            <a:off x="1936298" y="1243559"/>
            <a:ext cx="1577067" cy="2521041"/>
          </a:xfrm>
          <a:prstGeom prst="rect">
            <a:avLst/>
          </a:prstGeom>
          <a:noFill/>
          <a:ln w="9525">
            <a:noFill/>
            <a:miter lim="800000"/>
            <a:headEnd/>
            <a:tailEnd/>
          </a:ln>
          <a:effectLst/>
        </p:spPr>
      </p:pic>
      <p:graphicFrame>
        <p:nvGraphicFramePr>
          <p:cNvPr id="5142" name="Object 22"/>
          <p:cNvGraphicFramePr>
            <a:graphicFrameLocks noChangeAspect="1"/>
          </p:cNvGraphicFramePr>
          <p:nvPr/>
        </p:nvGraphicFramePr>
        <p:xfrm>
          <a:off x="8788856" y="1262735"/>
          <a:ext cx="1586593" cy="2494489"/>
        </p:xfrm>
        <a:graphic>
          <a:graphicData uri="http://schemas.openxmlformats.org/presentationml/2006/ole">
            <mc:AlternateContent xmlns:mc="http://schemas.openxmlformats.org/markup-compatibility/2006">
              <mc:Choice xmlns:v="urn:schemas-microsoft-com:vml" Requires="v">
                <p:oleObj name="PhotoHouse" r:id="rId7" imgW="8126984" imgH="6095238" progId="">
                  <p:embed/>
                </p:oleObj>
              </mc:Choice>
              <mc:Fallback>
                <p:oleObj name="PhotoHouse" r:id="rId7" imgW="8126984" imgH="609523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l="32475" r="15761"/>
                      <a:stretch>
                        <a:fillRect/>
                      </a:stretch>
                    </p:blipFill>
                    <p:spPr bwMode="auto">
                      <a:xfrm>
                        <a:off x="8788856" y="1262735"/>
                        <a:ext cx="1586593" cy="2494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Rectangle 13"/>
          <p:cNvSpPr/>
          <p:nvPr/>
        </p:nvSpPr>
        <p:spPr bwMode="auto">
          <a:xfrm>
            <a:off x="3541489" y="1180041"/>
            <a:ext cx="2714171" cy="2596089"/>
          </a:xfrm>
          <a:prstGeom prst="rect">
            <a:avLst/>
          </a:prstGeom>
          <a:solidFill>
            <a:schemeClr val="bg1"/>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
        <p:nvSpPr>
          <p:cNvPr id="15" name="Rectangle 14"/>
          <p:cNvSpPr/>
          <p:nvPr/>
        </p:nvSpPr>
        <p:spPr bwMode="auto">
          <a:xfrm>
            <a:off x="6183087" y="1227253"/>
            <a:ext cx="2583543" cy="2580345"/>
          </a:xfrm>
          <a:prstGeom prst="rect">
            <a:avLst/>
          </a:prstGeom>
          <a:solidFill>
            <a:srgbClr val="FFFFFF"/>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
        <p:nvSpPr>
          <p:cNvPr id="16" name="Rectangle 15"/>
          <p:cNvSpPr/>
          <p:nvPr/>
        </p:nvSpPr>
        <p:spPr bwMode="auto">
          <a:xfrm>
            <a:off x="1872345" y="3917743"/>
            <a:ext cx="4383315" cy="2186998"/>
          </a:xfrm>
          <a:prstGeom prst="rect">
            <a:avLst/>
          </a:prstGeom>
          <a:solidFill>
            <a:srgbClr val="FFFFFF"/>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
        <p:nvSpPr>
          <p:cNvPr id="17" name="Rectangle 16"/>
          <p:cNvSpPr/>
          <p:nvPr/>
        </p:nvSpPr>
        <p:spPr bwMode="auto">
          <a:xfrm>
            <a:off x="6255659" y="3933487"/>
            <a:ext cx="4136571" cy="2202722"/>
          </a:xfrm>
          <a:prstGeom prst="rect">
            <a:avLst/>
          </a:prstGeom>
          <a:solidFill>
            <a:srgbClr val="FFFFFF"/>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81711" tIns="40855" rIns="81711" bIns="40855" numCol="1" rtlCol="0" anchor="t" anchorCtr="0" compatLnSpc="1">
            <a:prstTxWarp prst="textNoShape">
              <a:avLst/>
            </a:prstTxWarp>
          </a:bodyPr>
          <a:lstStyle/>
          <a:p>
            <a:pPr defTabSz="817108" eaLnBrk="0" hangingPunct="0"/>
            <a:endParaRPr lang="en-US" sz="2100" dirty="0">
              <a:solidFill>
                <a:schemeClr val="tx1"/>
              </a:solidFill>
              <a:latin typeface="Times New Roman" pitchFamily="96" charset="0"/>
            </a:endParaRPr>
          </a:p>
        </p:txBody>
      </p:sp>
    </p:spTree>
    <p:extLst>
      <p:ext uri="{BB962C8B-B14F-4D97-AF65-F5344CB8AC3E}">
        <p14:creationId xmlns:p14="http://schemas.microsoft.com/office/powerpoint/2010/main" val="2486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1000"/>
                                        <p:tgtEl>
                                          <p:spTgt spid="5137"/>
                                        </p:tgtEl>
                                      </p:cBhvr>
                                    </p:animEffect>
                                    <p:anim calcmode="lin" valueType="num">
                                      <p:cBhvr>
                                        <p:cTn id="8" dur="1000" fill="hold"/>
                                        <p:tgtEl>
                                          <p:spTgt spid="5137"/>
                                        </p:tgtEl>
                                        <p:attrNameLst>
                                          <p:attrName>ppt_x</p:attrName>
                                        </p:attrNameLst>
                                      </p:cBhvr>
                                      <p:tavLst>
                                        <p:tav tm="0">
                                          <p:val>
                                            <p:strVal val="#ppt_x"/>
                                          </p:val>
                                        </p:tav>
                                        <p:tav tm="100000">
                                          <p:val>
                                            <p:strVal val="#ppt_x"/>
                                          </p:val>
                                        </p:tav>
                                      </p:tavLst>
                                    </p:anim>
                                    <p:anim calcmode="lin" valueType="num">
                                      <p:cBhvr>
                                        <p:cTn id="9" dur="900" decel="100000" fill="hold"/>
                                        <p:tgtEl>
                                          <p:spTgt spid="51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41"/>
                                        </p:tgtEl>
                                        <p:attrNameLst>
                                          <p:attrName>style.visibility</p:attrName>
                                        </p:attrNameLst>
                                      </p:cBhvr>
                                      <p:to>
                                        <p:strVal val="visible"/>
                                      </p:to>
                                    </p:set>
                                    <p:animEffect transition="in" filter="fade">
                                      <p:cBhvr>
                                        <p:cTn id="15" dur="2000"/>
                                        <p:tgtEl>
                                          <p:spTgt spid="5141"/>
                                        </p:tgtEl>
                                      </p:cBhvr>
                                    </p:animEffect>
                                  </p:childTnLst>
                                </p:cTn>
                              </p:par>
                              <p:par>
                                <p:cTn id="16" presetID="10" presetClass="exit" presetSubtype="0" fill="hold" grpId="0" nodeType="withEffect">
                                  <p:stCondLst>
                                    <p:cond delay="0"/>
                                  </p:stCondLst>
                                  <p:childTnLst>
                                    <p:animEffect transition="out" filter="fade">
                                      <p:cBhvr>
                                        <p:cTn id="17" dur="1000"/>
                                        <p:tgtEl>
                                          <p:spTgt spid="14"/>
                                        </p:tgtEl>
                                      </p:cBhvr>
                                    </p:animEffect>
                                    <p:set>
                                      <p:cBhvr>
                                        <p:cTn id="18" dur="1" fill="hold">
                                          <p:stCondLst>
                                            <p:cond delay="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42"/>
                                        </p:tgtEl>
                                        <p:attrNameLst>
                                          <p:attrName>style.visibility</p:attrName>
                                        </p:attrNameLst>
                                      </p:cBhvr>
                                      <p:to>
                                        <p:strVal val="visible"/>
                                      </p:to>
                                    </p:set>
                                    <p:animEffect transition="in" filter="fade">
                                      <p:cBhvr>
                                        <p:cTn id="23" dur="2000"/>
                                        <p:tgtEl>
                                          <p:spTgt spid="5142"/>
                                        </p:tgtEl>
                                      </p:cBhvr>
                                    </p:animEffect>
                                  </p:childTnLst>
                                </p:cTn>
                              </p:par>
                              <p:par>
                                <p:cTn id="24" presetID="10" presetClass="exit" presetSubtype="0" fill="hold" grpId="0" nodeType="withEffect">
                                  <p:stCondLst>
                                    <p:cond delay="0"/>
                                  </p:stCondLst>
                                  <p:childTnLst>
                                    <p:animEffect transition="out" filter="fade">
                                      <p:cBhvr>
                                        <p:cTn id="25" dur="1000"/>
                                        <p:tgtEl>
                                          <p:spTgt spid="15"/>
                                        </p:tgtEl>
                                      </p:cBhvr>
                                    </p:animEffect>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1000"/>
                                        <p:tgtEl>
                                          <p:spTgt spid="16"/>
                                        </p:tgtEl>
                                      </p:cBhvr>
                                    </p:animEffect>
                                    <p:set>
                                      <p:cBhvr>
                                        <p:cTn id="31" dur="1" fill="hold">
                                          <p:stCondLst>
                                            <p:cond delay="999"/>
                                          </p:stCondLst>
                                        </p:cTn>
                                        <p:tgtEl>
                                          <p:spTgt spid="1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1000"/>
                                        <p:tgtEl>
                                          <p:spTgt spid="17"/>
                                        </p:tgtEl>
                                      </p:cBhvr>
                                    </p:animEffect>
                                    <p:set>
                                      <p:cBhvr>
                                        <p:cTn id="36" dur="1" fill="hold">
                                          <p:stCondLst>
                                            <p:cond delay="9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5139"/>
                                        </p:tgtEl>
                                        <p:attrNameLst>
                                          <p:attrName>style.visibility</p:attrName>
                                        </p:attrNameLst>
                                      </p:cBhvr>
                                      <p:to>
                                        <p:strVal val="visible"/>
                                      </p:to>
                                    </p:set>
                                    <p:animEffect transition="in" filter="fade">
                                      <p:cBhvr>
                                        <p:cTn id="41" dur="1000"/>
                                        <p:tgtEl>
                                          <p:spTgt spid="5139"/>
                                        </p:tgtEl>
                                      </p:cBhvr>
                                    </p:animEffect>
                                    <p:anim calcmode="lin" valueType="num">
                                      <p:cBhvr>
                                        <p:cTn id="42" dur="1000" fill="hold"/>
                                        <p:tgtEl>
                                          <p:spTgt spid="5139"/>
                                        </p:tgtEl>
                                        <p:attrNameLst>
                                          <p:attrName>ppt_x</p:attrName>
                                        </p:attrNameLst>
                                      </p:cBhvr>
                                      <p:tavLst>
                                        <p:tav tm="0">
                                          <p:val>
                                            <p:strVal val="#ppt_x"/>
                                          </p:val>
                                        </p:tav>
                                        <p:tav tm="100000">
                                          <p:val>
                                            <p:strVal val="#ppt_x"/>
                                          </p:val>
                                        </p:tav>
                                      </p:tavLst>
                                    </p:anim>
                                    <p:anim calcmode="lin" valueType="num">
                                      <p:cBhvr>
                                        <p:cTn id="43" dur="900" decel="100000" fill="hold"/>
                                        <p:tgtEl>
                                          <p:spTgt spid="513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P spid="5139" grpId="0"/>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ChangeArrowheads="1"/>
          </p:cNvSpPr>
          <p:nvPr/>
        </p:nvSpPr>
        <p:spPr bwMode="auto">
          <a:xfrm>
            <a:off x="3679373" y="894850"/>
            <a:ext cx="2155371" cy="1299411"/>
          </a:xfrm>
          <a:prstGeom prst="rect">
            <a:avLst/>
          </a:prstGeom>
          <a:gradFill rotWithShape="0">
            <a:gsLst>
              <a:gs pos="0">
                <a:srgbClr val="CC66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65" name="Rectangle 17"/>
          <p:cNvSpPr>
            <a:spLocks noChangeArrowheads="1"/>
          </p:cNvSpPr>
          <p:nvPr/>
        </p:nvSpPr>
        <p:spPr bwMode="auto">
          <a:xfrm>
            <a:off x="3679373" y="2755232"/>
            <a:ext cx="2155371" cy="1371600"/>
          </a:xfrm>
          <a:prstGeom prst="rect">
            <a:avLst/>
          </a:prstGeom>
          <a:gradFill rotWithShape="0">
            <a:gsLst>
              <a:gs pos="0">
                <a:srgbClr val="CC66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69" name="Rectangle 21"/>
          <p:cNvSpPr>
            <a:spLocks noChangeArrowheads="1"/>
          </p:cNvSpPr>
          <p:nvPr/>
        </p:nvSpPr>
        <p:spPr bwMode="auto">
          <a:xfrm>
            <a:off x="3744687" y="4704347"/>
            <a:ext cx="2155371" cy="1371600"/>
          </a:xfrm>
          <a:prstGeom prst="rect">
            <a:avLst/>
          </a:prstGeom>
          <a:gradFill rotWithShape="0">
            <a:gsLst>
              <a:gs pos="0">
                <a:srgbClr val="CC66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67" name="Rectangle 19"/>
          <p:cNvSpPr>
            <a:spLocks noChangeArrowheads="1"/>
          </p:cNvSpPr>
          <p:nvPr/>
        </p:nvSpPr>
        <p:spPr bwMode="auto">
          <a:xfrm>
            <a:off x="6226628" y="2755232"/>
            <a:ext cx="2220686" cy="1371600"/>
          </a:xfrm>
          <a:prstGeom prst="rect">
            <a:avLst/>
          </a:prstGeom>
          <a:gradFill rotWithShape="0">
            <a:gsLst>
              <a:gs pos="0">
                <a:srgbClr val="33CC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71" name="Rectangle 23"/>
          <p:cNvSpPr>
            <a:spLocks noChangeArrowheads="1"/>
          </p:cNvSpPr>
          <p:nvPr/>
        </p:nvSpPr>
        <p:spPr bwMode="auto">
          <a:xfrm>
            <a:off x="6226628" y="4704347"/>
            <a:ext cx="2220686" cy="1371600"/>
          </a:xfrm>
          <a:prstGeom prst="rect">
            <a:avLst/>
          </a:prstGeom>
          <a:gradFill rotWithShape="0">
            <a:gsLst>
              <a:gs pos="0">
                <a:srgbClr val="33CC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sp>
        <p:nvSpPr>
          <p:cNvPr id="2076" name="Rectangle 28"/>
          <p:cNvSpPr>
            <a:spLocks noChangeArrowheads="1"/>
          </p:cNvSpPr>
          <p:nvPr/>
        </p:nvSpPr>
        <p:spPr bwMode="auto">
          <a:xfrm>
            <a:off x="6226630" y="894850"/>
            <a:ext cx="2155371" cy="1299411"/>
          </a:xfrm>
          <a:prstGeom prst="rect">
            <a:avLst/>
          </a:prstGeom>
          <a:gradFill rotWithShape="0">
            <a:gsLst>
              <a:gs pos="0">
                <a:srgbClr val="33CCFF"/>
              </a:gs>
              <a:gs pos="100000">
                <a:schemeClr val="bg1"/>
              </a:gs>
            </a:gsLst>
            <a:path path="rect">
              <a:fillToRect t="100000" r="100000"/>
            </a:path>
          </a:gradFill>
          <a:ln w="9525">
            <a:solidFill>
              <a:schemeClr val="tx1"/>
            </a:solidFill>
            <a:miter lim="800000"/>
            <a:headEnd/>
            <a:tailEnd/>
          </a:ln>
          <a:effectLst/>
        </p:spPr>
        <p:txBody>
          <a:bodyPr wrap="none" lIns="81711" tIns="40855" rIns="81711" bIns="40855" anchor="ctr">
            <a:prstTxWarp prst="textNoShape">
              <a:avLst/>
            </a:prstTxWarp>
          </a:bodyPr>
          <a:lstStyle/>
          <a:p>
            <a:endParaRPr lang="en-US"/>
          </a:p>
        </p:txBody>
      </p:sp>
      <p:pic>
        <p:nvPicPr>
          <p:cNvPr id="2053" name="Picture 5"/>
          <p:cNvPicPr>
            <a:picLocks noChangeAspect="1" noChangeArrowheads="1"/>
          </p:cNvPicPr>
          <p:nvPr/>
        </p:nvPicPr>
        <p:blipFill>
          <a:blip r:embed="rId2"/>
          <a:srcRect/>
          <a:stretch>
            <a:fillRect/>
          </a:stretch>
        </p:blipFill>
        <p:spPr bwMode="auto">
          <a:xfrm>
            <a:off x="8512630" y="4704348"/>
            <a:ext cx="1632857" cy="1353553"/>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8512630" y="2755232"/>
            <a:ext cx="1632857" cy="1353553"/>
          </a:xfrm>
          <a:prstGeom prst="rect">
            <a:avLst/>
          </a:prstGeom>
          <a:noFill/>
          <a:ln w="9525">
            <a:noFill/>
            <a:miter lim="800000"/>
            <a:headEnd/>
            <a:tailEnd/>
          </a:ln>
          <a:effectLst/>
        </p:spPr>
      </p:pic>
      <p:sp>
        <p:nvSpPr>
          <p:cNvPr id="2055" name="Text Box 7"/>
          <p:cNvSpPr txBox="1">
            <a:spLocks noChangeArrowheads="1"/>
          </p:cNvSpPr>
          <p:nvPr/>
        </p:nvSpPr>
        <p:spPr bwMode="auto">
          <a:xfrm>
            <a:off x="6226630" y="2286000"/>
            <a:ext cx="3918857" cy="234934"/>
          </a:xfrm>
          <a:prstGeom prst="rect">
            <a:avLst/>
          </a:prstGeom>
          <a:solidFill>
            <a:srgbClr val="33CC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solidFill>
                  <a:schemeClr val="bg1"/>
                </a:solidFill>
              </a:rPr>
              <a:t>Father</a:t>
            </a:r>
            <a:endParaRPr lang="en-AU" b="1" dirty="0">
              <a:solidFill>
                <a:schemeClr val="bg1"/>
              </a:solidFill>
            </a:endParaRPr>
          </a:p>
        </p:txBody>
      </p:sp>
      <p:sp>
        <p:nvSpPr>
          <p:cNvPr id="2056" name="Text Box 8"/>
          <p:cNvSpPr txBox="1">
            <a:spLocks noChangeArrowheads="1"/>
          </p:cNvSpPr>
          <p:nvPr/>
        </p:nvSpPr>
        <p:spPr bwMode="auto">
          <a:xfrm>
            <a:off x="6226630" y="4162926"/>
            <a:ext cx="3918857" cy="234934"/>
          </a:xfrm>
          <a:prstGeom prst="rect">
            <a:avLst/>
          </a:prstGeom>
          <a:solidFill>
            <a:srgbClr val="33CC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solidFill>
                  <a:schemeClr val="bg1"/>
                </a:solidFill>
              </a:rPr>
              <a:t>Son</a:t>
            </a:r>
            <a:endParaRPr lang="en-AU" b="1" dirty="0">
              <a:solidFill>
                <a:schemeClr val="bg1"/>
              </a:solidFill>
            </a:endParaRPr>
          </a:p>
        </p:txBody>
      </p:sp>
      <p:sp>
        <p:nvSpPr>
          <p:cNvPr id="2057" name="Text Box 9"/>
          <p:cNvSpPr txBox="1">
            <a:spLocks noChangeArrowheads="1"/>
          </p:cNvSpPr>
          <p:nvPr/>
        </p:nvSpPr>
        <p:spPr bwMode="auto">
          <a:xfrm>
            <a:off x="6226630" y="6112042"/>
            <a:ext cx="3918857" cy="234934"/>
          </a:xfrm>
          <a:prstGeom prst="rect">
            <a:avLst/>
          </a:prstGeom>
          <a:solidFill>
            <a:srgbClr val="33CC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solidFill>
                  <a:schemeClr val="bg1"/>
                </a:solidFill>
              </a:rPr>
              <a:t>Holy Spirit</a:t>
            </a:r>
            <a:endParaRPr lang="en-AU" b="1" dirty="0">
              <a:solidFill>
                <a:schemeClr val="bg1"/>
              </a:solidFill>
            </a:endParaRPr>
          </a:p>
        </p:txBody>
      </p:sp>
      <p:sp>
        <p:nvSpPr>
          <p:cNvPr id="2058" name="Text Box 10"/>
          <p:cNvSpPr txBox="1">
            <a:spLocks noChangeArrowheads="1"/>
          </p:cNvSpPr>
          <p:nvPr/>
        </p:nvSpPr>
        <p:spPr bwMode="auto">
          <a:xfrm>
            <a:off x="1981201" y="2249905"/>
            <a:ext cx="3853543" cy="234934"/>
          </a:xfrm>
          <a:prstGeom prst="rect">
            <a:avLst/>
          </a:prstGeom>
          <a:solidFill>
            <a:srgbClr val="CC66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t>Dragon - Satan</a:t>
            </a:r>
            <a:endParaRPr lang="en-AU" sz="1400" dirty="0"/>
          </a:p>
        </p:txBody>
      </p:sp>
      <p:sp>
        <p:nvSpPr>
          <p:cNvPr id="2059" name="Text Box 11"/>
          <p:cNvSpPr txBox="1">
            <a:spLocks noChangeArrowheads="1"/>
          </p:cNvSpPr>
          <p:nvPr/>
        </p:nvSpPr>
        <p:spPr bwMode="auto">
          <a:xfrm>
            <a:off x="1981201" y="4162926"/>
            <a:ext cx="3853543" cy="234934"/>
          </a:xfrm>
          <a:prstGeom prst="rect">
            <a:avLst/>
          </a:prstGeom>
          <a:solidFill>
            <a:srgbClr val="CC66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t>Sea Beast </a:t>
            </a:r>
            <a:r>
              <a:rPr lang="en-US" sz="1400" b="1" dirty="0"/>
              <a:t>–</a:t>
            </a:r>
            <a:r>
              <a:rPr lang="en-AU" sz="1400" b="1" dirty="0"/>
              <a:t> Organized Religious State</a:t>
            </a:r>
            <a:endParaRPr lang="en-AU" dirty="0"/>
          </a:p>
        </p:txBody>
      </p:sp>
      <p:sp>
        <p:nvSpPr>
          <p:cNvPr id="2060" name="Text Box 12"/>
          <p:cNvSpPr txBox="1">
            <a:spLocks noChangeArrowheads="1"/>
          </p:cNvSpPr>
          <p:nvPr/>
        </p:nvSpPr>
        <p:spPr bwMode="auto">
          <a:xfrm>
            <a:off x="1981201" y="6112042"/>
            <a:ext cx="3918857" cy="234934"/>
          </a:xfrm>
          <a:prstGeom prst="rect">
            <a:avLst/>
          </a:prstGeom>
          <a:solidFill>
            <a:srgbClr val="CC66FF"/>
          </a:solidFill>
          <a:ln w="9525">
            <a:noFill/>
            <a:miter lim="800000"/>
            <a:headEnd/>
            <a:tailEnd/>
          </a:ln>
          <a:effectLst/>
        </p:spPr>
        <p:txBody>
          <a:bodyPr lIns="81711" tIns="9651" rIns="81711" bIns="9651">
            <a:prstTxWarp prst="textNoShape">
              <a:avLst/>
            </a:prstTxWarp>
            <a:spAutoFit/>
          </a:bodyPr>
          <a:lstStyle/>
          <a:p>
            <a:pPr algn="ctr">
              <a:spcBef>
                <a:spcPct val="50000"/>
              </a:spcBef>
            </a:pPr>
            <a:r>
              <a:rPr lang="en-AU" sz="1400" b="1" dirty="0">
                <a:latin typeface="Arial Narrow"/>
                <a:cs typeface="Arial Narrow"/>
              </a:rPr>
              <a:t>Land Beast </a:t>
            </a:r>
            <a:r>
              <a:rPr lang="en-US" sz="1400" b="1" dirty="0">
                <a:latin typeface="Arial Narrow"/>
                <a:cs typeface="Arial Narrow"/>
              </a:rPr>
              <a:t>–</a:t>
            </a:r>
            <a:r>
              <a:rPr lang="en-AU" sz="1400" b="1" dirty="0">
                <a:latin typeface="Arial Narrow"/>
                <a:cs typeface="Arial Narrow"/>
              </a:rPr>
              <a:t> Political State with “</a:t>
            </a:r>
            <a:r>
              <a:rPr lang="en-AU" sz="1400" b="1" dirty="0" err="1">
                <a:latin typeface="Arial Narrow"/>
                <a:cs typeface="Arial Narrow"/>
              </a:rPr>
              <a:t>religiousity</a:t>
            </a:r>
            <a:r>
              <a:rPr lang="en-AU" sz="1400" b="1" dirty="0">
                <a:latin typeface="Arial Narrow"/>
                <a:cs typeface="Arial Narrow"/>
              </a:rPr>
              <a:t>”</a:t>
            </a:r>
            <a:endParaRPr lang="en-AU" dirty="0">
              <a:latin typeface="Arial Narrow"/>
              <a:cs typeface="Arial Narrow"/>
            </a:endParaRPr>
          </a:p>
        </p:txBody>
      </p:sp>
      <p:sp>
        <p:nvSpPr>
          <p:cNvPr id="2062" name="Text Box 14"/>
          <p:cNvSpPr txBox="1">
            <a:spLocks noChangeArrowheads="1"/>
          </p:cNvSpPr>
          <p:nvPr/>
        </p:nvSpPr>
        <p:spPr bwMode="auto">
          <a:xfrm>
            <a:off x="3744687" y="967040"/>
            <a:ext cx="2024743" cy="928893"/>
          </a:xfrm>
          <a:prstGeom prst="rect">
            <a:avLst/>
          </a:prstGeom>
          <a:noFill/>
          <a:ln w="9525">
            <a:noFill/>
            <a:miter lim="800000"/>
            <a:headEnd/>
            <a:tailEnd/>
          </a:ln>
          <a:effectLst/>
        </p:spPr>
        <p:txBody>
          <a:bodyPr lIns="81711" tIns="40855" rIns="81711" bIns="40855">
            <a:prstTxWarp prst="textNoShape">
              <a:avLst/>
            </a:prstTxWarp>
            <a:spAutoFit/>
          </a:bodyPr>
          <a:lstStyle/>
          <a:p>
            <a:pPr marL="408554" indent="-408554">
              <a:spcBef>
                <a:spcPct val="50000"/>
              </a:spcBef>
            </a:pPr>
            <a:r>
              <a:rPr lang="en-AU" sz="1100" dirty="0">
                <a:latin typeface="Arial Narrow"/>
                <a:cs typeface="Arial Narrow"/>
              </a:rPr>
              <a:t>Counterfeit of the Father: </a:t>
            </a:r>
          </a:p>
          <a:p>
            <a:pPr marL="408554" indent="-408554"/>
            <a:r>
              <a:rPr lang="en-US" sz="1100" dirty="0">
                <a:latin typeface="Arial Narrow"/>
                <a:cs typeface="Arial Narrow"/>
              </a:rPr>
              <a:t>1. L</a:t>
            </a:r>
            <a:r>
              <a:rPr lang="en-AU" sz="1100" dirty="0" err="1">
                <a:latin typeface="Arial Narrow"/>
                <a:cs typeface="Arial Narrow"/>
              </a:rPr>
              <a:t>ike</a:t>
            </a:r>
            <a:r>
              <a:rPr lang="en-AU" sz="1100" dirty="0">
                <a:latin typeface="Arial Narrow"/>
                <a:cs typeface="Arial Narrow"/>
              </a:rPr>
              <a:t> the Most High</a:t>
            </a:r>
            <a:endParaRPr lang="en-US" sz="1100" dirty="0">
              <a:latin typeface="Arial Narrow"/>
              <a:cs typeface="Arial Narrow"/>
            </a:endParaRPr>
          </a:p>
          <a:p>
            <a:pPr marL="408554" indent="-408554"/>
            <a:r>
              <a:rPr lang="en-US" sz="1100" dirty="0">
                <a:latin typeface="Arial Narrow"/>
                <a:cs typeface="Arial Narrow"/>
              </a:rPr>
              <a:t>   (</a:t>
            </a:r>
            <a:r>
              <a:rPr lang="en-AU" sz="1100" dirty="0">
                <a:latin typeface="Arial Narrow"/>
                <a:cs typeface="Arial Narrow"/>
              </a:rPr>
              <a:t>Isa 14:12-14</a:t>
            </a:r>
            <a:r>
              <a:rPr lang="en-US" sz="1100" dirty="0">
                <a:latin typeface="Arial Narrow"/>
                <a:cs typeface="Arial Narrow"/>
              </a:rPr>
              <a:t>)</a:t>
            </a:r>
            <a:endParaRPr lang="en-AU" sz="1100" dirty="0">
              <a:latin typeface="Arial Narrow"/>
              <a:cs typeface="Arial Narrow"/>
            </a:endParaRPr>
          </a:p>
          <a:p>
            <a:pPr marL="408554" indent="-408554"/>
            <a:r>
              <a:rPr lang="en-AU" sz="1100" dirty="0">
                <a:latin typeface="Arial Narrow"/>
                <a:cs typeface="Arial Narrow"/>
              </a:rPr>
              <a:t>2. Receives worship (Rev 13:3)</a:t>
            </a:r>
          </a:p>
          <a:p>
            <a:pPr marL="408554" indent="-408554"/>
            <a:r>
              <a:rPr lang="en-AU" sz="1100" dirty="0">
                <a:latin typeface="Arial Narrow"/>
                <a:cs typeface="Arial Narrow"/>
              </a:rPr>
              <a:t>3. Works through other beasts</a:t>
            </a:r>
          </a:p>
        </p:txBody>
      </p:sp>
      <p:sp>
        <p:nvSpPr>
          <p:cNvPr id="2064" name="Text Box 16"/>
          <p:cNvSpPr txBox="1">
            <a:spLocks noChangeArrowheads="1"/>
          </p:cNvSpPr>
          <p:nvPr/>
        </p:nvSpPr>
        <p:spPr bwMode="auto">
          <a:xfrm>
            <a:off x="3679371" y="2812382"/>
            <a:ext cx="2220686" cy="1190504"/>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Sea Beast Counterfeit of the Son:</a:t>
            </a:r>
          </a:p>
          <a:p>
            <a:r>
              <a:rPr lang="en-AU" sz="900" dirty="0">
                <a:latin typeface="Arial Narrow"/>
                <a:cs typeface="Arial Narrow"/>
              </a:rPr>
              <a:t>1. Looks like Dragon (Rev 12:3; 13:1)</a:t>
            </a:r>
          </a:p>
          <a:p>
            <a:r>
              <a:rPr lang="en-AU" sz="900" dirty="0">
                <a:latin typeface="Arial Narrow"/>
                <a:cs typeface="Arial Narrow"/>
              </a:rPr>
              <a:t>2. Receives </a:t>
            </a:r>
            <a:r>
              <a:rPr lang="en-US" sz="900" dirty="0">
                <a:latin typeface="Arial Narrow"/>
                <a:cs typeface="Arial Narrow"/>
              </a:rPr>
              <a:t>a</a:t>
            </a:r>
            <a:r>
              <a:rPr lang="en-AU" sz="900" dirty="0" err="1">
                <a:latin typeface="Arial Narrow"/>
                <a:cs typeface="Arial Narrow"/>
              </a:rPr>
              <a:t>uthority</a:t>
            </a:r>
            <a:r>
              <a:rPr lang="en-AU" sz="900" dirty="0">
                <a:latin typeface="Arial Narrow"/>
                <a:cs typeface="Arial Narrow"/>
              </a:rPr>
              <a:t> from Dragon (Rev 13:2)</a:t>
            </a:r>
          </a:p>
          <a:p>
            <a:r>
              <a:rPr lang="en-AU" sz="900" dirty="0">
                <a:latin typeface="Arial Narrow"/>
                <a:cs typeface="Arial Narrow"/>
              </a:rPr>
              <a:t>3. Receives </a:t>
            </a:r>
            <a:r>
              <a:rPr lang="en-US" sz="900" dirty="0" err="1">
                <a:latin typeface="Arial Narrow"/>
                <a:cs typeface="Arial Narrow"/>
              </a:rPr>
              <a:t>f</a:t>
            </a:r>
            <a:r>
              <a:rPr lang="en-AU" sz="900" dirty="0" err="1">
                <a:latin typeface="Arial Narrow"/>
                <a:cs typeface="Arial Narrow"/>
              </a:rPr>
              <a:t>atal</a:t>
            </a:r>
            <a:r>
              <a:rPr lang="en-AU" sz="900" dirty="0">
                <a:latin typeface="Arial Narrow"/>
                <a:cs typeface="Arial Narrow"/>
              </a:rPr>
              <a:t> wound (Rev 13:3)</a:t>
            </a:r>
          </a:p>
          <a:p>
            <a:r>
              <a:rPr lang="en-AU" sz="900" dirty="0">
                <a:latin typeface="Arial Narrow"/>
                <a:cs typeface="Arial Narrow"/>
              </a:rPr>
              <a:t>4. Receives life again (Rev 13:3)</a:t>
            </a:r>
          </a:p>
          <a:p>
            <a:r>
              <a:rPr lang="en-AU" sz="900" dirty="0">
                <a:latin typeface="Arial Narrow"/>
                <a:cs typeface="Arial Narrow"/>
              </a:rPr>
              <a:t>5. Has a work for 42 months (Rev 13:5)</a:t>
            </a:r>
          </a:p>
          <a:p>
            <a:r>
              <a:rPr lang="en-AU" sz="900" dirty="0">
                <a:latin typeface="Arial Narrow"/>
                <a:cs typeface="Arial Narrow"/>
              </a:rPr>
              <a:t>6. Is worshipped by the world (Rev 13:4)</a:t>
            </a:r>
          </a:p>
          <a:p>
            <a:endParaRPr lang="en-AU" sz="900" dirty="0">
              <a:latin typeface="Arial Narrow"/>
              <a:cs typeface="Arial Narrow"/>
            </a:endParaRPr>
          </a:p>
        </p:txBody>
      </p:sp>
      <p:sp>
        <p:nvSpPr>
          <p:cNvPr id="2066" name="Text Box 18"/>
          <p:cNvSpPr txBox="1">
            <a:spLocks noChangeArrowheads="1"/>
          </p:cNvSpPr>
          <p:nvPr/>
        </p:nvSpPr>
        <p:spPr bwMode="auto">
          <a:xfrm>
            <a:off x="6226629" y="2827421"/>
            <a:ext cx="2286000" cy="1190504"/>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Work of the Son:</a:t>
            </a:r>
          </a:p>
          <a:p>
            <a:r>
              <a:rPr lang="en-AU" sz="900" dirty="0">
                <a:latin typeface="Arial Narrow"/>
                <a:cs typeface="Arial Narrow"/>
              </a:rPr>
              <a:t>1. Looks like Father (John 14:9; Dan 7;</a:t>
            </a:r>
            <a:r>
              <a:rPr lang="en-US" sz="900" dirty="0">
                <a:latin typeface="Arial Narrow"/>
                <a:cs typeface="Arial Narrow"/>
              </a:rPr>
              <a:t> </a:t>
            </a:r>
            <a:r>
              <a:rPr lang="en-AU" sz="900" dirty="0">
                <a:latin typeface="Arial Narrow"/>
                <a:cs typeface="Arial Narrow"/>
              </a:rPr>
              <a:t>Rev 1)</a:t>
            </a:r>
          </a:p>
          <a:p>
            <a:r>
              <a:rPr lang="en-AU" sz="900" dirty="0">
                <a:latin typeface="Arial Narrow"/>
                <a:cs typeface="Arial Narrow"/>
              </a:rPr>
              <a:t>2. Receives </a:t>
            </a:r>
            <a:r>
              <a:rPr lang="en-US" sz="900" dirty="0">
                <a:latin typeface="Arial Narrow"/>
                <a:cs typeface="Arial Narrow"/>
              </a:rPr>
              <a:t>a</a:t>
            </a:r>
            <a:r>
              <a:rPr lang="en-AU" sz="900" dirty="0" err="1">
                <a:latin typeface="Arial Narrow"/>
                <a:cs typeface="Arial Narrow"/>
              </a:rPr>
              <a:t>uthority</a:t>
            </a:r>
            <a:r>
              <a:rPr lang="en-AU" sz="900" dirty="0">
                <a:latin typeface="Arial Narrow"/>
                <a:cs typeface="Arial Narrow"/>
              </a:rPr>
              <a:t> from Father (Matt 28:18)</a:t>
            </a:r>
          </a:p>
          <a:p>
            <a:r>
              <a:rPr lang="en-AU" sz="900" dirty="0">
                <a:latin typeface="Arial Narrow"/>
                <a:cs typeface="Arial Narrow"/>
              </a:rPr>
              <a:t>3. Receives </a:t>
            </a:r>
            <a:r>
              <a:rPr lang="en-US" sz="900" dirty="0" err="1">
                <a:latin typeface="Arial Narrow"/>
                <a:cs typeface="Arial Narrow"/>
              </a:rPr>
              <a:t>f</a:t>
            </a:r>
            <a:r>
              <a:rPr lang="en-AU" sz="900" dirty="0" err="1">
                <a:latin typeface="Arial Narrow"/>
                <a:cs typeface="Arial Narrow"/>
              </a:rPr>
              <a:t>atal</a:t>
            </a:r>
            <a:r>
              <a:rPr lang="en-AU" sz="900" dirty="0">
                <a:latin typeface="Arial Narrow"/>
                <a:cs typeface="Arial Narrow"/>
              </a:rPr>
              <a:t> wound (Rev 5:6)</a:t>
            </a:r>
          </a:p>
          <a:p>
            <a:r>
              <a:rPr lang="en-AU" sz="900" dirty="0">
                <a:latin typeface="Arial Narrow"/>
                <a:cs typeface="Arial Narrow"/>
              </a:rPr>
              <a:t>4. Receives life again (Rev 5:9)</a:t>
            </a:r>
          </a:p>
          <a:p>
            <a:r>
              <a:rPr lang="en-AU" sz="900" dirty="0">
                <a:latin typeface="Arial Narrow"/>
                <a:cs typeface="Arial Narrow"/>
              </a:rPr>
              <a:t>5. Has a work for 42 months (Dan 9:27)</a:t>
            </a:r>
          </a:p>
          <a:p>
            <a:r>
              <a:rPr lang="en-AU" sz="900" dirty="0">
                <a:latin typeface="Arial Narrow"/>
                <a:cs typeface="Arial Narrow"/>
              </a:rPr>
              <a:t>6. Is worshipped by the world (Rev 5:12-14)</a:t>
            </a:r>
          </a:p>
          <a:p>
            <a:endParaRPr lang="en-AU" sz="900" dirty="0">
              <a:latin typeface="Arial Narrow"/>
              <a:cs typeface="Arial Narrow"/>
            </a:endParaRPr>
          </a:p>
        </p:txBody>
      </p:sp>
      <p:sp>
        <p:nvSpPr>
          <p:cNvPr id="2068" name="Text Box 20"/>
          <p:cNvSpPr txBox="1">
            <a:spLocks noChangeArrowheads="1"/>
          </p:cNvSpPr>
          <p:nvPr/>
        </p:nvSpPr>
        <p:spPr bwMode="auto">
          <a:xfrm>
            <a:off x="3744686" y="4920917"/>
            <a:ext cx="2220686" cy="913505"/>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Land Beast Counterfeit of the Holy Spirit:</a:t>
            </a:r>
          </a:p>
          <a:p>
            <a:r>
              <a:rPr lang="en-AU" sz="900" dirty="0">
                <a:latin typeface="Arial Narrow"/>
                <a:cs typeface="Arial Narrow"/>
              </a:rPr>
              <a:t>1. Takes up work of the Sea </a:t>
            </a:r>
            <a:r>
              <a:rPr lang="en-US" sz="900" dirty="0">
                <a:latin typeface="Arial Narrow"/>
                <a:cs typeface="Arial Narrow"/>
              </a:rPr>
              <a:t>B</a:t>
            </a:r>
            <a:r>
              <a:rPr lang="en-AU" sz="900" dirty="0">
                <a:latin typeface="Arial Narrow"/>
                <a:cs typeface="Arial Narrow"/>
              </a:rPr>
              <a:t>east (Rev 13:12)</a:t>
            </a:r>
          </a:p>
          <a:p>
            <a:r>
              <a:rPr lang="en-AU" sz="900" dirty="0">
                <a:latin typeface="Arial Narrow"/>
                <a:cs typeface="Arial Narrow"/>
              </a:rPr>
              <a:t>2. Points people to Sea </a:t>
            </a:r>
            <a:r>
              <a:rPr lang="en-US" sz="900" dirty="0">
                <a:latin typeface="Arial Narrow"/>
                <a:cs typeface="Arial Narrow"/>
              </a:rPr>
              <a:t>B</a:t>
            </a:r>
            <a:r>
              <a:rPr lang="en-AU" sz="900" dirty="0">
                <a:latin typeface="Arial Narrow"/>
                <a:cs typeface="Arial Narrow"/>
              </a:rPr>
              <a:t>east  (Rev 13:12)</a:t>
            </a:r>
          </a:p>
          <a:p>
            <a:r>
              <a:rPr lang="en-AU" sz="900" dirty="0">
                <a:latin typeface="Arial Narrow"/>
                <a:cs typeface="Arial Narrow"/>
              </a:rPr>
              <a:t>3. Calls </a:t>
            </a:r>
            <a:r>
              <a:rPr lang="en-US" sz="900" dirty="0" err="1">
                <a:latin typeface="Arial Narrow"/>
                <a:cs typeface="Arial Narrow"/>
              </a:rPr>
              <a:t>f</a:t>
            </a:r>
            <a:r>
              <a:rPr lang="en-AU" sz="900" dirty="0">
                <a:latin typeface="Arial Narrow"/>
                <a:cs typeface="Arial Narrow"/>
              </a:rPr>
              <a:t>ire down from </a:t>
            </a:r>
            <a:r>
              <a:rPr lang="en-US" sz="900" dirty="0" err="1">
                <a:latin typeface="Arial Narrow"/>
                <a:cs typeface="Arial Narrow"/>
              </a:rPr>
              <a:t>h</a:t>
            </a:r>
            <a:r>
              <a:rPr lang="en-AU" sz="900" dirty="0" err="1">
                <a:latin typeface="Arial Narrow"/>
                <a:cs typeface="Arial Narrow"/>
              </a:rPr>
              <a:t>eaven</a:t>
            </a:r>
            <a:r>
              <a:rPr lang="en-AU" sz="900" dirty="0">
                <a:latin typeface="Arial Narrow"/>
                <a:cs typeface="Arial Narrow"/>
              </a:rPr>
              <a:t> (Rev 13:13)</a:t>
            </a:r>
          </a:p>
          <a:p>
            <a:endParaRPr lang="en-AU" sz="900" dirty="0">
              <a:latin typeface="Arial Narrow"/>
              <a:cs typeface="Arial Narrow"/>
            </a:endParaRPr>
          </a:p>
          <a:p>
            <a:endParaRPr lang="en-AU" sz="900" dirty="0">
              <a:latin typeface="Arial Narrow"/>
              <a:cs typeface="Arial Narrow"/>
            </a:endParaRPr>
          </a:p>
        </p:txBody>
      </p:sp>
      <p:sp>
        <p:nvSpPr>
          <p:cNvPr id="2070" name="Text Box 22"/>
          <p:cNvSpPr txBox="1">
            <a:spLocks noChangeArrowheads="1"/>
          </p:cNvSpPr>
          <p:nvPr/>
        </p:nvSpPr>
        <p:spPr bwMode="auto">
          <a:xfrm>
            <a:off x="6226629" y="4920917"/>
            <a:ext cx="2286000" cy="913505"/>
          </a:xfrm>
          <a:prstGeom prst="rect">
            <a:avLst/>
          </a:prstGeom>
          <a:noFill/>
          <a:ln w="9525">
            <a:noFill/>
            <a:miter lim="800000"/>
            <a:headEnd/>
            <a:tailEnd/>
          </a:ln>
          <a:effectLst/>
        </p:spPr>
        <p:txBody>
          <a:bodyPr lIns="81711" tIns="40855" rIns="81711" bIns="40855">
            <a:prstTxWarp prst="textNoShape">
              <a:avLst/>
            </a:prstTxWarp>
            <a:spAutoFit/>
          </a:bodyPr>
          <a:lstStyle/>
          <a:p>
            <a:r>
              <a:rPr lang="en-AU" sz="900" dirty="0">
                <a:latin typeface="Arial Narrow"/>
                <a:cs typeface="Arial Narrow"/>
              </a:rPr>
              <a:t>Work of the Holy Spirit:</a:t>
            </a:r>
          </a:p>
          <a:p>
            <a:r>
              <a:rPr lang="en-AU" sz="900" dirty="0">
                <a:latin typeface="Arial Narrow"/>
                <a:cs typeface="Arial Narrow"/>
              </a:rPr>
              <a:t>1. Takes up work of Christ (John 16:7)</a:t>
            </a:r>
          </a:p>
          <a:p>
            <a:r>
              <a:rPr lang="en-AU" sz="900" dirty="0">
                <a:latin typeface="Arial Narrow"/>
                <a:cs typeface="Arial Narrow"/>
              </a:rPr>
              <a:t>2. Points people to Christ (John 16:13)</a:t>
            </a:r>
          </a:p>
          <a:p>
            <a:r>
              <a:rPr lang="en-AU" sz="900" dirty="0">
                <a:latin typeface="Arial Narrow"/>
                <a:cs typeface="Arial Narrow"/>
              </a:rPr>
              <a:t>3. Calls </a:t>
            </a:r>
            <a:r>
              <a:rPr lang="en-US" sz="900" dirty="0" err="1">
                <a:latin typeface="Arial Narrow"/>
                <a:cs typeface="Arial Narrow"/>
              </a:rPr>
              <a:t>f</a:t>
            </a:r>
            <a:r>
              <a:rPr lang="en-AU" sz="900" dirty="0">
                <a:latin typeface="Arial Narrow"/>
                <a:cs typeface="Arial Narrow"/>
              </a:rPr>
              <a:t>ire down from heaven (Acts 2:1-3)</a:t>
            </a:r>
          </a:p>
          <a:p>
            <a:endParaRPr lang="en-AU" sz="900" dirty="0">
              <a:latin typeface="Arial Narrow"/>
              <a:cs typeface="Arial Narrow"/>
            </a:endParaRPr>
          </a:p>
          <a:p>
            <a:endParaRPr lang="en-AU" sz="900" dirty="0">
              <a:latin typeface="Arial Narrow"/>
              <a:cs typeface="Arial Narrow"/>
            </a:endParaRPr>
          </a:p>
        </p:txBody>
      </p:sp>
      <p:sp>
        <p:nvSpPr>
          <p:cNvPr id="2074" name="Text Box 26"/>
          <p:cNvSpPr txBox="1">
            <a:spLocks noChangeArrowheads="1"/>
          </p:cNvSpPr>
          <p:nvPr/>
        </p:nvSpPr>
        <p:spPr bwMode="auto">
          <a:xfrm>
            <a:off x="3352800" y="84221"/>
            <a:ext cx="5421086" cy="574950"/>
          </a:xfrm>
          <a:prstGeom prst="rect">
            <a:avLst/>
          </a:prstGeom>
          <a:noFill/>
          <a:ln w="9525">
            <a:noFill/>
            <a:miter lim="800000"/>
            <a:headEnd/>
            <a:tailEnd/>
          </a:ln>
          <a:effectLst/>
        </p:spPr>
        <p:txBody>
          <a:bodyPr lIns="81711" tIns="40855" rIns="81711" bIns="40855">
            <a:prstTxWarp prst="textNoShape">
              <a:avLst/>
            </a:prstTxWarp>
            <a:spAutoFit/>
          </a:bodyPr>
          <a:lstStyle/>
          <a:p>
            <a:pPr algn="ctr">
              <a:spcBef>
                <a:spcPct val="50000"/>
              </a:spcBef>
            </a:pPr>
            <a:r>
              <a:rPr lang="en-AU" dirty="0"/>
              <a:t>WAR OF WORSHIP IN REVELATION</a:t>
            </a:r>
          </a:p>
          <a:p>
            <a:pPr algn="ctr"/>
            <a:r>
              <a:rPr lang="en-AU" sz="1400" dirty="0"/>
              <a:t> </a:t>
            </a:r>
            <a:r>
              <a:rPr lang="en-AU" sz="1400" i="1" dirty="0"/>
              <a:t>The Contenders for Worship: The True &amp; False Godhead</a:t>
            </a:r>
            <a:endParaRPr lang="en-AU" dirty="0"/>
          </a:p>
        </p:txBody>
      </p:sp>
      <p:sp>
        <p:nvSpPr>
          <p:cNvPr id="2075" name="Text Box 27"/>
          <p:cNvSpPr txBox="1">
            <a:spLocks noChangeArrowheads="1"/>
          </p:cNvSpPr>
          <p:nvPr/>
        </p:nvSpPr>
        <p:spPr bwMode="auto">
          <a:xfrm>
            <a:off x="6291944" y="967039"/>
            <a:ext cx="2024743" cy="759616"/>
          </a:xfrm>
          <a:prstGeom prst="rect">
            <a:avLst/>
          </a:prstGeom>
          <a:noFill/>
          <a:ln w="9525">
            <a:noFill/>
            <a:miter lim="800000"/>
            <a:headEnd/>
            <a:tailEnd/>
          </a:ln>
          <a:effectLst/>
        </p:spPr>
        <p:txBody>
          <a:bodyPr lIns="81711" tIns="40855" rIns="81711" bIns="40855">
            <a:prstTxWarp prst="textNoShape">
              <a:avLst/>
            </a:prstTxWarp>
            <a:spAutoFit/>
          </a:bodyPr>
          <a:lstStyle/>
          <a:p>
            <a:pPr>
              <a:spcBef>
                <a:spcPct val="50000"/>
              </a:spcBef>
            </a:pPr>
            <a:r>
              <a:rPr lang="en-AU" sz="1100" dirty="0">
                <a:latin typeface="Arial Narrow"/>
                <a:cs typeface="Arial Narrow"/>
              </a:rPr>
              <a:t>Work of the Father: </a:t>
            </a:r>
          </a:p>
          <a:p>
            <a:r>
              <a:rPr lang="en-AU" sz="1100" dirty="0">
                <a:latin typeface="Arial Narrow"/>
                <a:cs typeface="Arial Narrow"/>
              </a:rPr>
              <a:t>1. IS THE Most High (Rev 4:11)</a:t>
            </a:r>
          </a:p>
          <a:p>
            <a:r>
              <a:rPr lang="en-AU" sz="1100" dirty="0">
                <a:latin typeface="Arial Narrow"/>
                <a:cs typeface="Arial Narrow"/>
              </a:rPr>
              <a:t>2. Receives worship (Rev 4:9)</a:t>
            </a:r>
          </a:p>
          <a:p>
            <a:r>
              <a:rPr lang="en-AU" sz="1100" dirty="0">
                <a:latin typeface="Arial Narrow"/>
                <a:cs typeface="Arial Narrow"/>
              </a:rPr>
              <a:t>3. Works through Son &amp; Spirit</a:t>
            </a:r>
          </a:p>
        </p:txBody>
      </p:sp>
      <p:sp>
        <p:nvSpPr>
          <p:cNvPr id="2078" name="Line 30"/>
          <p:cNvSpPr>
            <a:spLocks noChangeShapeType="1"/>
          </p:cNvSpPr>
          <p:nvPr/>
        </p:nvSpPr>
        <p:spPr bwMode="auto">
          <a:xfrm>
            <a:off x="1869623" y="2610853"/>
            <a:ext cx="8414657" cy="0"/>
          </a:xfrm>
          <a:prstGeom prst="line">
            <a:avLst/>
          </a:prstGeom>
          <a:noFill/>
          <a:ln w="57150" cmpd="thinThick">
            <a:solidFill>
              <a:schemeClr val="accent2"/>
            </a:solidFill>
            <a:round/>
            <a:headEnd/>
            <a:tailEnd/>
          </a:ln>
          <a:effectLst/>
        </p:spPr>
        <p:txBody>
          <a:bodyPr wrap="none" lIns="81711" tIns="40855" rIns="81711" bIns="40855" anchor="ctr">
            <a:prstTxWarp prst="textNoShape">
              <a:avLst/>
            </a:prstTxWarp>
          </a:bodyPr>
          <a:lstStyle/>
          <a:p>
            <a:endParaRPr lang="en-US"/>
          </a:p>
        </p:txBody>
      </p:sp>
      <p:sp>
        <p:nvSpPr>
          <p:cNvPr id="2080" name="Line 32"/>
          <p:cNvSpPr>
            <a:spLocks noChangeShapeType="1"/>
          </p:cNvSpPr>
          <p:nvPr/>
        </p:nvSpPr>
        <p:spPr bwMode="auto">
          <a:xfrm flipV="1">
            <a:off x="6030686" y="842211"/>
            <a:ext cx="0" cy="5594684"/>
          </a:xfrm>
          <a:prstGeom prst="line">
            <a:avLst/>
          </a:prstGeom>
          <a:noFill/>
          <a:ln w="76200" cmpd="tri">
            <a:solidFill>
              <a:schemeClr val="accent2"/>
            </a:solidFill>
            <a:round/>
            <a:headEnd/>
            <a:tailEnd/>
          </a:ln>
          <a:effectLst/>
        </p:spPr>
        <p:txBody>
          <a:bodyPr wrap="none" lIns="81711" tIns="40855" rIns="81711" bIns="40855" anchor="ctr">
            <a:prstTxWarp prst="textNoShape">
              <a:avLst/>
            </a:prstTxWarp>
          </a:bodyPr>
          <a:lstStyle/>
          <a:p>
            <a:endParaRPr lang="en-US"/>
          </a:p>
        </p:txBody>
      </p:sp>
      <p:sp>
        <p:nvSpPr>
          <p:cNvPr id="2081" name="Rectangle 33"/>
          <p:cNvSpPr>
            <a:spLocks noChangeArrowheads="1"/>
          </p:cNvSpPr>
          <p:nvPr/>
        </p:nvSpPr>
        <p:spPr bwMode="auto">
          <a:xfrm>
            <a:off x="1896837" y="806117"/>
            <a:ext cx="8364311" cy="5678905"/>
          </a:xfrm>
          <a:prstGeom prst="rect">
            <a:avLst/>
          </a:prstGeom>
          <a:noFill/>
          <a:ln w="76200" cmpd="tri">
            <a:solidFill>
              <a:schemeClr val="accent2"/>
            </a:solidFill>
            <a:miter lim="800000"/>
            <a:headEnd/>
            <a:tailEnd/>
          </a:ln>
          <a:effectLst/>
        </p:spPr>
        <p:txBody>
          <a:bodyPr wrap="none" lIns="81711" tIns="40855" rIns="81711" bIns="40855" anchor="ctr">
            <a:prstTxWarp prst="textNoShape">
              <a:avLst/>
            </a:prstTxWarp>
          </a:bodyPr>
          <a:lstStyle/>
          <a:p>
            <a:endParaRPr lang="en-US"/>
          </a:p>
        </p:txBody>
      </p:sp>
      <p:pic>
        <p:nvPicPr>
          <p:cNvPr id="2084" name="Picture 36"/>
          <p:cNvPicPr>
            <a:picLocks noChangeAspect="1" noChangeArrowheads="1"/>
          </p:cNvPicPr>
          <p:nvPr/>
        </p:nvPicPr>
        <p:blipFill>
          <a:blip r:embed="rId4"/>
          <a:srcRect/>
          <a:stretch>
            <a:fillRect/>
          </a:stretch>
        </p:blipFill>
        <p:spPr bwMode="auto">
          <a:xfrm>
            <a:off x="8469087" y="854242"/>
            <a:ext cx="1669597" cy="1383632"/>
          </a:xfrm>
          <a:prstGeom prst="rect">
            <a:avLst/>
          </a:prstGeom>
          <a:noFill/>
          <a:ln w="9525">
            <a:noFill/>
            <a:miter lim="800000"/>
            <a:headEnd/>
            <a:tailEnd/>
          </a:ln>
          <a:effectLst/>
        </p:spPr>
      </p:pic>
      <p:pic>
        <p:nvPicPr>
          <p:cNvPr id="2088" name="Picture 40"/>
          <p:cNvPicPr>
            <a:picLocks noChangeAspect="1" noChangeArrowheads="1"/>
          </p:cNvPicPr>
          <p:nvPr/>
        </p:nvPicPr>
        <p:blipFill>
          <a:blip r:embed="rId5"/>
          <a:srcRect/>
          <a:stretch>
            <a:fillRect/>
          </a:stretch>
        </p:blipFill>
        <p:spPr bwMode="auto">
          <a:xfrm>
            <a:off x="2002971" y="2755233"/>
            <a:ext cx="1617890" cy="1341521"/>
          </a:xfrm>
          <a:prstGeom prst="rect">
            <a:avLst/>
          </a:prstGeom>
          <a:noFill/>
          <a:ln w="9525">
            <a:noFill/>
            <a:miter lim="800000"/>
            <a:headEnd/>
            <a:tailEnd/>
          </a:ln>
          <a:effectLst/>
        </p:spPr>
      </p:pic>
      <p:pic>
        <p:nvPicPr>
          <p:cNvPr id="2089" name="Picture 41"/>
          <p:cNvPicPr>
            <a:picLocks noChangeAspect="1" noChangeArrowheads="1"/>
          </p:cNvPicPr>
          <p:nvPr/>
        </p:nvPicPr>
        <p:blipFill>
          <a:blip r:embed="rId6"/>
          <a:srcRect t="10756"/>
          <a:stretch>
            <a:fillRect/>
          </a:stretch>
        </p:blipFill>
        <p:spPr bwMode="auto">
          <a:xfrm>
            <a:off x="2034270" y="4729915"/>
            <a:ext cx="1621971" cy="1323474"/>
          </a:xfrm>
          <a:prstGeom prst="rect">
            <a:avLst/>
          </a:prstGeom>
          <a:noFill/>
          <a:ln w="9525">
            <a:noFill/>
            <a:miter lim="800000"/>
            <a:headEnd/>
            <a:tailEnd/>
          </a:ln>
          <a:effectLst/>
        </p:spPr>
      </p:pic>
      <p:pic>
        <p:nvPicPr>
          <p:cNvPr id="2091" name="Picture 43"/>
          <p:cNvPicPr>
            <a:picLocks noChangeAspect="1" noChangeArrowheads="1"/>
          </p:cNvPicPr>
          <p:nvPr/>
        </p:nvPicPr>
        <p:blipFill>
          <a:blip r:embed="rId7"/>
          <a:srcRect/>
          <a:stretch>
            <a:fillRect/>
          </a:stretch>
        </p:blipFill>
        <p:spPr bwMode="auto">
          <a:xfrm>
            <a:off x="2034268" y="909889"/>
            <a:ext cx="1562100" cy="1294898"/>
          </a:xfrm>
          <a:prstGeom prst="rect">
            <a:avLst/>
          </a:prstGeom>
          <a:noFill/>
          <a:ln w="9525">
            <a:noFill/>
            <a:miter lim="800000"/>
            <a:headEnd/>
            <a:tailEnd/>
          </a:ln>
          <a:effectLst/>
        </p:spPr>
      </p:pic>
      <p:sp>
        <p:nvSpPr>
          <p:cNvPr id="2092" name="Line 44"/>
          <p:cNvSpPr>
            <a:spLocks noChangeShapeType="1"/>
          </p:cNvSpPr>
          <p:nvPr/>
        </p:nvSpPr>
        <p:spPr bwMode="auto">
          <a:xfrm>
            <a:off x="1875065" y="4565984"/>
            <a:ext cx="8414657" cy="0"/>
          </a:xfrm>
          <a:prstGeom prst="line">
            <a:avLst/>
          </a:prstGeom>
          <a:noFill/>
          <a:ln w="57150" cmpd="thinThick">
            <a:solidFill>
              <a:schemeClr val="accent2"/>
            </a:solidFill>
            <a:round/>
            <a:headEnd/>
            <a:tailEnd/>
          </a:ln>
          <a:effectLst/>
        </p:spPr>
        <p:txBody>
          <a:bodyPr wrap="none" lIns="81711" tIns="40855" rIns="81711" bIns="40855" anchor="ctr">
            <a:prstTxWarp prst="textNoShape">
              <a:avLst/>
            </a:prstTxWarp>
          </a:bodyPr>
          <a:lstStyle/>
          <a:p>
            <a:endParaRPr lang="en-US"/>
          </a:p>
        </p:txBody>
      </p:sp>
    </p:spTree>
    <p:extLst>
      <p:ext uri="{BB962C8B-B14F-4D97-AF65-F5344CB8AC3E}">
        <p14:creationId xmlns:p14="http://schemas.microsoft.com/office/powerpoint/2010/main" val="31627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1"/>
                                        </p:tgtEl>
                                        <p:attrNameLst>
                                          <p:attrName>style.visibility</p:attrName>
                                        </p:attrNameLst>
                                      </p:cBhvr>
                                      <p:to>
                                        <p:strVal val="visible"/>
                                      </p:to>
                                    </p:set>
                                    <p:animEffect transition="in" filter="fade">
                                      <p:cBhvr>
                                        <p:cTn id="7" dur="2000"/>
                                        <p:tgtEl>
                                          <p:spTgt spid="20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84"/>
                                        </p:tgtEl>
                                        <p:attrNameLst>
                                          <p:attrName>style.visibility</p:attrName>
                                        </p:attrNameLst>
                                      </p:cBhvr>
                                      <p:to>
                                        <p:strVal val="visible"/>
                                      </p:to>
                                    </p:set>
                                    <p:animEffect transition="in" filter="fade">
                                      <p:cBhvr>
                                        <p:cTn id="16" dur="2000"/>
                                        <p:tgtEl>
                                          <p:spTgt spid="208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0-#ppt_w/2"/>
                                          </p:val>
                                        </p:tav>
                                        <p:tav tm="100000">
                                          <p:val>
                                            <p:strVal val="#ppt_x"/>
                                          </p:val>
                                        </p:tav>
                                      </p:tavLst>
                                    </p:anim>
                                    <p:anim calcmode="lin" valueType="num">
                                      <p:cBhvr additive="base">
                                        <p:cTn id="26"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2055"/>
                                        </p:tgtEl>
                                        <p:attrNameLst>
                                          <p:attrName>style.visibility</p:attrName>
                                        </p:attrNameLst>
                                      </p:cBhvr>
                                      <p:to>
                                        <p:strVal val="visible"/>
                                      </p:to>
                                    </p:set>
                                    <p:anim calcmode="lin" valueType="num">
                                      <p:cBhvr additive="base">
                                        <p:cTn id="31" dur="500" fill="hold"/>
                                        <p:tgtEl>
                                          <p:spTgt spid="2055"/>
                                        </p:tgtEl>
                                        <p:attrNameLst>
                                          <p:attrName>ppt_x</p:attrName>
                                        </p:attrNameLst>
                                      </p:cBhvr>
                                      <p:tavLst>
                                        <p:tav tm="0">
                                          <p:val>
                                            <p:strVal val="1+#ppt_w/2"/>
                                          </p:val>
                                        </p:tav>
                                        <p:tav tm="100000">
                                          <p:val>
                                            <p:strVal val="#ppt_x"/>
                                          </p:val>
                                        </p:tav>
                                      </p:tavLst>
                                    </p:anim>
                                    <p:anim calcmode="lin" valueType="num">
                                      <p:cBhvr additive="base">
                                        <p:cTn id="32"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8"/>
                                        </p:tgtEl>
                                        <p:attrNameLst>
                                          <p:attrName>style.visibility</p:attrName>
                                        </p:attrNameLst>
                                      </p:cBhvr>
                                      <p:to>
                                        <p:strVal val="visible"/>
                                      </p:to>
                                    </p:set>
                                    <p:animEffect transition="in" filter="fade">
                                      <p:cBhvr>
                                        <p:cTn id="37" dur="2000"/>
                                        <p:tgtEl>
                                          <p:spTgt spid="208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fade">
                                      <p:cBhvr>
                                        <p:cTn id="46" dur="2000"/>
                                        <p:tgtEl>
                                          <p:spTgt spid="205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2059"/>
                                        </p:tgtEl>
                                        <p:attrNameLst>
                                          <p:attrName>style.visibility</p:attrName>
                                        </p:attrNameLst>
                                      </p:cBhvr>
                                      <p:to>
                                        <p:strVal val="visible"/>
                                      </p:to>
                                    </p:set>
                                    <p:anim calcmode="lin" valueType="num">
                                      <p:cBhvr additive="base">
                                        <p:cTn id="55" dur="500" fill="hold"/>
                                        <p:tgtEl>
                                          <p:spTgt spid="2059"/>
                                        </p:tgtEl>
                                        <p:attrNameLst>
                                          <p:attrName>ppt_x</p:attrName>
                                        </p:attrNameLst>
                                      </p:cBhvr>
                                      <p:tavLst>
                                        <p:tav tm="0">
                                          <p:val>
                                            <p:strVal val="0-#ppt_w/2"/>
                                          </p:val>
                                        </p:tav>
                                        <p:tav tm="100000">
                                          <p:val>
                                            <p:strVal val="#ppt_x"/>
                                          </p:val>
                                        </p:tav>
                                      </p:tavLst>
                                    </p:anim>
                                    <p:anim calcmode="lin" valueType="num">
                                      <p:cBhvr additive="base">
                                        <p:cTn id="56" dur="500" fill="hold"/>
                                        <p:tgtEl>
                                          <p:spTgt spid="205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accel="50000" decel="50000" fill="hold" grpId="0" nodeType="clickEffect">
                                  <p:stCondLst>
                                    <p:cond delay="0"/>
                                  </p:stCondLst>
                                  <p:childTnLst>
                                    <p:set>
                                      <p:cBhvr>
                                        <p:cTn id="60" dur="1" fill="hold">
                                          <p:stCondLst>
                                            <p:cond delay="0"/>
                                          </p:stCondLst>
                                        </p:cTn>
                                        <p:tgtEl>
                                          <p:spTgt spid="2056"/>
                                        </p:tgtEl>
                                        <p:attrNameLst>
                                          <p:attrName>style.visibility</p:attrName>
                                        </p:attrNameLst>
                                      </p:cBhvr>
                                      <p:to>
                                        <p:strVal val="visible"/>
                                      </p:to>
                                    </p:set>
                                    <p:anim calcmode="lin" valueType="num">
                                      <p:cBhvr additive="base">
                                        <p:cTn id="61" dur="500" fill="hold"/>
                                        <p:tgtEl>
                                          <p:spTgt spid="2056"/>
                                        </p:tgtEl>
                                        <p:attrNameLst>
                                          <p:attrName>ppt_x</p:attrName>
                                        </p:attrNameLst>
                                      </p:cBhvr>
                                      <p:tavLst>
                                        <p:tav tm="0">
                                          <p:val>
                                            <p:strVal val="1+#ppt_w/2"/>
                                          </p:val>
                                        </p:tav>
                                        <p:tav tm="100000">
                                          <p:val>
                                            <p:strVal val="#ppt_x"/>
                                          </p:val>
                                        </p:tav>
                                      </p:tavLst>
                                    </p:anim>
                                    <p:anim calcmode="lin" valueType="num">
                                      <p:cBhvr additive="base">
                                        <p:cTn id="62"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89"/>
                                        </p:tgtEl>
                                        <p:attrNameLst>
                                          <p:attrName>style.visibility</p:attrName>
                                        </p:attrNameLst>
                                      </p:cBhvr>
                                      <p:to>
                                        <p:strVal val="visible"/>
                                      </p:to>
                                    </p:set>
                                    <p:animEffect transition="in" filter="fade">
                                      <p:cBhvr>
                                        <p:cTn id="67" dur="2000"/>
                                        <p:tgtEl>
                                          <p:spTgt spid="208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6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053"/>
                                        </p:tgtEl>
                                        <p:attrNameLst>
                                          <p:attrName>style.visibility</p:attrName>
                                        </p:attrNameLst>
                                      </p:cBhvr>
                                      <p:to>
                                        <p:strVal val="visible"/>
                                      </p:to>
                                    </p:set>
                                    <p:animEffect transition="in" filter="fade">
                                      <p:cBhvr>
                                        <p:cTn id="76" dur="2000"/>
                                        <p:tgtEl>
                                          <p:spTgt spid="2053"/>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accel="50000" decel="50000" fill="hold" grpId="0" nodeType="clickEffect">
                                  <p:stCondLst>
                                    <p:cond delay="0"/>
                                  </p:stCondLst>
                                  <p:childTnLst>
                                    <p:set>
                                      <p:cBhvr>
                                        <p:cTn id="84" dur="1" fill="hold">
                                          <p:stCondLst>
                                            <p:cond delay="0"/>
                                          </p:stCondLst>
                                        </p:cTn>
                                        <p:tgtEl>
                                          <p:spTgt spid="2060"/>
                                        </p:tgtEl>
                                        <p:attrNameLst>
                                          <p:attrName>style.visibility</p:attrName>
                                        </p:attrNameLst>
                                      </p:cBhvr>
                                      <p:to>
                                        <p:strVal val="visible"/>
                                      </p:to>
                                    </p:set>
                                    <p:anim calcmode="lin" valueType="num">
                                      <p:cBhvr additive="base">
                                        <p:cTn id="85" dur="500" fill="hold"/>
                                        <p:tgtEl>
                                          <p:spTgt spid="2060"/>
                                        </p:tgtEl>
                                        <p:attrNameLst>
                                          <p:attrName>ppt_x</p:attrName>
                                        </p:attrNameLst>
                                      </p:cBhvr>
                                      <p:tavLst>
                                        <p:tav tm="0">
                                          <p:val>
                                            <p:strVal val="0-#ppt_w/2"/>
                                          </p:val>
                                        </p:tav>
                                        <p:tav tm="100000">
                                          <p:val>
                                            <p:strVal val="#ppt_x"/>
                                          </p:val>
                                        </p:tav>
                                      </p:tavLst>
                                    </p:anim>
                                    <p:anim calcmode="lin" valueType="num">
                                      <p:cBhvr additive="base">
                                        <p:cTn id="86" dur="500" fill="hold"/>
                                        <p:tgtEl>
                                          <p:spTgt spid="206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accel="50000" decel="50000" fill="hold" grpId="0" nodeType="clickEffect">
                                  <p:stCondLst>
                                    <p:cond delay="0"/>
                                  </p:stCondLst>
                                  <p:childTnLst>
                                    <p:set>
                                      <p:cBhvr>
                                        <p:cTn id="90" dur="1" fill="hold">
                                          <p:stCondLst>
                                            <p:cond delay="0"/>
                                          </p:stCondLst>
                                        </p:cTn>
                                        <p:tgtEl>
                                          <p:spTgt spid="2057"/>
                                        </p:tgtEl>
                                        <p:attrNameLst>
                                          <p:attrName>style.visibility</p:attrName>
                                        </p:attrNameLst>
                                      </p:cBhvr>
                                      <p:to>
                                        <p:strVal val="visible"/>
                                      </p:to>
                                    </p:set>
                                    <p:anim calcmode="lin" valueType="num">
                                      <p:cBhvr additive="base">
                                        <p:cTn id="91" dur="500" fill="hold"/>
                                        <p:tgtEl>
                                          <p:spTgt spid="2057"/>
                                        </p:tgtEl>
                                        <p:attrNameLst>
                                          <p:attrName>ppt_x</p:attrName>
                                        </p:attrNameLst>
                                      </p:cBhvr>
                                      <p:tavLst>
                                        <p:tav tm="0">
                                          <p:val>
                                            <p:strVal val="1+#ppt_w/2"/>
                                          </p:val>
                                        </p:tav>
                                        <p:tav tm="100000">
                                          <p:val>
                                            <p:strVal val="#ppt_x"/>
                                          </p:val>
                                        </p:tav>
                                      </p:tavLst>
                                    </p:anim>
                                    <p:anim calcmode="lin" valueType="num">
                                      <p:cBhvr additive="base">
                                        <p:cTn id="92"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7" grpId="0" animBg="1"/>
      <p:bldP spid="2058" grpId="0" animBg="1"/>
      <p:bldP spid="2059" grpId="0" animBg="1"/>
      <p:bldP spid="2060" grpId="0" animBg="1"/>
      <p:bldP spid="2062" grpId="0"/>
      <p:bldP spid="2064" grpId="0"/>
      <p:bldP spid="2066" grpId="0"/>
      <p:bldP spid="2068" grpId="0"/>
      <p:bldP spid="2070" grpId="0"/>
      <p:bldP spid="20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90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69725443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r>
              <a:rPr lang="en-US" sz="3600" dirty="0">
                <a:solidFill>
                  <a:srgbClr val="660066"/>
                </a:solidFill>
                <a:latin typeface="Estelle Black SF"/>
                <a:cs typeface="Estelle Black SF"/>
              </a:rPr>
              <a:t>Then Job arose, and rent his mantle, and shaved his head, and fell down upon the ground, and worshipped, And said, Naked came I out of my mother's womb, and naked shall I return thither: the Lord gave, and the Lord hath taken away; blessed be the name of the Lord. </a:t>
            </a:r>
            <a:r>
              <a:rPr lang="en-US" sz="3600" b="1" baseline="30000" dirty="0">
                <a:solidFill>
                  <a:srgbClr val="660066"/>
                </a:solidFill>
                <a:latin typeface="Estelle Black SF"/>
                <a:cs typeface="Estelle Black SF"/>
              </a:rPr>
              <a:t> </a:t>
            </a:r>
            <a:r>
              <a:rPr lang="en-US" sz="3600" dirty="0">
                <a:solidFill>
                  <a:srgbClr val="660066"/>
                </a:solidFill>
                <a:latin typeface="Estelle Black SF"/>
                <a:cs typeface="Estelle Black SF"/>
              </a:rPr>
              <a:t>In all this Job sinned not, nor charged God foolishly.</a:t>
            </a: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Job 1:20-22 (KJV)</a:t>
            </a:r>
          </a:p>
        </p:txBody>
      </p:sp>
    </p:spTree>
    <p:extLst>
      <p:ext uri="{BB962C8B-B14F-4D97-AF65-F5344CB8AC3E}">
        <p14:creationId xmlns:p14="http://schemas.microsoft.com/office/powerpoint/2010/main" val="26877651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r>
              <a:rPr lang="en-US" sz="3600" dirty="0">
                <a:solidFill>
                  <a:srgbClr val="660066"/>
                </a:solidFill>
                <a:latin typeface="Estelle Black SF"/>
                <a:cs typeface="Estelle Black SF"/>
              </a:rPr>
              <a:t>At this, Job got up and tore his robe and shaved his head. Then he fell to the ground in worship and said: “Naked I came from my mother’s womb, and naked I will depart. The Lord gave and the Lord has taken away; may the name of the Lord be praised.” In all this, Job did not sin by charging God with wrongdoing.</a:t>
            </a: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Job 1:20-22 (NIV)</a:t>
            </a:r>
          </a:p>
        </p:txBody>
      </p:sp>
    </p:spTree>
    <p:extLst>
      <p:ext uri="{BB962C8B-B14F-4D97-AF65-F5344CB8AC3E}">
        <p14:creationId xmlns:p14="http://schemas.microsoft.com/office/powerpoint/2010/main" val="9354725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257800"/>
          </a:xfrm>
        </p:spPr>
        <p:txBody>
          <a:bodyPr anchor="t"/>
          <a:lstStyle/>
          <a:p>
            <a:pPr>
              <a:lnSpc>
                <a:spcPct val="120000"/>
              </a:lnSpc>
              <a:defRPr/>
            </a:pPr>
            <a:r>
              <a:rPr lang="en-US" sz="4000" dirty="0">
                <a:solidFill>
                  <a:srgbClr val="800080"/>
                </a:solidFill>
                <a:effectLst>
                  <a:outerShdw blurRad="38100" dist="38100" dir="2700000" algn="tl">
                    <a:srgbClr val="DDDDDD"/>
                  </a:outerShdw>
                </a:effectLst>
                <a:latin typeface="Estelle Black SF" pitchFamily="52" charset="0"/>
              </a:rPr>
              <a:t>For I think that God hath set forth us the apostles last, as it were appointed to death: for we are made a spectacle unto the world, and to angels, and to men.</a:t>
            </a:r>
            <a:endParaRPr lang="en-US" sz="1200" dirty="0">
              <a:solidFill>
                <a:srgbClr val="000000"/>
              </a:solidFill>
              <a:latin typeface="Helvetica" pitchFamily="52" charset="0"/>
            </a:endParaRPr>
          </a:p>
        </p:txBody>
      </p:sp>
      <p:sp>
        <p:nvSpPr>
          <p:cNvPr id="41988"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(KJV)</a:t>
            </a:r>
          </a:p>
        </p:txBody>
      </p:sp>
    </p:spTree>
    <p:extLst>
      <p:ext uri="{BB962C8B-B14F-4D97-AF65-F5344CB8AC3E}">
        <p14:creationId xmlns:p14="http://schemas.microsoft.com/office/powerpoint/2010/main" val="36962071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72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4254826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alphaModFix amt="48000"/>
          </a:blip>
          <a:stretch>
            <a:fillRect/>
          </a:stretch>
        </p:blipFill>
        <p:spPr>
          <a:xfrm>
            <a:off x="5830950" y="-12700"/>
            <a:ext cx="4824351" cy="6858000"/>
          </a:xfrm>
          <a:prstGeom prst="rect">
            <a:avLst/>
          </a:prstGeom>
          <a:ln>
            <a:noFill/>
          </a:ln>
          <a:effectLst>
            <a:softEdge rad="112500"/>
          </a:effectLst>
        </p:spPr>
      </p:pic>
      <p:sp>
        <p:nvSpPr>
          <p:cNvPr id="2" name="TextBox 1"/>
          <p:cNvSpPr txBox="1"/>
          <p:nvPr/>
        </p:nvSpPr>
        <p:spPr>
          <a:xfrm>
            <a:off x="3505200" y="76201"/>
            <a:ext cx="70104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Observations</a:t>
            </a:r>
          </a:p>
        </p:txBody>
      </p:sp>
      <p:sp>
        <p:nvSpPr>
          <p:cNvPr id="4" name="Text Box 2"/>
          <p:cNvSpPr txBox="1">
            <a:spLocks noChangeArrowheads="1"/>
          </p:cNvSpPr>
          <p:nvPr/>
        </p:nvSpPr>
        <p:spPr bwMode="auto">
          <a:xfrm>
            <a:off x="1905000" y="2768532"/>
            <a:ext cx="7924800" cy="2108269"/>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What have you noticed?</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Anything bother you?</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Anything intrigue you?</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Anything you do not understand?</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Anything connect to your life now?</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p:txBody>
      </p:sp>
    </p:spTree>
    <p:extLst>
      <p:ext uri="{BB962C8B-B14F-4D97-AF65-F5344CB8AC3E}">
        <p14:creationId xmlns:p14="http://schemas.microsoft.com/office/powerpoint/2010/main" val="1206579974"/>
      </p:ext>
    </p:extLst>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80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18226999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6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304800"/>
            <a:ext cx="8686800" cy="5334000"/>
          </a:xfrm>
        </p:spPr>
        <p:txBody>
          <a:bodyPr anchor="t"/>
          <a:lstStyle/>
          <a:p>
            <a:pPr>
              <a:lnSpc>
                <a:spcPct val="120000"/>
              </a:lnSpc>
              <a:defRPr/>
            </a:pPr>
            <a:r>
              <a:rPr lang="en-US" sz="4000" dirty="0">
                <a:solidFill>
                  <a:srgbClr val="800080"/>
                </a:solidFill>
                <a:effectLst>
                  <a:outerShdw blurRad="38100" dist="38100" dir="2700000" algn="tl">
                    <a:srgbClr val="DDDDDD"/>
                  </a:outerShdw>
                </a:effectLst>
                <a:latin typeface="Estelle Black SF" pitchFamily="52" charset="0"/>
              </a:rPr>
              <a:t>For it seems to me that God has put us apostles on display at the end of the procession, like men condemned to die in the arena. We have been made a spectacle to the whole universe, to angels as well as to men.</a:t>
            </a:r>
            <a:endParaRPr lang="en-US" sz="1200" dirty="0">
              <a:solidFill>
                <a:srgbClr val="000000"/>
              </a:solidFill>
              <a:latin typeface="Helvetica" pitchFamily="52" charset="0"/>
            </a:endParaRPr>
          </a:p>
        </p:txBody>
      </p:sp>
      <p:sp>
        <p:nvSpPr>
          <p:cNvPr id="39940"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I Corinthians 4:9 (NIV)</a:t>
            </a:r>
          </a:p>
        </p:txBody>
      </p:sp>
    </p:spTree>
    <p:extLst>
      <p:ext uri="{BB962C8B-B14F-4D97-AF65-F5344CB8AC3E}">
        <p14:creationId xmlns:p14="http://schemas.microsoft.com/office/powerpoint/2010/main" val="20279093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2133600" y="762001"/>
            <a:ext cx="8001000" cy="4031873"/>
          </a:xfrm>
          <a:prstGeom prst="rect">
            <a:avLst/>
          </a:prstGeom>
          <a:noFill/>
          <a:ln w="9525">
            <a:noFill/>
            <a:miter lim="800000"/>
            <a:headEnd/>
            <a:tailEnd/>
          </a:ln>
        </p:spPr>
        <p:txBody>
          <a:bodyPr>
            <a:prstTxWarp prst="textNoShape">
              <a:avLst/>
            </a:prstTxWarp>
            <a:spAutoFit/>
          </a:bodyPr>
          <a:lstStyle/>
          <a:p>
            <a:pPr>
              <a:spcAft>
                <a:spcPts val="1200"/>
              </a:spcAft>
              <a:buFont typeface="Arial" pitchFamily="74" charset="0"/>
              <a:buChar char="•"/>
            </a:pPr>
            <a:r>
              <a:rPr lang="en-US" sz="2800" dirty="0"/>
              <a:t>What is the big fight (great controversy) about?</a:t>
            </a:r>
          </a:p>
          <a:p>
            <a:pPr>
              <a:spcAft>
                <a:spcPts val="1200"/>
              </a:spcAft>
              <a:buFont typeface="Arial" pitchFamily="74" charset="0"/>
              <a:buChar char="•"/>
            </a:pPr>
            <a:r>
              <a:rPr lang="en-US" sz="2800" dirty="0">
                <a:solidFill>
                  <a:schemeClr val="accent1"/>
                </a:solidFill>
              </a:rPr>
              <a:t>Where do you fit into the cosmic conflict (</a:t>
            </a:r>
            <a:r>
              <a:rPr lang="en-US" sz="2800" dirty="0" err="1">
                <a:solidFill>
                  <a:schemeClr val="accent1"/>
                </a:solidFill>
              </a:rPr>
              <a:t>gc</a:t>
            </a:r>
            <a:r>
              <a:rPr lang="en-US" sz="2800" dirty="0">
                <a:solidFill>
                  <a:schemeClr val="accent1"/>
                </a:solidFill>
              </a:rPr>
              <a:t>)?</a:t>
            </a:r>
          </a:p>
          <a:p>
            <a:pPr>
              <a:spcAft>
                <a:spcPts val="1200"/>
              </a:spcAft>
              <a:buFont typeface="Arial" pitchFamily="74" charset="0"/>
              <a:buChar char="•"/>
            </a:pPr>
            <a:r>
              <a:rPr lang="en-US" sz="2800" dirty="0"/>
              <a:t>What is “at stake” in this good </a:t>
            </a:r>
            <a:r>
              <a:rPr lang="en-US" sz="2800" dirty="0" err="1"/>
              <a:t>vs</a:t>
            </a:r>
            <a:r>
              <a:rPr lang="en-US" sz="2800" dirty="0"/>
              <a:t> evil struggle?</a:t>
            </a:r>
          </a:p>
          <a:p>
            <a:pPr>
              <a:spcAft>
                <a:spcPts val="1200"/>
              </a:spcAft>
              <a:buFont typeface="Arial" pitchFamily="74" charset="0"/>
              <a:buChar char="•"/>
            </a:pPr>
            <a:r>
              <a:rPr lang="en-US" sz="2800" dirty="0">
                <a:solidFill>
                  <a:srgbClr val="4F6228"/>
                </a:solidFill>
              </a:rPr>
              <a:t>How can the choices you make change history?</a:t>
            </a:r>
          </a:p>
          <a:p>
            <a:pPr>
              <a:spcAft>
                <a:spcPts val="1200"/>
              </a:spcAft>
              <a:buFont typeface="Arial" pitchFamily="74" charset="0"/>
              <a:buChar char="•"/>
            </a:pPr>
            <a:r>
              <a:rPr lang="en-US" sz="2800" dirty="0"/>
              <a:t>What is worship?</a:t>
            </a:r>
          </a:p>
          <a:p>
            <a:pPr>
              <a:spcAft>
                <a:spcPts val="1200"/>
              </a:spcAft>
              <a:buFont typeface="Arial" pitchFamily="74" charset="0"/>
              <a:buChar char="•"/>
            </a:pPr>
            <a:r>
              <a:rPr lang="en-US" sz="2800" dirty="0">
                <a:solidFill>
                  <a:srgbClr val="953735"/>
                </a:solidFill>
              </a:rPr>
              <a:t>Jesus is calling YOU to  . . . ?</a:t>
            </a:r>
          </a:p>
          <a:p>
            <a:pPr>
              <a:spcAft>
                <a:spcPts val="1200"/>
              </a:spcAft>
              <a:buFont typeface="Arial" pitchFamily="74" charset="0"/>
              <a:buChar char="•"/>
            </a:pPr>
            <a:r>
              <a:rPr lang="en-US" sz="2800" dirty="0"/>
              <a:t>What will YOUR legacy be?</a:t>
            </a:r>
          </a:p>
        </p:txBody>
      </p:sp>
    </p:spTree>
    <p:extLst>
      <p:ext uri="{BB962C8B-B14F-4D97-AF65-F5344CB8AC3E}">
        <p14:creationId xmlns:p14="http://schemas.microsoft.com/office/powerpoint/2010/main" val="5793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2000"/>
                                        <p:tgtEl>
                                          <p:spTgt spid="2">
                                            <p:txEl>
                                              <p:pRg st="5" end="5"/>
                                            </p:txEl>
                                          </p:spTgt>
                                        </p:tgtEl>
                                      </p:cBhvr>
                                    </p:animEffect>
                                    <p:anim calcmode="lin" valueType="num">
                                      <p:cBhvr>
                                        <p:cTn id="48"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2000"/>
                                        <p:tgtEl>
                                          <p:spTgt spid="2">
                                            <p:txEl>
                                              <p:pRg st="6" end="6"/>
                                            </p:txEl>
                                          </p:spTgt>
                                        </p:tgtEl>
                                      </p:cBhvr>
                                    </p:animEffect>
                                    <p:anim calcmode="lin" valueType="num">
                                      <p:cBhvr>
                                        <p:cTn id="56"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0" y="0"/>
            <a:ext cx="12192000" cy="6858000"/>
          </a:xfrm>
          <a:prstGeom prst="rect">
            <a:avLst/>
          </a:prstGeom>
          <a:solidFill>
            <a:srgbClr val="000000"/>
          </a:solidFill>
          <a:ln w="9525">
            <a:noFill/>
            <a:round/>
            <a:headEnd/>
            <a:tailEnd/>
          </a:ln>
        </p:spPr>
        <p:txBody>
          <a:bodyPr wrap="none" lIns="82945" tIns="41473" rIns="82945" bIns="41473" anchor="ctr">
            <a:prstTxWarp prst="textNoShape">
              <a:avLst/>
            </a:prstTxWarp>
          </a:bodyPr>
          <a:lstStyle/>
          <a:p>
            <a:endParaRPr lang="en-US"/>
          </a:p>
        </p:txBody>
      </p:sp>
      <p:pic>
        <p:nvPicPr>
          <p:cNvPr id="54275" name="Picture 2"/>
          <p:cNvPicPr>
            <a:picLocks noChangeAspect="1" noChangeArrowheads="1"/>
          </p:cNvPicPr>
          <p:nvPr/>
        </p:nvPicPr>
        <p:blipFill>
          <a:blip r:embed="rId3"/>
          <a:srcRect/>
          <a:stretch>
            <a:fillRect/>
          </a:stretch>
        </p:blipFill>
        <p:spPr bwMode="auto">
          <a:xfrm>
            <a:off x="1511300" y="1143000"/>
            <a:ext cx="9156700" cy="4635500"/>
          </a:xfrm>
          <a:prstGeom prst="rect">
            <a:avLst/>
          </a:prstGeom>
          <a:noFill/>
          <a:ln w="9525">
            <a:noFill/>
            <a:round/>
            <a:headEnd/>
            <a:tailEnd/>
          </a:ln>
        </p:spPr>
      </p:pic>
    </p:spTree>
    <p:extLst>
      <p:ext uri="{BB962C8B-B14F-4D97-AF65-F5344CB8AC3E}">
        <p14:creationId xmlns:p14="http://schemas.microsoft.com/office/powerpoint/2010/main" val="307254341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ols_cropped.jpg"/>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0505" y="2225495"/>
            <a:ext cx="5746390" cy="28194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Project</a:t>
            </a:r>
          </a:p>
        </p:txBody>
      </p:sp>
      <p:sp>
        <p:nvSpPr>
          <p:cNvPr id="4" name="Text Box 2"/>
          <p:cNvSpPr txBox="1">
            <a:spLocks noChangeArrowheads="1"/>
          </p:cNvSpPr>
          <p:nvPr/>
        </p:nvSpPr>
        <p:spPr bwMode="auto">
          <a:xfrm>
            <a:off x="2895600" y="1714209"/>
            <a:ext cx="7924800" cy="175740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Read JOB Project texts (step 1)</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Answer Questions (step 4)</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Do creative work (step 5)</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chemeClr val="accent1">
                    <a:lumMod val="50000"/>
                  </a:schemeClr>
                </a:solidFill>
              </a:rPr>
              <a:t>Hand in!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dirty="0">
              <a:solidFill>
                <a:schemeClr val="accent1">
                  <a:lumMod val="50000"/>
                </a:schemeClr>
              </a:solidFill>
            </a:endParaRPr>
          </a:p>
        </p:txBody>
      </p:sp>
    </p:spTree>
    <p:extLst>
      <p:ext uri="{BB962C8B-B14F-4D97-AF65-F5344CB8AC3E}">
        <p14:creationId xmlns:p14="http://schemas.microsoft.com/office/powerpoint/2010/main" val="1824401500"/>
      </p:ext>
    </p:extLst>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57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47" name="TextBox 2"/>
          <p:cNvSpPr txBox="1">
            <a:spLocks noChangeArrowheads="1"/>
          </p:cNvSpPr>
          <p:nvPr/>
        </p:nvSpPr>
        <p:spPr bwMode="auto">
          <a:xfrm>
            <a:off x="1676400" y="2590800"/>
            <a:ext cx="5562600" cy="400110"/>
          </a:xfrm>
          <a:prstGeom prst="rect">
            <a:avLst/>
          </a:prstGeom>
          <a:noFill/>
          <a:ln w="9525">
            <a:noFill/>
            <a:miter lim="800000"/>
            <a:headEnd/>
            <a:tailEnd/>
          </a:ln>
        </p:spPr>
        <p:txBody>
          <a:bodyPr wrap="square">
            <a:prstTxWarp prst="textNoShape">
              <a:avLst/>
            </a:prstTxWarp>
            <a:spAutoFit/>
          </a:bodyPr>
          <a:lstStyle/>
          <a:p>
            <a:r>
              <a:rPr lang="en-US" sz="2000" dirty="0">
                <a:solidFill>
                  <a:schemeClr val="bg1">
                    <a:lumMod val="85000"/>
                  </a:schemeClr>
                </a:solidFill>
              </a:rPr>
              <a:t>Telling the GC in your own words</a:t>
            </a:r>
          </a:p>
        </p:txBody>
      </p:sp>
    </p:spTree>
    <p:extLst>
      <p:ext uri="{BB962C8B-B14F-4D97-AF65-F5344CB8AC3E}">
        <p14:creationId xmlns:p14="http://schemas.microsoft.com/office/powerpoint/2010/main" val="413669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4035</TotalTime>
  <Words>854</Words>
  <Application>Microsoft Macintosh PowerPoint</Application>
  <PresentationFormat>Widescreen</PresentationFormat>
  <Paragraphs>99</Paragraphs>
  <Slides>27</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40" baseType="lpstr">
      <vt:lpstr>ＭＳ Ｐゴシック</vt:lpstr>
      <vt:lpstr> JSP Ross</vt:lpstr>
      <vt:lpstr>Arial</vt:lpstr>
      <vt:lpstr>Arial Narrow</vt:lpstr>
      <vt:lpstr>Calibri</vt:lpstr>
      <vt:lpstr>Estelle Black SF</vt:lpstr>
      <vt:lpstr>Helvetica</vt:lpstr>
      <vt:lpstr>Impact</vt:lpstr>
      <vt:lpstr>Times New Roman</vt:lpstr>
      <vt:lpstr>Wingdings</vt:lpstr>
      <vt:lpstr>Office Theme</vt:lpstr>
      <vt:lpstr>Document</vt:lpstr>
      <vt:lpstr>PhotoHouse</vt:lpstr>
      <vt:lpstr>PowerPoint Presentation</vt:lpstr>
      <vt:lpstr>For I think that God hath set forth us the apostles last, as it were appointed to death: for we are made a spectacle unto the world, and to angels, and to men.</vt:lpstr>
      <vt:lpstr>For it seems to me that God has put us apostles on display at the end of the procession, like men condemned to die in the arena. We have been made a spectacle to the whole universe, to angels as well as to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Then Job arose, and rent his mantle, and shaved his head, and fell down upon the ground, and worshipped, And said, Naked came I out of my mother's womb, and naked shall I return thither: the Lord gave, and the Lord hath taken away; blessed be the name of the Lord.  In all this Job sinned not, nor charged God foolishly.</vt:lpstr>
      <vt:lpstr>At this, Job got up and tore his robe and shaved his head. Then he fell to the ground in worship and said: “Naked I came from my mother’s womb, and naked I will depart. The Lord gave and the Lord has taken away; may the name of the Lord be praised.” In all this, Job did not sin by charging God with wrongdoing.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142</cp:revision>
  <dcterms:created xsi:type="dcterms:W3CDTF">2011-01-07T18:16:26Z</dcterms:created>
  <dcterms:modified xsi:type="dcterms:W3CDTF">2025-03-13T22:06:04Z</dcterms:modified>
</cp:coreProperties>
</file>