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71" r:id="rId3"/>
    <p:sldId id="272" r:id="rId4"/>
    <p:sldId id="265" r:id="rId5"/>
    <p:sldId id="280" r:id="rId6"/>
    <p:sldId id="281" r:id="rId7"/>
    <p:sldId id="282" r:id="rId8"/>
    <p:sldId id="669" r:id="rId9"/>
    <p:sldId id="285" r:id="rId10"/>
    <p:sldId id="283" r:id="rId11"/>
    <p:sldId id="525" r:id="rId12"/>
    <p:sldId id="364" r:id="rId13"/>
    <p:sldId id="362" r:id="rId14"/>
    <p:sldId id="296" r:id="rId15"/>
    <p:sldId id="400" r:id="rId16"/>
    <p:sldId id="363" r:id="rId17"/>
    <p:sldId id="476" r:id="rId18"/>
    <p:sldId id="477" r:id="rId19"/>
    <p:sldId id="478" r:id="rId20"/>
    <p:sldId id="426" r:id="rId21"/>
    <p:sldId id="428"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4" charset="0"/>
        <a:ea typeface="+mn-ea"/>
        <a:cs typeface="+mn-cs"/>
      </a:defRPr>
    </a:lvl1pPr>
    <a:lvl2pPr marL="457200" algn="l" rtl="0" fontAlgn="base">
      <a:spcBef>
        <a:spcPct val="0"/>
      </a:spcBef>
      <a:spcAft>
        <a:spcPct val="0"/>
      </a:spcAft>
      <a:defRPr kern="1200">
        <a:solidFill>
          <a:schemeClr val="tx1"/>
        </a:solidFill>
        <a:latin typeface="Arial" pitchFamily="74" charset="0"/>
        <a:ea typeface="+mn-ea"/>
        <a:cs typeface="+mn-cs"/>
      </a:defRPr>
    </a:lvl2pPr>
    <a:lvl3pPr marL="914400" algn="l" rtl="0" fontAlgn="base">
      <a:spcBef>
        <a:spcPct val="0"/>
      </a:spcBef>
      <a:spcAft>
        <a:spcPct val="0"/>
      </a:spcAft>
      <a:defRPr kern="1200">
        <a:solidFill>
          <a:schemeClr val="tx1"/>
        </a:solidFill>
        <a:latin typeface="Arial" pitchFamily="74" charset="0"/>
        <a:ea typeface="+mn-ea"/>
        <a:cs typeface="+mn-cs"/>
      </a:defRPr>
    </a:lvl3pPr>
    <a:lvl4pPr marL="1371600" algn="l" rtl="0" fontAlgn="base">
      <a:spcBef>
        <a:spcPct val="0"/>
      </a:spcBef>
      <a:spcAft>
        <a:spcPct val="0"/>
      </a:spcAft>
      <a:defRPr kern="1200">
        <a:solidFill>
          <a:schemeClr val="tx1"/>
        </a:solidFill>
        <a:latin typeface="Arial" pitchFamily="74" charset="0"/>
        <a:ea typeface="+mn-ea"/>
        <a:cs typeface="+mn-cs"/>
      </a:defRPr>
    </a:lvl4pPr>
    <a:lvl5pPr marL="1828800" algn="l" rtl="0" fontAlgn="base">
      <a:spcBef>
        <a:spcPct val="0"/>
      </a:spcBef>
      <a:spcAft>
        <a:spcPct val="0"/>
      </a:spcAft>
      <a:defRPr kern="1200">
        <a:solidFill>
          <a:schemeClr val="tx1"/>
        </a:solidFill>
        <a:latin typeface="Arial" pitchFamily="74" charset="0"/>
        <a:ea typeface="+mn-ea"/>
        <a:cs typeface="+mn-cs"/>
      </a:defRPr>
    </a:lvl5pPr>
    <a:lvl6pPr marL="2286000" algn="l" defTabSz="457200" rtl="0" eaLnBrk="1" latinLnBrk="0" hangingPunct="1">
      <a:defRPr kern="1200">
        <a:solidFill>
          <a:schemeClr val="tx1"/>
        </a:solidFill>
        <a:latin typeface="Arial" pitchFamily="74" charset="0"/>
        <a:ea typeface="+mn-ea"/>
        <a:cs typeface="+mn-cs"/>
      </a:defRPr>
    </a:lvl6pPr>
    <a:lvl7pPr marL="2743200" algn="l" defTabSz="457200" rtl="0" eaLnBrk="1" latinLnBrk="0" hangingPunct="1">
      <a:defRPr kern="1200">
        <a:solidFill>
          <a:schemeClr val="tx1"/>
        </a:solidFill>
        <a:latin typeface="Arial" pitchFamily="74" charset="0"/>
        <a:ea typeface="+mn-ea"/>
        <a:cs typeface="+mn-cs"/>
      </a:defRPr>
    </a:lvl7pPr>
    <a:lvl8pPr marL="3200400" algn="l" defTabSz="457200" rtl="0" eaLnBrk="1" latinLnBrk="0" hangingPunct="1">
      <a:defRPr kern="1200">
        <a:solidFill>
          <a:schemeClr val="tx1"/>
        </a:solidFill>
        <a:latin typeface="Arial" pitchFamily="74" charset="0"/>
        <a:ea typeface="+mn-ea"/>
        <a:cs typeface="+mn-cs"/>
      </a:defRPr>
    </a:lvl8pPr>
    <a:lvl9pPr marL="3657600" algn="l" defTabSz="457200" rtl="0" eaLnBrk="1" latinLnBrk="0" hangingPunct="1">
      <a:defRPr kern="1200">
        <a:solidFill>
          <a:schemeClr val="tx1"/>
        </a:solidFill>
        <a:latin typeface="Arial" pitchFamily="7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AA"/>
    <a:srgbClr val="003F06"/>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940" autoAdjust="0"/>
    <p:restoredTop sz="94694"/>
  </p:normalViewPr>
  <p:slideViewPr>
    <p:cSldViewPr>
      <p:cViewPr varScale="1">
        <p:scale>
          <a:sx n="121" d="100"/>
          <a:sy n="121" d="100"/>
        </p:scale>
        <p:origin x="400"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3D208DBC-C1EB-4A6A-B4BD-B8D0893EEFB6}" type="datetime1">
              <a:rPr lang="en-US"/>
              <a:pPr>
                <a:defRPr/>
              </a:pPr>
              <a:t>4/8/25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78B1BF33-7A4B-4CC0-845E-1DB11D42FE1D}" type="slidenum">
              <a:rPr lang="en-US"/>
              <a:pPr>
                <a:defRPr/>
              </a:pPr>
              <a:t>‹#›</a:t>
            </a:fld>
            <a:endParaRPr lang="en-US"/>
          </a:p>
        </p:txBody>
      </p:sp>
    </p:spTree>
    <p:extLst>
      <p:ext uri="{BB962C8B-B14F-4D97-AF65-F5344CB8AC3E}">
        <p14:creationId xmlns:p14="http://schemas.microsoft.com/office/powerpoint/2010/main" val="36580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12</a:t>
            </a:fld>
            <a:endParaRPr lang="en-US" sz="1200">
              <a:latin typeface="Calibri" pitchFamily="7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13</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14</a:t>
            </a:fld>
            <a:endParaRPr lang="en-US" sz="1200">
              <a:latin typeface="Calibri" pitchFamily="7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15</a:t>
            </a:fld>
            <a:endParaRPr lang="en-US" sz="1200">
              <a:latin typeface="Calibri" pitchFamily="7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16</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17</a:t>
            </a:fld>
            <a:endParaRPr lang="en-US" sz="1200">
              <a:latin typeface="Calibri" pitchFamily="7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18</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19</a:t>
            </a:fld>
            <a:endParaRPr lang="en-US" sz="1200">
              <a:latin typeface="Calibri" pitchFamily="7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20</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21</a:t>
            </a:fld>
            <a:endParaRPr lang="en-US" sz="1200">
              <a:latin typeface="Calibri" pitchFamily="7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867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5F5CFD2-4987-4FA7-8BF6-D59B819F4901}" type="slidenum">
              <a:rPr lang="en-US" sz="1200">
                <a:latin typeface="Calibri" pitchFamily="74" charset="0"/>
              </a:rPr>
              <a:pPr algn="r"/>
              <a:t>4</a:t>
            </a:fld>
            <a:endParaRPr lang="en-US" sz="1200">
              <a:latin typeface="Calibri" pitchFamily="7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5</a:t>
            </a:fld>
            <a:endParaRPr lang="en-US" sz="1200">
              <a:latin typeface="Calibri" pitchFamily="7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8</a:t>
            </a:fld>
            <a:endParaRPr lang="en-US" sz="1200">
              <a:latin typeface="Calibri" pitchFamily="7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9</a:t>
            </a:fld>
            <a:endParaRPr lang="en-US" sz="1200">
              <a:latin typeface="Calibri" pitchFamily="7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10</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11</a:t>
            </a:fld>
            <a:endParaRPr lang="en-US" sz="1200">
              <a:latin typeface="Calibri" pitchFamily="79" charset="0"/>
            </a:endParaRPr>
          </a:p>
        </p:txBody>
      </p:sp>
    </p:spTree>
    <p:extLst>
      <p:ext uri="{BB962C8B-B14F-4D97-AF65-F5344CB8AC3E}">
        <p14:creationId xmlns:p14="http://schemas.microsoft.com/office/powerpoint/2010/main" val="99200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6D500D-DBFD-45E1-AEB5-D5A851D11B68}" type="datetime1">
              <a:rPr lang="en-US"/>
              <a:pPr>
                <a:defRPr/>
              </a:pPr>
              <a:t>4/8/25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3226D-00A6-44AE-9E9E-032C4CE5CE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40C205-4200-4E18-A927-E0CEF534E2D0}" type="datetime1">
              <a:rPr lang="en-US"/>
              <a:pPr>
                <a:defRPr/>
              </a:pPr>
              <a:t>4/8/25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34190-FF45-4A28-9020-B351B01A87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6A9180-BC2E-42D4-B789-5CFB4F89E9AF}" type="datetime1">
              <a:rPr lang="en-US"/>
              <a:pPr>
                <a:defRPr/>
              </a:pPr>
              <a:t>4/8/25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C274F-E3C7-45F0-BEC1-3BA46F3D5B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BA759D93-6F75-41EE-8388-BEB8F4BF5DB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0043C2-04AE-448A-9072-2C139706D732}" type="datetime1">
              <a:rPr lang="en-US"/>
              <a:pPr>
                <a:defRPr/>
              </a:pPr>
              <a:t>4/8/25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31119-38A5-4355-BAE0-E7A2038B0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9F839E-4244-43EC-B5FD-D29F33F0F4B3}" type="datetime1">
              <a:rPr lang="en-US"/>
              <a:pPr>
                <a:defRPr/>
              </a:pPr>
              <a:t>4/8/25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F2D8D-02D0-4370-9A61-4DDC94D820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525BBB-4C51-4CA4-9A3C-92878A043A3F}" type="datetime1">
              <a:rPr lang="en-US"/>
              <a:pPr>
                <a:defRPr/>
              </a:pPr>
              <a:t>4/8/25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E6A25-EE50-4DC6-B949-F806DE897E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8DBF68-FDC5-4846-B0FC-28595C0A4053}" type="datetime1">
              <a:rPr lang="en-US"/>
              <a:pPr>
                <a:defRPr/>
              </a:pPr>
              <a:t>4/8/25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6D41DC-58D3-434F-84A3-7ACD4D22AB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03B2AF-FBC1-4E04-8841-715E76366DE3}" type="datetime1">
              <a:rPr lang="en-US"/>
              <a:pPr>
                <a:defRPr/>
              </a:pPr>
              <a:t>4/8/25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E49231-49C5-420E-AEAA-020661963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980C1-CC02-4A92-AE47-2A37AC33CC49}" type="datetime1">
              <a:rPr lang="en-US"/>
              <a:pPr>
                <a:defRPr/>
              </a:pPr>
              <a:t>4/8/25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BC8547-8B11-4FBA-A12A-76DFBF07B2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01CFFF-A5EB-4A07-817C-6BBEF11B1DF6}" type="datetime1">
              <a:rPr lang="en-US"/>
              <a:pPr>
                <a:defRPr/>
              </a:pPr>
              <a:t>4/8/25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2C6B2-1D09-4FA5-9144-6D4C8D88F4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A3C5EE-94FA-42FA-9845-C0F40EB0CAF4}" type="datetime1">
              <a:rPr lang="en-US"/>
              <a:pPr>
                <a:defRPr/>
              </a:pPr>
              <a:t>4/8/25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CC3BE-4346-415D-B7F1-6BA635FFA1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46D1DD5E-6AD8-4790-9487-5D8B30FD5BB3}" type="datetime1">
              <a:rPr lang="en-US"/>
              <a:pPr>
                <a:defRPr/>
              </a:pPr>
              <a:t>4/8/25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C3D17453-6B13-49AF-8333-AA6B261D00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4"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4"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4"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E6FDBE-68C5-4A0B-6381-C6E54089E49B}"/>
              </a:ext>
            </a:extLst>
          </p:cNvPr>
          <p:cNvSpPr/>
          <p:nvPr/>
        </p:nvSpPr>
        <p:spPr>
          <a:xfrm>
            <a:off x="10541201" y="12700"/>
            <a:ext cx="1650799"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124EC4-1D8A-DC45-BA55-598DBF00DBF1}"/>
              </a:ext>
            </a:extLst>
          </p:cNvPr>
          <p:cNvSpPr/>
          <p:nvPr/>
        </p:nvSpPr>
        <p:spPr>
          <a:xfrm>
            <a:off x="0" y="0"/>
            <a:ext cx="1650799"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ncient Book Open Right_mb.png"/>
          <p:cNvPicPr>
            <a:picLocks noChangeAspect="1"/>
          </p:cNvPicPr>
          <p:nvPr/>
        </p:nvPicPr>
        <p:blipFill>
          <a:blip r:embed="rId3"/>
          <a:stretch>
            <a:fillRect/>
          </a:stretch>
        </p:blipFill>
        <p:spPr>
          <a:xfrm>
            <a:off x="1524000" y="0"/>
            <a:ext cx="9144001" cy="6858000"/>
          </a:xfrm>
          <a:prstGeom prst="rect">
            <a:avLst/>
          </a:prstGeom>
        </p:spPr>
      </p:pic>
      <p:sp>
        <p:nvSpPr>
          <p:cNvPr id="5" name="TextBox 4"/>
          <p:cNvSpPr txBox="1"/>
          <p:nvPr/>
        </p:nvSpPr>
        <p:spPr>
          <a:xfrm>
            <a:off x="6400800" y="1524000"/>
            <a:ext cx="3657600"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6000" dirty="0">
                <a:solidFill>
                  <a:schemeClr val="tx1"/>
                </a:solidFill>
                <a:latin typeface=" JSP Ross"/>
                <a:cs typeface=" JSP Ross"/>
              </a:rPr>
              <a:t>Trouble on the Blue Planet</a:t>
            </a:r>
          </a:p>
        </p:txBody>
      </p:sp>
      <p:pic>
        <p:nvPicPr>
          <p:cNvPr id="2" name="Picture 1" descr="trouble on the blue planet cov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1" y="381000"/>
            <a:ext cx="4089197" cy="5943600"/>
          </a:xfrm>
          <a:prstGeom prst="rect">
            <a:avLst/>
          </a:prstGeom>
          <a:ln>
            <a:noFill/>
          </a:ln>
          <a:effectLst>
            <a:softEdge rad="112500"/>
          </a:effectLst>
        </p:spPr>
      </p:pic>
    </p:spTree>
    <p:extLst>
      <p:ext uri="{BB962C8B-B14F-4D97-AF65-F5344CB8AC3E}">
        <p14:creationId xmlns:p14="http://schemas.microsoft.com/office/powerpoint/2010/main" val="406754152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ools_cropped.jpg"/>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463495" y="2225495"/>
            <a:ext cx="5746390" cy="28194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Project</a:t>
            </a:r>
          </a:p>
        </p:txBody>
      </p:sp>
      <p:sp>
        <p:nvSpPr>
          <p:cNvPr id="4" name="Text Box 2"/>
          <p:cNvSpPr txBox="1">
            <a:spLocks noChangeArrowheads="1"/>
          </p:cNvSpPr>
          <p:nvPr/>
        </p:nvSpPr>
        <p:spPr bwMode="auto">
          <a:xfrm>
            <a:off x="2895600" y="1714209"/>
            <a:ext cx="7924800" cy="175740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Read JOB Project texts (step 1)</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Answer Questions (step 4)</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Do creative work (step 5)</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Hand in!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p:txBody>
      </p:sp>
    </p:spTree>
    <p:extLst>
      <p:ext uri="{BB962C8B-B14F-4D97-AF65-F5344CB8AC3E}">
        <p14:creationId xmlns:p14="http://schemas.microsoft.com/office/powerpoint/2010/main" val="3421622349"/>
      </p:ext>
    </p:extLst>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Living out the Great Controversy every day</a:t>
            </a:r>
          </a:p>
        </p:txBody>
      </p:sp>
    </p:spTree>
    <p:extLst>
      <p:ext uri="{BB962C8B-B14F-4D97-AF65-F5344CB8AC3E}">
        <p14:creationId xmlns:p14="http://schemas.microsoft.com/office/powerpoint/2010/main" val="411836145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73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53592293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54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76200"/>
            <a:ext cx="8686800" cy="5334000"/>
          </a:xfrm>
        </p:spPr>
        <p:txBody>
          <a:bodyPr anchor="t"/>
          <a:lstStyle/>
          <a:p>
            <a:r>
              <a:rPr lang="en-US" sz="3200" dirty="0">
                <a:solidFill>
                  <a:srgbClr val="660066"/>
                </a:solidFill>
                <a:latin typeface="Estelle Black SF"/>
                <a:cs typeface="Estelle Black SF"/>
              </a:rPr>
              <a:t>And there was war in heaven: Michael and his angels fought against the dragon; and the dragon fought and his angels, and prevailed not; neither was their place found any more in heaven. And the great dragon was cast out, that old serpent, called the Devil, and Satan, which </a:t>
            </a:r>
            <a:r>
              <a:rPr lang="en-US" sz="3200" dirty="0" err="1">
                <a:solidFill>
                  <a:srgbClr val="660066"/>
                </a:solidFill>
                <a:latin typeface="Estelle Black SF"/>
                <a:cs typeface="Estelle Black SF"/>
              </a:rPr>
              <a:t>deceiveth</a:t>
            </a:r>
            <a:r>
              <a:rPr lang="en-US" sz="3200" dirty="0">
                <a:solidFill>
                  <a:srgbClr val="660066"/>
                </a:solidFill>
                <a:latin typeface="Estelle Black SF"/>
                <a:cs typeface="Estelle Black SF"/>
              </a:rPr>
              <a:t> the whole world: he was cast out into the earth, and his angels were cast out with him. And I heard a loud voice saying in heaven, Now is come salvation, and strength, and the kingdom of our God, and the power of his Christ: for the accuser of our brethren is cast down, which accused them before our God day and night.</a:t>
            </a:r>
          </a:p>
        </p:txBody>
      </p:sp>
      <p:sp>
        <p:nvSpPr>
          <p:cNvPr id="3994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Revelation 12:7-10 (KJV)</a:t>
            </a:r>
          </a:p>
        </p:txBody>
      </p:sp>
    </p:spTree>
    <p:extLst>
      <p:ext uri="{BB962C8B-B14F-4D97-AF65-F5344CB8AC3E}">
        <p14:creationId xmlns:p14="http://schemas.microsoft.com/office/powerpoint/2010/main" val="9803888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18226999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76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0"/>
            <a:ext cx="8686800" cy="5257800"/>
          </a:xfrm>
        </p:spPr>
        <p:txBody>
          <a:bodyPr anchor="t"/>
          <a:lstStyle/>
          <a:p>
            <a:r>
              <a:rPr lang="en-US" sz="3200" dirty="0">
                <a:solidFill>
                  <a:srgbClr val="660066"/>
                </a:solidFill>
                <a:latin typeface="Estelle Black SF"/>
                <a:cs typeface="Estelle Black SF"/>
              </a:rPr>
              <a:t>Then war broke out in heaven. Michael and his angels fought against the dragon, and the dragon and his angels fought back. But he was not strong enough, and they lost their place in heaven. The great dragon was hurled down—that ancient serpent called the devil, or Satan, who leads the whole world astray. He was hurled to the earth, and his angels with him. Then I heard a loud voice in heaven say: Now have come the salvation and the power and the kingdom of our God, and the authority of his Messiah. For the accuser of our brothers and sisters, who accuses them before our God day and night, has been hurled down.</a:t>
            </a:r>
          </a:p>
        </p:txBody>
      </p:sp>
      <p:sp>
        <p:nvSpPr>
          <p:cNvPr id="4198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Revelation 12:7-10 (NIV)</a:t>
            </a:r>
          </a:p>
        </p:txBody>
      </p:sp>
    </p:spTree>
    <p:extLst>
      <p:ext uri="{BB962C8B-B14F-4D97-AF65-F5344CB8AC3E}">
        <p14:creationId xmlns:p14="http://schemas.microsoft.com/office/powerpoint/2010/main" val="35243722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2133600" y="762001"/>
            <a:ext cx="8001000" cy="5324535"/>
          </a:xfrm>
          <a:prstGeom prst="rect">
            <a:avLst/>
          </a:prstGeom>
          <a:noFill/>
          <a:ln w="9525">
            <a:noFill/>
            <a:miter lim="800000"/>
            <a:headEnd/>
            <a:tailEnd/>
          </a:ln>
        </p:spPr>
        <p:txBody>
          <a:bodyPr>
            <a:prstTxWarp prst="textNoShape">
              <a:avLst/>
            </a:prstTxWarp>
            <a:spAutoFit/>
          </a:bodyPr>
          <a:lstStyle/>
          <a:p>
            <a:pPr>
              <a:spcAft>
                <a:spcPts val="1200"/>
              </a:spcAft>
              <a:buFont typeface="Arial" pitchFamily="74" charset="0"/>
              <a:buChar char="•"/>
            </a:pPr>
            <a:r>
              <a:rPr lang="en-US" sz="2800" dirty="0"/>
              <a:t>How do you hear God talking to you?</a:t>
            </a:r>
          </a:p>
          <a:p>
            <a:pPr>
              <a:spcAft>
                <a:spcPts val="1200"/>
              </a:spcAft>
              <a:buFont typeface="Arial" pitchFamily="74" charset="0"/>
              <a:buChar char="•"/>
            </a:pPr>
            <a:r>
              <a:rPr lang="en-US" sz="2800" dirty="0">
                <a:solidFill>
                  <a:schemeClr val="accent1"/>
                </a:solidFill>
              </a:rPr>
              <a:t>How much time do you spend reading the Bible in a given week?</a:t>
            </a:r>
          </a:p>
          <a:p>
            <a:pPr>
              <a:spcAft>
                <a:spcPts val="1200"/>
              </a:spcAft>
              <a:buFont typeface="Arial" pitchFamily="74" charset="0"/>
              <a:buChar char="•"/>
            </a:pPr>
            <a:r>
              <a:rPr lang="en-US" sz="2800" dirty="0"/>
              <a:t>How much time do you spend in prayer with God during the week?</a:t>
            </a:r>
          </a:p>
          <a:p>
            <a:pPr>
              <a:spcAft>
                <a:spcPts val="1200"/>
              </a:spcAft>
              <a:buFont typeface="Arial" pitchFamily="74" charset="0"/>
              <a:buChar char="•"/>
            </a:pPr>
            <a:r>
              <a:rPr lang="en-US" sz="2800" dirty="0">
                <a:solidFill>
                  <a:srgbClr val="4F6228"/>
                </a:solidFill>
              </a:rPr>
              <a:t>Do you understand what is at stake in the Cosmic Conflict?</a:t>
            </a:r>
          </a:p>
          <a:p>
            <a:pPr>
              <a:spcAft>
                <a:spcPts val="1200"/>
              </a:spcAft>
              <a:buFont typeface="Arial" pitchFamily="74" charset="0"/>
              <a:buChar char="•"/>
            </a:pPr>
            <a:r>
              <a:rPr lang="en-US" sz="2800" dirty="0"/>
              <a:t>How are you preparing yourself to “fight”?</a:t>
            </a:r>
          </a:p>
          <a:p>
            <a:pPr>
              <a:spcAft>
                <a:spcPts val="1200"/>
              </a:spcAft>
              <a:buFont typeface="Arial" pitchFamily="74" charset="0"/>
              <a:buChar char="•"/>
            </a:pPr>
            <a:r>
              <a:rPr lang="en-US" sz="2800" dirty="0">
                <a:solidFill>
                  <a:srgbClr val="953735"/>
                </a:solidFill>
              </a:rPr>
              <a:t>Why is worship SOOOO important?</a:t>
            </a:r>
          </a:p>
          <a:p>
            <a:pPr>
              <a:spcAft>
                <a:spcPts val="1200"/>
              </a:spcAft>
              <a:buFont typeface="Arial" pitchFamily="74" charset="0"/>
              <a:buChar char="•"/>
            </a:pPr>
            <a:r>
              <a:rPr lang="en-US" sz="2800" dirty="0"/>
              <a:t>What will YOUR legacy be?</a:t>
            </a:r>
          </a:p>
        </p:txBody>
      </p:sp>
    </p:spTree>
    <p:extLst>
      <p:ext uri="{BB962C8B-B14F-4D97-AF65-F5344CB8AC3E}">
        <p14:creationId xmlns:p14="http://schemas.microsoft.com/office/powerpoint/2010/main" val="33420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2000"/>
                                        <p:tgtEl>
                                          <p:spTgt spid="2">
                                            <p:txEl>
                                              <p:pRg st="6" end="6"/>
                                            </p:txEl>
                                          </p:spTgt>
                                        </p:tgtEl>
                                      </p:cBhvr>
                                    </p:animEffect>
                                    <p:anim calcmode="lin" valueType="num">
                                      <p:cBhvr>
                                        <p:cTn id="56"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8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200" accel="100000" fill="hold">
                                          <p:stCondLst>
                                            <p:cond delay="18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895601"/>
            <a:ext cx="9144000" cy="2554545"/>
          </a:xfrm>
          <a:prstGeom prst="rect">
            <a:avLst/>
          </a:prstGeom>
          <a:noFill/>
        </p:spPr>
        <p:txBody>
          <a:bodyPr wrap="square" rtlCol="0">
            <a:spAutoFit/>
          </a:bodyPr>
          <a:lstStyle/>
          <a:p>
            <a:pPr algn="ctr"/>
            <a:r>
              <a:rPr lang="en-US" sz="8000" dirty="0">
                <a:solidFill>
                  <a:srgbClr val="800000"/>
                </a:solidFill>
                <a:effectLst>
                  <a:outerShdw blurRad="50800" dist="152400" dir="2700000">
                    <a:srgbClr val="000000">
                      <a:alpha val="43000"/>
                    </a:srgbClr>
                  </a:outerShdw>
                </a:effectLst>
                <a:latin typeface="Estelle Black SF"/>
                <a:cs typeface="Estelle Black SF"/>
              </a:rPr>
              <a:t>What is the “big fight” about?</a:t>
            </a:r>
          </a:p>
        </p:txBody>
      </p:sp>
    </p:spTree>
    <p:extLst>
      <p:ext uri="{BB962C8B-B14F-4D97-AF65-F5344CB8AC3E}">
        <p14:creationId xmlns:p14="http://schemas.microsoft.com/office/powerpoint/2010/main" val="2939404910"/>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4"/>
          <p:cNvSpPr txBox="1">
            <a:spLocks noChangeArrowheads="1"/>
          </p:cNvSpPr>
          <p:nvPr/>
        </p:nvSpPr>
        <p:spPr bwMode="auto">
          <a:xfrm>
            <a:off x="3688899" y="227174"/>
            <a:ext cx="5451021" cy="574950"/>
          </a:xfrm>
          <a:prstGeom prst="rect">
            <a:avLst/>
          </a:prstGeom>
          <a:noFill/>
          <a:ln w="9525">
            <a:noFill/>
            <a:miter lim="800000"/>
            <a:headEnd/>
            <a:tailEnd/>
          </a:ln>
          <a:effectLst/>
        </p:spPr>
        <p:txBody>
          <a:bodyPr lIns="81711" tIns="40855" rIns="81711" bIns="40855">
            <a:prstTxWarp prst="textNoShape">
              <a:avLst/>
            </a:prstTxWarp>
            <a:spAutoFit/>
          </a:bodyPr>
          <a:lstStyle/>
          <a:p>
            <a:pPr algn="ctr">
              <a:spcBef>
                <a:spcPct val="50000"/>
              </a:spcBef>
            </a:pPr>
            <a:r>
              <a:rPr lang="en-AU" dirty="0"/>
              <a:t>WAR OF WORSHIP IN REVELATION</a:t>
            </a:r>
          </a:p>
          <a:p>
            <a:pPr algn="ctr"/>
            <a:r>
              <a:rPr lang="en-AU" sz="1400" i="1" dirty="0"/>
              <a:t>The Issue: Worship</a:t>
            </a:r>
            <a:r>
              <a:rPr lang="en-AU" sz="1400" dirty="0"/>
              <a:t> </a:t>
            </a:r>
          </a:p>
        </p:txBody>
      </p:sp>
      <p:graphicFrame>
        <p:nvGraphicFramePr>
          <p:cNvPr id="5135" name="Object 15"/>
          <p:cNvGraphicFramePr>
            <a:graphicFrameLocks noChangeAspect="1"/>
          </p:cNvGraphicFramePr>
          <p:nvPr/>
        </p:nvGraphicFramePr>
        <p:xfrm>
          <a:off x="3463474" y="1223607"/>
          <a:ext cx="5327197" cy="2739364"/>
        </p:xfrm>
        <a:graphic>
          <a:graphicData uri="http://schemas.openxmlformats.org/presentationml/2006/ole">
            <mc:AlternateContent xmlns:mc="http://schemas.openxmlformats.org/markup-compatibility/2006">
              <mc:Choice xmlns:v="urn:schemas-microsoft-com:vml" Requires="v">
                <p:oleObj name="Document" r:id="rId2" imgW="6219720" imgH="2949120" progId="Word.Document.8">
                  <p:embed/>
                </p:oleObj>
              </mc:Choice>
              <mc:Fallback>
                <p:oleObj name="Document" r:id="rId2" imgW="6219720" imgH="2949120" progId="Word.Document.8">
                  <p:embed/>
                  <p:pic>
                    <p:nvPicPr>
                      <p:cNvPr id="5135"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74" y="1223607"/>
                        <a:ext cx="5327197" cy="2739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36" name="Line 16"/>
          <p:cNvSpPr>
            <a:spLocks noChangeShapeType="1"/>
          </p:cNvSpPr>
          <p:nvPr/>
        </p:nvSpPr>
        <p:spPr bwMode="auto">
          <a:xfrm>
            <a:off x="1955348" y="3861958"/>
            <a:ext cx="8425543" cy="0"/>
          </a:xfrm>
          <a:prstGeom prst="line">
            <a:avLst/>
          </a:prstGeom>
          <a:noFill/>
          <a:ln w="76200" cmpd="tri">
            <a:solidFill>
              <a:srgbClr val="FF9966"/>
            </a:solidFill>
            <a:round/>
            <a:headEnd/>
            <a:tailEnd/>
          </a:ln>
          <a:effectLst/>
        </p:spPr>
        <p:txBody>
          <a:bodyPr wrap="none" lIns="81711" tIns="40855" rIns="81711" bIns="40855" anchor="ctr">
            <a:prstTxWarp prst="textNoShape">
              <a:avLst/>
            </a:prstTxWarp>
          </a:bodyPr>
          <a:lstStyle/>
          <a:p>
            <a:endParaRPr lang="en-US"/>
          </a:p>
        </p:txBody>
      </p:sp>
      <p:sp>
        <p:nvSpPr>
          <p:cNvPr id="5137" name="Text Box 17"/>
          <p:cNvSpPr txBox="1">
            <a:spLocks noChangeArrowheads="1"/>
          </p:cNvSpPr>
          <p:nvPr/>
        </p:nvSpPr>
        <p:spPr bwMode="auto">
          <a:xfrm>
            <a:off x="1835604" y="864443"/>
            <a:ext cx="8790214" cy="282563"/>
          </a:xfrm>
          <a:prstGeom prst="rect">
            <a:avLst/>
          </a:prstGeom>
          <a:noFill/>
          <a:ln w="12700">
            <a:noFill/>
            <a:miter lim="800000"/>
            <a:headEnd/>
            <a:tailEnd/>
          </a:ln>
          <a:effectLst/>
        </p:spPr>
        <p:txBody>
          <a:bodyPr lIns="81711" tIns="40855" rIns="81711" bIns="40855">
            <a:prstTxWarp prst="textNoShape">
              <a:avLst/>
            </a:prstTxWarp>
            <a:spAutoFit/>
          </a:bodyPr>
          <a:lstStyle/>
          <a:p>
            <a:pPr algn="ctr">
              <a:spcBef>
                <a:spcPct val="50000"/>
              </a:spcBef>
            </a:pPr>
            <a:r>
              <a:rPr lang="en-US" sz="1300" dirty="0">
                <a:solidFill>
                  <a:srgbClr val="FF0000"/>
                </a:solidFill>
              </a:rPr>
              <a:t>Away with you, Satan! For it is written, ‘You shall worship the Lord your God, and Him only you shall serve.’ Matt 4:10</a:t>
            </a:r>
            <a:r>
              <a:rPr lang="en-US" sz="1300" dirty="0"/>
              <a:t> </a:t>
            </a:r>
            <a:endParaRPr lang="en-AU" sz="1300" dirty="0"/>
          </a:p>
        </p:txBody>
      </p:sp>
      <p:graphicFrame>
        <p:nvGraphicFramePr>
          <p:cNvPr id="5138" name="Object 18"/>
          <p:cNvGraphicFramePr>
            <a:graphicFrameLocks noChangeAspect="1"/>
          </p:cNvGraphicFramePr>
          <p:nvPr/>
        </p:nvGraphicFramePr>
        <p:xfrm>
          <a:off x="1849212" y="3938667"/>
          <a:ext cx="8616043" cy="2286492"/>
        </p:xfrm>
        <a:graphic>
          <a:graphicData uri="http://schemas.openxmlformats.org/presentationml/2006/ole">
            <mc:AlternateContent xmlns:mc="http://schemas.openxmlformats.org/markup-compatibility/2006">
              <mc:Choice xmlns:v="urn:schemas-microsoft-com:vml" Requires="v">
                <p:oleObj name="Document" r:id="rId4" imgW="10053360" imgH="2467080" progId="Word.Document.8">
                  <p:embed/>
                </p:oleObj>
              </mc:Choice>
              <mc:Fallback>
                <p:oleObj name="Document" r:id="rId4" imgW="10053360" imgH="2467080" progId="Word.Document.8">
                  <p:embed/>
                  <p:pic>
                    <p:nvPicPr>
                      <p:cNvPr id="5138"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212" y="3938667"/>
                        <a:ext cx="8616043" cy="2286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39" name="Text Box 19"/>
          <p:cNvSpPr txBox="1">
            <a:spLocks noChangeArrowheads="1"/>
          </p:cNvSpPr>
          <p:nvPr/>
        </p:nvSpPr>
        <p:spPr bwMode="auto">
          <a:xfrm>
            <a:off x="2673805" y="6104196"/>
            <a:ext cx="7511143" cy="590339"/>
          </a:xfrm>
          <a:prstGeom prst="rect">
            <a:avLst/>
          </a:prstGeom>
          <a:noFill/>
          <a:ln w="9525">
            <a:noFill/>
            <a:miter lim="800000"/>
            <a:headEnd/>
            <a:tailEnd/>
          </a:ln>
          <a:effectLst/>
        </p:spPr>
        <p:txBody>
          <a:bodyPr lIns="81711" tIns="40855" rIns="81711" bIns="40855">
            <a:prstTxWarp prst="textNoShape">
              <a:avLst/>
            </a:prstTxWarp>
            <a:spAutoFit/>
          </a:bodyPr>
          <a:lstStyle/>
          <a:p>
            <a:pPr algn="ctr">
              <a:spcBef>
                <a:spcPct val="50000"/>
              </a:spcBef>
            </a:pPr>
            <a:r>
              <a:rPr lang="en-AU" sz="1100" i="1" dirty="0"/>
              <a:t>A King’s Seal is determined by three things: 1) Name 2) Title &amp; 3) Dominion. These three elements are found in the Fourth Commandment</a:t>
            </a:r>
            <a:r>
              <a:rPr lang="en-US" sz="1100" i="1" dirty="0"/>
              <a:t>.</a:t>
            </a:r>
            <a:r>
              <a:rPr lang="en-AU" sz="1100" i="1" dirty="0"/>
              <a:t> 1) Name: </a:t>
            </a:r>
            <a:r>
              <a:rPr lang="en-AU" sz="1100" i="1" dirty="0">
                <a:solidFill>
                  <a:schemeClr val="accent2"/>
                </a:solidFill>
              </a:rPr>
              <a:t>The </a:t>
            </a:r>
            <a:r>
              <a:rPr lang="en-AU" sz="1100" i="1" dirty="0">
                <a:solidFill>
                  <a:srgbClr val="0000FF"/>
                </a:solidFill>
              </a:rPr>
              <a:t>LORD</a:t>
            </a:r>
            <a:r>
              <a:rPr lang="en-US" sz="1100" i="1" dirty="0">
                <a:solidFill>
                  <a:srgbClr val="0000FF"/>
                </a:solidFill>
              </a:rPr>
              <a:t>,</a:t>
            </a:r>
            <a:r>
              <a:rPr lang="en-AU" sz="1100" i="1" dirty="0">
                <a:solidFill>
                  <a:srgbClr val="000000"/>
                </a:solidFill>
              </a:rPr>
              <a:t> 2) Title: </a:t>
            </a:r>
            <a:r>
              <a:rPr lang="en-AU" sz="1100" i="1" dirty="0">
                <a:solidFill>
                  <a:srgbClr val="008080"/>
                </a:solidFill>
              </a:rPr>
              <a:t>Made (or Creator)</a:t>
            </a:r>
            <a:r>
              <a:rPr lang="en-US" sz="1100" i="1" dirty="0">
                <a:solidFill>
                  <a:srgbClr val="008080"/>
                </a:solidFill>
              </a:rPr>
              <a:t>,</a:t>
            </a:r>
            <a:r>
              <a:rPr lang="en-AU" sz="1100" i="1" dirty="0">
                <a:solidFill>
                  <a:srgbClr val="000000"/>
                </a:solidFill>
              </a:rPr>
              <a:t> 3: Dominion: </a:t>
            </a:r>
            <a:r>
              <a:rPr lang="en-AU" sz="1100" i="1" dirty="0">
                <a:solidFill>
                  <a:srgbClr val="FF0000"/>
                </a:solidFill>
              </a:rPr>
              <a:t>Heaven &amp; Earth, The Sea and all that in them is</a:t>
            </a:r>
            <a:r>
              <a:rPr lang="en-US" sz="1100" i="1" dirty="0">
                <a:solidFill>
                  <a:srgbClr val="FF0000"/>
                </a:solidFill>
              </a:rPr>
              <a:t>.</a:t>
            </a:r>
            <a:endParaRPr lang="en-AU" dirty="0">
              <a:solidFill>
                <a:srgbClr val="FF0000"/>
              </a:solidFill>
            </a:endParaRPr>
          </a:p>
        </p:txBody>
      </p:sp>
      <p:pic>
        <p:nvPicPr>
          <p:cNvPr id="5141" name="Picture 21"/>
          <p:cNvPicPr>
            <a:picLocks noChangeAspect="1" noChangeArrowheads="1"/>
          </p:cNvPicPr>
          <p:nvPr/>
        </p:nvPicPr>
        <p:blipFill>
          <a:blip r:embed="rId6"/>
          <a:srcRect/>
          <a:stretch>
            <a:fillRect/>
          </a:stretch>
        </p:blipFill>
        <p:spPr bwMode="auto">
          <a:xfrm>
            <a:off x="1936298" y="1243559"/>
            <a:ext cx="1577067" cy="2521041"/>
          </a:xfrm>
          <a:prstGeom prst="rect">
            <a:avLst/>
          </a:prstGeom>
          <a:noFill/>
          <a:ln w="9525">
            <a:noFill/>
            <a:miter lim="800000"/>
            <a:headEnd/>
            <a:tailEnd/>
          </a:ln>
          <a:effectLst/>
        </p:spPr>
      </p:pic>
      <p:graphicFrame>
        <p:nvGraphicFramePr>
          <p:cNvPr id="5142" name="Object 22"/>
          <p:cNvGraphicFramePr>
            <a:graphicFrameLocks noChangeAspect="1"/>
          </p:cNvGraphicFramePr>
          <p:nvPr/>
        </p:nvGraphicFramePr>
        <p:xfrm>
          <a:off x="8788856" y="1262735"/>
          <a:ext cx="1586593" cy="2494489"/>
        </p:xfrm>
        <a:graphic>
          <a:graphicData uri="http://schemas.openxmlformats.org/presentationml/2006/ole">
            <mc:AlternateContent xmlns:mc="http://schemas.openxmlformats.org/markup-compatibility/2006">
              <mc:Choice xmlns:v="urn:schemas-microsoft-com:vml" Requires="v">
                <p:oleObj name="PhotoHouse" r:id="rId7" imgW="8126984" imgH="6095238" progId="">
                  <p:embed/>
                </p:oleObj>
              </mc:Choice>
              <mc:Fallback>
                <p:oleObj name="PhotoHouse" r:id="rId7" imgW="8126984" imgH="6095238" progId="">
                  <p:embed/>
                  <p:pic>
                    <p:nvPicPr>
                      <p:cNvPr id="5142" name="Object 22"/>
                      <p:cNvPicPr>
                        <a:picLocks noChangeAspect="1" noChangeArrowheads="1"/>
                      </p:cNvPicPr>
                      <p:nvPr/>
                    </p:nvPicPr>
                    <p:blipFill>
                      <a:blip r:embed="rId8">
                        <a:extLst>
                          <a:ext uri="{28A0092B-C50C-407E-A947-70E740481C1C}">
                            <a14:useLocalDpi xmlns:a14="http://schemas.microsoft.com/office/drawing/2010/main" val="0"/>
                          </a:ext>
                        </a:extLst>
                      </a:blip>
                      <a:srcRect l="32475" r="15761"/>
                      <a:stretch>
                        <a:fillRect/>
                      </a:stretch>
                    </p:blipFill>
                    <p:spPr bwMode="auto">
                      <a:xfrm>
                        <a:off x="8788856" y="1262735"/>
                        <a:ext cx="1586593" cy="2494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Rectangle 13"/>
          <p:cNvSpPr/>
          <p:nvPr/>
        </p:nvSpPr>
        <p:spPr bwMode="auto">
          <a:xfrm>
            <a:off x="3541489" y="1213912"/>
            <a:ext cx="2714171" cy="2596089"/>
          </a:xfrm>
          <a:prstGeom prst="rect">
            <a:avLst/>
          </a:prstGeom>
          <a:solidFill>
            <a:schemeClr val="bg1"/>
          </a:solidFill>
          <a:ln>
            <a:solidFill>
              <a:schemeClr val="bg1"/>
            </a:solid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81711" tIns="40855" rIns="81711" bIns="40855" numCol="1" rtlCol="0" anchor="t" anchorCtr="0" compatLnSpc="1">
            <a:prstTxWarp prst="textNoShape">
              <a:avLst/>
            </a:prstTxWarp>
          </a:bodyPr>
          <a:lstStyle/>
          <a:p>
            <a:pPr defTabSz="817108" eaLnBrk="0" hangingPunct="0"/>
            <a:endParaRPr lang="en-US" sz="2100" dirty="0">
              <a:solidFill>
                <a:schemeClr val="tx1"/>
              </a:solidFill>
              <a:latin typeface="Times New Roman" pitchFamily="96" charset="0"/>
            </a:endParaRPr>
          </a:p>
        </p:txBody>
      </p:sp>
      <p:sp>
        <p:nvSpPr>
          <p:cNvPr id="15" name="Rectangle 14"/>
          <p:cNvSpPr/>
          <p:nvPr/>
        </p:nvSpPr>
        <p:spPr bwMode="auto">
          <a:xfrm>
            <a:off x="6183087" y="1227253"/>
            <a:ext cx="2583543" cy="2580345"/>
          </a:xfrm>
          <a:prstGeom prst="rect">
            <a:avLst/>
          </a:prstGeom>
          <a:solidFill>
            <a:srgbClr val="FFFFFF"/>
          </a:solidFill>
          <a:ln>
            <a:solidFill>
              <a:srgbClr val="FFFFFF"/>
            </a:solid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81711" tIns="40855" rIns="81711" bIns="40855" numCol="1" rtlCol="0" anchor="t" anchorCtr="0" compatLnSpc="1">
            <a:prstTxWarp prst="textNoShape">
              <a:avLst/>
            </a:prstTxWarp>
          </a:bodyPr>
          <a:lstStyle/>
          <a:p>
            <a:pPr defTabSz="817108" eaLnBrk="0" hangingPunct="0"/>
            <a:endParaRPr lang="en-US" sz="2100" dirty="0">
              <a:solidFill>
                <a:schemeClr val="tx1"/>
              </a:solidFill>
              <a:latin typeface="Times New Roman" pitchFamily="96" charset="0"/>
            </a:endParaRPr>
          </a:p>
        </p:txBody>
      </p:sp>
      <p:sp>
        <p:nvSpPr>
          <p:cNvPr id="16" name="Rectangle 15"/>
          <p:cNvSpPr/>
          <p:nvPr/>
        </p:nvSpPr>
        <p:spPr bwMode="auto">
          <a:xfrm>
            <a:off x="1872345" y="3917743"/>
            <a:ext cx="4383315" cy="2186998"/>
          </a:xfrm>
          <a:prstGeom prst="rect">
            <a:avLst/>
          </a:prstGeom>
          <a:solidFill>
            <a:srgbClr val="FFFFFF"/>
          </a:solidFill>
          <a:ln>
            <a:solidFill>
              <a:srgbClr val="FFFFFF"/>
            </a:solid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81711" tIns="40855" rIns="81711" bIns="40855" numCol="1" rtlCol="0" anchor="t" anchorCtr="0" compatLnSpc="1">
            <a:prstTxWarp prst="textNoShape">
              <a:avLst/>
            </a:prstTxWarp>
          </a:bodyPr>
          <a:lstStyle/>
          <a:p>
            <a:pPr defTabSz="817108" eaLnBrk="0" hangingPunct="0"/>
            <a:endParaRPr lang="en-US" sz="2100" dirty="0">
              <a:solidFill>
                <a:schemeClr val="tx1"/>
              </a:solidFill>
              <a:latin typeface="Times New Roman" pitchFamily="96" charset="0"/>
            </a:endParaRPr>
          </a:p>
        </p:txBody>
      </p:sp>
      <p:sp>
        <p:nvSpPr>
          <p:cNvPr id="17" name="Rectangle 16"/>
          <p:cNvSpPr/>
          <p:nvPr/>
        </p:nvSpPr>
        <p:spPr bwMode="auto">
          <a:xfrm>
            <a:off x="6255659" y="3933487"/>
            <a:ext cx="4136571" cy="2202722"/>
          </a:xfrm>
          <a:prstGeom prst="rect">
            <a:avLst/>
          </a:prstGeom>
          <a:solidFill>
            <a:srgbClr val="FFFFFF"/>
          </a:solidFill>
          <a:ln>
            <a:solidFill>
              <a:srgbClr val="FFFFFF"/>
            </a:solid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81711" tIns="40855" rIns="81711" bIns="40855" numCol="1" rtlCol="0" anchor="t" anchorCtr="0" compatLnSpc="1">
            <a:prstTxWarp prst="textNoShape">
              <a:avLst/>
            </a:prstTxWarp>
          </a:bodyPr>
          <a:lstStyle/>
          <a:p>
            <a:pPr defTabSz="817108" eaLnBrk="0" hangingPunct="0"/>
            <a:endParaRPr lang="en-US" sz="2100" dirty="0">
              <a:solidFill>
                <a:schemeClr val="tx1"/>
              </a:solidFill>
              <a:latin typeface="Times New Roman" pitchFamily="96" charset="0"/>
            </a:endParaRPr>
          </a:p>
        </p:txBody>
      </p:sp>
    </p:spTree>
    <p:extLst>
      <p:ext uri="{BB962C8B-B14F-4D97-AF65-F5344CB8AC3E}">
        <p14:creationId xmlns:p14="http://schemas.microsoft.com/office/powerpoint/2010/main" val="15078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fade">
                                      <p:cBhvr>
                                        <p:cTn id="7" dur="1000"/>
                                        <p:tgtEl>
                                          <p:spTgt spid="5137"/>
                                        </p:tgtEl>
                                      </p:cBhvr>
                                    </p:animEffect>
                                    <p:anim calcmode="lin" valueType="num">
                                      <p:cBhvr>
                                        <p:cTn id="8" dur="1000" fill="hold"/>
                                        <p:tgtEl>
                                          <p:spTgt spid="5137"/>
                                        </p:tgtEl>
                                        <p:attrNameLst>
                                          <p:attrName>ppt_x</p:attrName>
                                        </p:attrNameLst>
                                      </p:cBhvr>
                                      <p:tavLst>
                                        <p:tav tm="0">
                                          <p:val>
                                            <p:strVal val="#ppt_x"/>
                                          </p:val>
                                        </p:tav>
                                        <p:tav tm="100000">
                                          <p:val>
                                            <p:strVal val="#ppt_x"/>
                                          </p:val>
                                        </p:tav>
                                      </p:tavLst>
                                    </p:anim>
                                    <p:anim calcmode="lin" valueType="num">
                                      <p:cBhvr>
                                        <p:cTn id="9" dur="900" decel="100000" fill="hold"/>
                                        <p:tgtEl>
                                          <p:spTgt spid="51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41"/>
                                        </p:tgtEl>
                                        <p:attrNameLst>
                                          <p:attrName>style.visibility</p:attrName>
                                        </p:attrNameLst>
                                      </p:cBhvr>
                                      <p:to>
                                        <p:strVal val="visible"/>
                                      </p:to>
                                    </p:set>
                                    <p:animEffect transition="in" filter="fade">
                                      <p:cBhvr>
                                        <p:cTn id="15" dur="2000"/>
                                        <p:tgtEl>
                                          <p:spTgt spid="5141"/>
                                        </p:tgtEl>
                                      </p:cBhvr>
                                    </p:animEffect>
                                  </p:childTnLst>
                                </p:cTn>
                              </p:par>
                              <p:par>
                                <p:cTn id="16" presetID="10" presetClass="exit" presetSubtype="0" fill="hold" grpId="0" nodeType="withEffect">
                                  <p:stCondLst>
                                    <p:cond delay="0"/>
                                  </p:stCondLst>
                                  <p:childTnLst>
                                    <p:animEffect transition="out" filter="fade">
                                      <p:cBhvr>
                                        <p:cTn id="17" dur="1000"/>
                                        <p:tgtEl>
                                          <p:spTgt spid="14"/>
                                        </p:tgtEl>
                                      </p:cBhvr>
                                    </p:animEffect>
                                    <p:set>
                                      <p:cBhvr>
                                        <p:cTn id="18" dur="1" fill="hold">
                                          <p:stCondLst>
                                            <p:cond delay="9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42"/>
                                        </p:tgtEl>
                                        <p:attrNameLst>
                                          <p:attrName>style.visibility</p:attrName>
                                        </p:attrNameLst>
                                      </p:cBhvr>
                                      <p:to>
                                        <p:strVal val="visible"/>
                                      </p:to>
                                    </p:set>
                                    <p:animEffect transition="in" filter="fade">
                                      <p:cBhvr>
                                        <p:cTn id="23" dur="2000"/>
                                        <p:tgtEl>
                                          <p:spTgt spid="5142"/>
                                        </p:tgtEl>
                                      </p:cBhvr>
                                    </p:animEffect>
                                  </p:childTnLst>
                                </p:cTn>
                              </p:par>
                              <p:par>
                                <p:cTn id="24" presetID="10" presetClass="exit" presetSubtype="0" fill="hold" grpId="0" nodeType="withEffect">
                                  <p:stCondLst>
                                    <p:cond delay="0"/>
                                  </p:stCondLst>
                                  <p:childTnLst>
                                    <p:animEffect transition="out" filter="fade">
                                      <p:cBhvr>
                                        <p:cTn id="25" dur="1000"/>
                                        <p:tgtEl>
                                          <p:spTgt spid="15"/>
                                        </p:tgtEl>
                                      </p:cBhvr>
                                    </p:animEffect>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1000"/>
                                        <p:tgtEl>
                                          <p:spTgt spid="16"/>
                                        </p:tgtEl>
                                      </p:cBhvr>
                                    </p:animEffect>
                                    <p:set>
                                      <p:cBhvr>
                                        <p:cTn id="31" dur="1" fill="hold">
                                          <p:stCondLst>
                                            <p:cond delay="9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1000"/>
                                        <p:tgtEl>
                                          <p:spTgt spid="17"/>
                                        </p:tgtEl>
                                      </p:cBhvr>
                                    </p:animEffect>
                                    <p:set>
                                      <p:cBhvr>
                                        <p:cTn id="36" dur="1" fill="hold">
                                          <p:stCondLst>
                                            <p:cond delay="9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5139"/>
                                        </p:tgtEl>
                                        <p:attrNameLst>
                                          <p:attrName>style.visibility</p:attrName>
                                        </p:attrNameLst>
                                      </p:cBhvr>
                                      <p:to>
                                        <p:strVal val="visible"/>
                                      </p:to>
                                    </p:set>
                                    <p:animEffect transition="in" filter="fade">
                                      <p:cBhvr>
                                        <p:cTn id="41" dur="1000"/>
                                        <p:tgtEl>
                                          <p:spTgt spid="5139"/>
                                        </p:tgtEl>
                                      </p:cBhvr>
                                    </p:animEffect>
                                    <p:anim calcmode="lin" valueType="num">
                                      <p:cBhvr>
                                        <p:cTn id="42" dur="1000" fill="hold"/>
                                        <p:tgtEl>
                                          <p:spTgt spid="5139"/>
                                        </p:tgtEl>
                                        <p:attrNameLst>
                                          <p:attrName>ppt_x</p:attrName>
                                        </p:attrNameLst>
                                      </p:cBhvr>
                                      <p:tavLst>
                                        <p:tav tm="0">
                                          <p:val>
                                            <p:strVal val="#ppt_x"/>
                                          </p:val>
                                        </p:tav>
                                        <p:tav tm="100000">
                                          <p:val>
                                            <p:strVal val="#ppt_x"/>
                                          </p:val>
                                        </p:tav>
                                      </p:tavLst>
                                    </p:anim>
                                    <p:anim calcmode="lin" valueType="num">
                                      <p:cBhvr>
                                        <p:cTn id="43" dur="900" decel="100000" fill="hold"/>
                                        <p:tgtEl>
                                          <p:spTgt spid="513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p:bldP spid="5139" grpId="0"/>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ChangeArrowheads="1"/>
          </p:cNvSpPr>
          <p:nvPr/>
        </p:nvSpPr>
        <p:spPr bwMode="auto">
          <a:xfrm>
            <a:off x="3679373" y="894850"/>
            <a:ext cx="2155371" cy="1299411"/>
          </a:xfrm>
          <a:prstGeom prst="rect">
            <a:avLst/>
          </a:prstGeom>
          <a:gradFill rotWithShape="0">
            <a:gsLst>
              <a:gs pos="0">
                <a:srgbClr val="CC66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65" name="Rectangle 17"/>
          <p:cNvSpPr>
            <a:spLocks noChangeArrowheads="1"/>
          </p:cNvSpPr>
          <p:nvPr/>
        </p:nvSpPr>
        <p:spPr bwMode="auto">
          <a:xfrm>
            <a:off x="3679373" y="2755232"/>
            <a:ext cx="2155371" cy="1371600"/>
          </a:xfrm>
          <a:prstGeom prst="rect">
            <a:avLst/>
          </a:prstGeom>
          <a:gradFill rotWithShape="0">
            <a:gsLst>
              <a:gs pos="0">
                <a:srgbClr val="CC66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69" name="Rectangle 21"/>
          <p:cNvSpPr>
            <a:spLocks noChangeArrowheads="1"/>
          </p:cNvSpPr>
          <p:nvPr/>
        </p:nvSpPr>
        <p:spPr bwMode="auto">
          <a:xfrm>
            <a:off x="3744687" y="4704347"/>
            <a:ext cx="2155371" cy="1371600"/>
          </a:xfrm>
          <a:prstGeom prst="rect">
            <a:avLst/>
          </a:prstGeom>
          <a:gradFill rotWithShape="0">
            <a:gsLst>
              <a:gs pos="0">
                <a:srgbClr val="CC66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67" name="Rectangle 19"/>
          <p:cNvSpPr>
            <a:spLocks noChangeArrowheads="1"/>
          </p:cNvSpPr>
          <p:nvPr/>
        </p:nvSpPr>
        <p:spPr bwMode="auto">
          <a:xfrm>
            <a:off x="6226628" y="2755232"/>
            <a:ext cx="2220686" cy="1371600"/>
          </a:xfrm>
          <a:prstGeom prst="rect">
            <a:avLst/>
          </a:prstGeom>
          <a:gradFill rotWithShape="0">
            <a:gsLst>
              <a:gs pos="0">
                <a:srgbClr val="33CC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71" name="Rectangle 23"/>
          <p:cNvSpPr>
            <a:spLocks noChangeArrowheads="1"/>
          </p:cNvSpPr>
          <p:nvPr/>
        </p:nvSpPr>
        <p:spPr bwMode="auto">
          <a:xfrm>
            <a:off x="6226628" y="4704347"/>
            <a:ext cx="2220686" cy="1371600"/>
          </a:xfrm>
          <a:prstGeom prst="rect">
            <a:avLst/>
          </a:prstGeom>
          <a:gradFill rotWithShape="0">
            <a:gsLst>
              <a:gs pos="0">
                <a:srgbClr val="33CC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76" name="Rectangle 28"/>
          <p:cNvSpPr>
            <a:spLocks noChangeArrowheads="1"/>
          </p:cNvSpPr>
          <p:nvPr/>
        </p:nvSpPr>
        <p:spPr bwMode="auto">
          <a:xfrm>
            <a:off x="6226630" y="894850"/>
            <a:ext cx="2155371" cy="1299411"/>
          </a:xfrm>
          <a:prstGeom prst="rect">
            <a:avLst/>
          </a:prstGeom>
          <a:gradFill rotWithShape="0">
            <a:gsLst>
              <a:gs pos="0">
                <a:srgbClr val="33CC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pic>
        <p:nvPicPr>
          <p:cNvPr id="2053" name="Picture 5"/>
          <p:cNvPicPr>
            <a:picLocks noChangeAspect="1" noChangeArrowheads="1"/>
          </p:cNvPicPr>
          <p:nvPr/>
        </p:nvPicPr>
        <p:blipFill>
          <a:blip r:embed="rId2"/>
          <a:srcRect/>
          <a:stretch>
            <a:fillRect/>
          </a:stretch>
        </p:blipFill>
        <p:spPr bwMode="auto">
          <a:xfrm>
            <a:off x="8512630" y="4704348"/>
            <a:ext cx="1632857" cy="1353553"/>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a:srcRect/>
          <a:stretch>
            <a:fillRect/>
          </a:stretch>
        </p:blipFill>
        <p:spPr bwMode="auto">
          <a:xfrm>
            <a:off x="8512630" y="2755232"/>
            <a:ext cx="1632857" cy="1353553"/>
          </a:xfrm>
          <a:prstGeom prst="rect">
            <a:avLst/>
          </a:prstGeom>
          <a:noFill/>
          <a:ln w="9525">
            <a:noFill/>
            <a:miter lim="800000"/>
            <a:headEnd/>
            <a:tailEnd/>
          </a:ln>
          <a:effectLst/>
        </p:spPr>
      </p:pic>
      <p:sp>
        <p:nvSpPr>
          <p:cNvPr id="2055" name="Text Box 7"/>
          <p:cNvSpPr txBox="1">
            <a:spLocks noChangeArrowheads="1"/>
          </p:cNvSpPr>
          <p:nvPr/>
        </p:nvSpPr>
        <p:spPr bwMode="auto">
          <a:xfrm>
            <a:off x="6226630" y="2286000"/>
            <a:ext cx="3918857" cy="234934"/>
          </a:xfrm>
          <a:prstGeom prst="rect">
            <a:avLst/>
          </a:prstGeom>
          <a:solidFill>
            <a:srgbClr val="33CC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solidFill>
                  <a:schemeClr val="bg1"/>
                </a:solidFill>
              </a:rPr>
              <a:t>Father</a:t>
            </a:r>
            <a:endParaRPr lang="en-AU" b="1" dirty="0">
              <a:solidFill>
                <a:schemeClr val="bg1"/>
              </a:solidFill>
            </a:endParaRPr>
          </a:p>
        </p:txBody>
      </p:sp>
      <p:sp>
        <p:nvSpPr>
          <p:cNvPr id="2056" name="Text Box 8"/>
          <p:cNvSpPr txBox="1">
            <a:spLocks noChangeArrowheads="1"/>
          </p:cNvSpPr>
          <p:nvPr/>
        </p:nvSpPr>
        <p:spPr bwMode="auto">
          <a:xfrm>
            <a:off x="6226630" y="4162926"/>
            <a:ext cx="3918857" cy="234934"/>
          </a:xfrm>
          <a:prstGeom prst="rect">
            <a:avLst/>
          </a:prstGeom>
          <a:solidFill>
            <a:srgbClr val="33CC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solidFill>
                  <a:schemeClr val="bg1"/>
                </a:solidFill>
              </a:rPr>
              <a:t>Son</a:t>
            </a:r>
            <a:endParaRPr lang="en-AU" b="1" dirty="0">
              <a:solidFill>
                <a:schemeClr val="bg1"/>
              </a:solidFill>
            </a:endParaRPr>
          </a:p>
        </p:txBody>
      </p:sp>
      <p:sp>
        <p:nvSpPr>
          <p:cNvPr id="2057" name="Text Box 9"/>
          <p:cNvSpPr txBox="1">
            <a:spLocks noChangeArrowheads="1"/>
          </p:cNvSpPr>
          <p:nvPr/>
        </p:nvSpPr>
        <p:spPr bwMode="auto">
          <a:xfrm>
            <a:off x="6226630" y="6112042"/>
            <a:ext cx="3918857" cy="234934"/>
          </a:xfrm>
          <a:prstGeom prst="rect">
            <a:avLst/>
          </a:prstGeom>
          <a:solidFill>
            <a:srgbClr val="33CC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solidFill>
                  <a:schemeClr val="bg1"/>
                </a:solidFill>
              </a:rPr>
              <a:t>Holy Spirit</a:t>
            </a:r>
            <a:endParaRPr lang="en-AU" b="1" dirty="0">
              <a:solidFill>
                <a:schemeClr val="bg1"/>
              </a:solidFill>
            </a:endParaRPr>
          </a:p>
        </p:txBody>
      </p:sp>
      <p:sp>
        <p:nvSpPr>
          <p:cNvPr id="2058" name="Text Box 10"/>
          <p:cNvSpPr txBox="1">
            <a:spLocks noChangeArrowheads="1"/>
          </p:cNvSpPr>
          <p:nvPr/>
        </p:nvSpPr>
        <p:spPr bwMode="auto">
          <a:xfrm>
            <a:off x="1981201" y="2249905"/>
            <a:ext cx="3853543" cy="234934"/>
          </a:xfrm>
          <a:prstGeom prst="rect">
            <a:avLst/>
          </a:prstGeom>
          <a:solidFill>
            <a:srgbClr val="CC66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t>Dragon - Satan</a:t>
            </a:r>
            <a:endParaRPr lang="en-AU" sz="1400" dirty="0"/>
          </a:p>
        </p:txBody>
      </p:sp>
      <p:sp>
        <p:nvSpPr>
          <p:cNvPr id="2059" name="Text Box 11"/>
          <p:cNvSpPr txBox="1">
            <a:spLocks noChangeArrowheads="1"/>
          </p:cNvSpPr>
          <p:nvPr/>
        </p:nvSpPr>
        <p:spPr bwMode="auto">
          <a:xfrm>
            <a:off x="1981201" y="4162926"/>
            <a:ext cx="3853543" cy="234934"/>
          </a:xfrm>
          <a:prstGeom prst="rect">
            <a:avLst/>
          </a:prstGeom>
          <a:solidFill>
            <a:srgbClr val="CC66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t>Sea Beast </a:t>
            </a:r>
            <a:r>
              <a:rPr lang="en-US" sz="1400" b="1" dirty="0"/>
              <a:t>–</a:t>
            </a:r>
            <a:r>
              <a:rPr lang="en-AU" sz="1400" b="1" dirty="0"/>
              <a:t> Organized Religious State</a:t>
            </a:r>
            <a:endParaRPr lang="en-AU" dirty="0"/>
          </a:p>
        </p:txBody>
      </p:sp>
      <p:sp>
        <p:nvSpPr>
          <p:cNvPr id="2060" name="Text Box 12"/>
          <p:cNvSpPr txBox="1">
            <a:spLocks noChangeArrowheads="1"/>
          </p:cNvSpPr>
          <p:nvPr/>
        </p:nvSpPr>
        <p:spPr bwMode="auto">
          <a:xfrm>
            <a:off x="1981201" y="6112042"/>
            <a:ext cx="3918857" cy="234934"/>
          </a:xfrm>
          <a:prstGeom prst="rect">
            <a:avLst/>
          </a:prstGeom>
          <a:solidFill>
            <a:srgbClr val="CC66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latin typeface="Arial Narrow"/>
                <a:cs typeface="Arial Narrow"/>
              </a:rPr>
              <a:t>Land Beast </a:t>
            </a:r>
            <a:r>
              <a:rPr lang="en-US" sz="1400" b="1" dirty="0">
                <a:latin typeface="Arial Narrow"/>
                <a:cs typeface="Arial Narrow"/>
              </a:rPr>
              <a:t>–</a:t>
            </a:r>
            <a:r>
              <a:rPr lang="en-AU" sz="1400" b="1" dirty="0">
                <a:latin typeface="Arial Narrow"/>
                <a:cs typeface="Arial Narrow"/>
              </a:rPr>
              <a:t> Political State with “</a:t>
            </a:r>
            <a:r>
              <a:rPr lang="en-AU" sz="1400" b="1" dirty="0" err="1">
                <a:latin typeface="Arial Narrow"/>
                <a:cs typeface="Arial Narrow"/>
              </a:rPr>
              <a:t>religiousity</a:t>
            </a:r>
            <a:r>
              <a:rPr lang="en-AU" sz="1400" b="1" dirty="0">
                <a:latin typeface="Arial Narrow"/>
                <a:cs typeface="Arial Narrow"/>
              </a:rPr>
              <a:t>”</a:t>
            </a:r>
            <a:endParaRPr lang="en-AU" dirty="0">
              <a:latin typeface="Arial Narrow"/>
              <a:cs typeface="Arial Narrow"/>
            </a:endParaRPr>
          </a:p>
        </p:txBody>
      </p:sp>
      <p:sp>
        <p:nvSpPr>
          <p:cNvPr id="2062" name="Text Box 14"/>
          <p:cNvSpPr txBox="1">
            <a:spLocks noChangeArrowheads="1"/>
          </p:cNvSpPr>
          <p:nvPr/>
        </p:nvSpPr>
        <p:spPr bwMode="auto">
          <a:xfrm>
            <a:off x="3744687" y="967040"/>
            <a:ext cx="2024743" cy="928893"/>
          </a:xfrm>
          <a:prstGeom prst="rect">
            <a:avLst/>
          </a:prstGeom>
          <a:noFill/>
          <a:ln w="9525">
            <a:noFill/>
            <a:miter lim="800000"/>
            <a:headEnd/>
            <a:tailEnd/>
          </a:ln>
          <a:effectLst/>
        </p:spPr>
        <p:txBody>
          <a:bodyPr lIns="81711" tIns="40855" rIns="81711" bIns="40855">
            <a:prstTxWarp prst="textNoShape">
              <a:avLst/>
            </a:prstTxWarp>
            <a:spAutoFit/>
          </a:bodyPr>
          <a:lstStyle/>
          <a:p>
            <a:pPr marL="408554" indent="-408554">
              <a:spcBef>
                <a:spcPct val="50000"/>
              </a:spcBef>
            </a:pPr>
            <a:r>
              <a:rPr lang="en-AU" sz="1100" dirty="0">
                <a:latin typeface="Arial Narrow"/>
                <a:cs typeface="Arial Narrow"/>
              </a:rPr>
              <a:t>Counterfeit of the Father: </a:t>
            </a:r>
          </a:p>
          <a:p>
            <a:pPr marL="408554" indent="-408554"/>
            <a:r>
              <a:rPr lang="en-US" sz="1100" dirty="0">
                <a:latin typeface="Arial Narrow"/>
                <a:cs typeface="Arial Narrow"/>
              </a:rPr>
              <a:t>1. L</a:t>
            </a:r>
            <a:r>
              <a:rPr lang="en-AU" sz="1100" dirty="0" err="1">
                <a:latin typeface="Arial Narrow"/>
                <a:cs typeface="Arial Narrow"/>
              </a:rPr>
              <a:t>ike</a:t>
            </a:r>
            <a:r>
              <a:rPr lang="en-AU" sz="1100" dirty="0">
                <a:latin typeface="Arial Narrow"/>
                <a:cs typeface="Arial Narrow"/>
              </a:rPr>
              <a:t> the Most High</a:t>
            </a:r>
            <a:endParaRPr lang="en-US" sz="1100" dirty="0">
              <a:latin typeface="Arial Narrow"/>
              <a:cs typeface="Arial Narrow"/>
            </a:endParaRPr>
          </a:p>
          <a:p>
            <a:pPr marL="408554" indent="-408554"/>
            <a:r>
              <a:rPr lang="en-US" sz="1100" dirty="0">
                <a:latin typeface="Arial Narrow"/>
                <a:cs typeface="Arial Narrow"/>
              </a:rPr>
              <a:t>   (</a:t>
            </a:r>
            <a:r>
              <a:rPr lang="en-AU" sz="1100" dirty="0">
                <a:latin typeface="Arial Narrow"/>
                <a:cs typeface="Arial Narrow"/>
              </a:rPr>
              <a:t>Isa 14:12-14</a:t>
            </a:r>
            <a:r>
              <a:rPr lang="en-US" sz="1100" dirty="0">
                <a:latin typeface="Arial Narrow"/>
                <a:cs typeface="Arial Narrow"/>
              </a:rPr>
              <a:t>)</a:t>
            </a:r>
            <a:endParaRPr lang="en-AU" sz="1100" dirty="0">
              <a:latin typeface="Arial Narrow"/>
              <a:cs typeface="Arial Narrow"/>
            </a:endParaRPr>
          </a:p>
          <a:p>
            <a:pPr marL="408554" indent="-408554"/>
            <a:r>
              <a:rPr lang="en-AU" sz="1100" dirty="0">
                <a:latin typeface="Arial Narrow"/>
                <a:cs typeface="Arial Narrow"/>
              </a:rPr>
              <a:t>2. Receives worship (Rev 13:3)</a:t>
            </a:r>
          </a:p>
          <a:p>
            <a:pPr marL="408554" indent="-408554"/>
            <a:r>
              <a:rPr lang="en-AU" sz="1100" dirty="0">
                <a:latin typeface="Arial Narrow"/>
                <a:cs typeface="Arial Narrow"/>
              </a:rPr>
              <a:t>3. Works through other beasts</a:t>
            </a:r>
          </a:p>
        </p:txBody>
      </p:sp>
      <p:sp>
        <p:nvSpPr>
          <p:cNvPr id="2064" name="Text Box 16"/>
          <p:cNvSpPr txBox="1">
            <a:spLocks noChangeArrowheads="1"/>
          </p:cNvSpPr>
          <p:nvPr/>
        </p:nvSpPr>
        <p:spPr bwMode="auto">
          <a:xfrm>
            <a:off x="3679371" y="2812382"/>
            <a:ext cx="2220686" cy="1190504"/>
          </a:xfrm>
          <a:prstGeom prst="rect">
            <a:avLst/>
          </a:prstGeom>
          <a:noFill/>
          <a:ln w="9525">
            <a:noFill/>
            <a:miter lim="800000"/>
            <a:headEnd/>
            <a:tailEnd/>
          </a:ln>
          <a:effectLst/>
        </p:spPr>
        <p:txBody>
          <a:bodyPr lIns="81711" tIns="40855" rIns="81711" bIns="40855">
            <a:prstTxWarp prst="textNoShape">
              <a:avLst/>
            </a:prstTxWarp>
            <a:spAutoFit/>
          </a:bodyPr>
          <a:lstStyle/>
          <a:p>
            <a:r>
              <a:rPr lang="en-AU" sz="900" dirty="0">
                <a:latin typeface="Arial Narrow"/>
                <a:cs typeface="Arial Narrow"/>
              </a:rPr>
              <a:t>Sea Beast Counterfeit of the Son:</a:t>
            </a:r>
          </a:p>
          <a:p>
            <a:r>
              <a:rPr lang="en-AU" sz="900" dirty="0">
                <a:latin typeface="Arial Narrow"/>
                <a:cs typeface="Arial Narrow"/>
              </a:rPr>
              <a:t>1. Looks like Dragon (Rev 12:3; 13:1)</a:t>
            </a:r>
          </a:p>
          <a:p>
            <a:r>
              <a:rPr lang="en-AU" sz="900" dirty="0">
                <a:latin typeface="Arial Narrow"/>
                <a:cs typeface="Arial Narrow"/>
              </a:rPr>
              <a:t>2. Receives </a:t>
            </a:r>
            <a:r>
              <a:rPr lang="en-US" sz="900" dirty="0">
                <a:latin typeface="Arial Narrow"/>
                <a:cs typeface="Arial Narrow"/>
              </a:rPr>
              <a:t>a</a:t>
            </a:r>
            <a:r>
              <a:rPr lang="en-AU" sz="900" dirty="0" err="1">
                <a:latin typeface="Arial Narrow"/>
                <a:cs typeface="Arial Narrow"/>
              </a:rPr>
              <a:t>uthority</a:t>
            </a:r>
            <a:r>
              <a:rPr lang="en-AU" sz="900" dirty="0">
                <a:latin typeface="Arial Narrow"/>
                <a:cs typeface="Arial Narrow"/>
              </a:rPr>
              <a:t> from Dragon (Rev 13:2)</a:t>
            </a:r>
          </a:p>
          <a:p>
            <a:r>
              <a:rPr lang="en-AU" sz="900" dirty="0">
                <a:latin typeface="Arial Narrow"/>
                <a:cs typeface="Arial Narrow"/>
              </a:rPr>
              <a:t>3. Receives </a:t>
            </a:r>
            <a:r>
              <a:rPr lang="en-US" sz="900" dirty="0" err="1">
                <a:latin typeface="Arial Narrow"/>
                <a:cs typeface="Arial Narrow"/>
              </a:rPr>
              <a:t>f</a:t>
            </a:r>
            <a:r>
              <a:rPr lang="en-AU" sz="900" dirty="0" err="1">
                <a:latin typeface="Arial Narrow"/>
                <a:cs typeface="Arial Narrow"/>
              </a:rPr>
              <a:t>atal</a:t>
            </a:r>
            <a:r>
              <a:rPr lang="en-AU" sz="900" dirty="0">
                <a:latin typeface="Arial Narrow"/>
                <a:cs typeface="Arial Narrow"/>
              </a:rPr>
              <a:t> wound (Rev 13:3)</a:t>
            </a:r>
          </a:p>
          <a:p>
            <a:r>
              <a:rPr lang="en-AU" sz="900" dirty="0">
                <a:latin typeface="Arial Narrow"/>
                <a:cs typeface="Arial Narrow"/>
              </a:rPr>
              <a:t>4. Receives life again (Rev 13:3)</a:t>
            </a:r>
          </a:p>
          <a:p>
            <a:r>
              <a:rPr lang="en-AU" sz="900" dirty="0">
                <a:latin typeface="Arial Narrow"/>
                <a:cs typeface="Arial Narrow"/>
              </a:rPr>
              <a:t>5. Has a work for 42 months (Rev 13:5)</a:t>
            </a:r>
          </a:p>
          <a:p>
            <a:r>
              <a:rPr lang="en-AU" sz="900" dirty="0">
                <a:latin typeface="Arial Narrow"/>
                <a:cs typeface="Arial Narrow"/>
              </a:rPr>
              <a:t>6. Is worshipped by the world (Rev 13:4)</a:t>
            </a:r>
          </a:p>
          <a:p>
            <a:endParaRPr lang="en-AU" sz="900" dirty="0">
              <a:latin typeface="Arial Narrow"/>
              <a:cs typeface="Arial Narrow"/>
            </a:endParaRPr>
          </a:p>
        </p:txBody>
      </p:sp>
      <p:sp>
        <p:nvSpPr>
          <p:cNvPr id="2066" name="Text Box 18"/>
          <p:cNvSpPr txBox="1">
            <a:spLocks noChangeArrowheads="1"/>
          </p:cNvSpPr>
          <p:nvPr/>
        </p:nvSpPr>
        <p:spPr bwMode="auto">
          <a:xfrm>
            <a:off x="6226629" y="2827421"/>
            <a:ext cx="2286000" cy="1190504"/>
          </a:xfrm>
          <a:prstGeom prst="rect">
            <a:avLst/>
          </a:prstGeom>
          <a:noFill/>
          <a:ln w="9525">
            <a:noFill/>
            <a:miter lim="800000"/>
            <a:headEnd/>
            <a:tailEnd/>
          </a:ln>
          <a:effectLst/>
        </p:spPr>
        <p:txBody>
          <a:bodyPr lIns="81711" tIns="40855" rIns="81711" bIns="40855">
            <a:prstTxWarp prst="textNoShape">
              <a:avLst/>
            </a:prstTxWarp>
            <a:spAutoFit/>
          </a:bodyPr>
          <a:lstStyle/>
          <a:p>
            <a:r>
              <a:rPr lang="en-AU" sz="900" dirty="0">
                <a:latin typeface="Arial Narrow"/>
                <a:cs typeface="Arial Narrow"/>
              </a:rPr>
              <a:t>Work of the Son:</a:t>
            </a:r>
          </a:p>
          <a:p>
            <a:r>
              <a:rPr lang="en-AU" sz="900" dirty="0">
                <a:latin typeface="Arial Narrow"/>
                <a:cs typeface="Arial Narrow"/>
              </a:rPr>
              <a:t>1. Looks like Father (John 14:9; Dan 7;</a:t>
            </a:r>
            <a:r>
              <a:rPr lang="en-US" sz="900" dirty="0">
                <a:latin typeface="Arial Narrow"/>
                <a:cs typeface="Arial Narrow"/>
              </a:rPr>
              <a:t> </a:t>
            </a:r>
            <a:r>
              <a:rPr lang="en-AU" sz="900" dirty="0">
                <a:latin typeface="Arial Narrow"/>
                <a:cs typeface="Arial Narrow"/>
              </a:rPr>
              <a:t>Rev 1)</a:t>
            </a:r>
          </a:p>
          <a:p>
            <a:r>
              <a:rPr lang="en-AU" sz="900" dirty="0">
                <a:latin typeface="Arial Narrow"/>
                <a:cs typeface="Arial Narrow"/>
              </a:rPr>
              <a:t>2. Receives </a:t>
            </a:r>
            <a:r>
              <a:rPr lang="en-US" sz="900" dirty="0">
                <a:latin typeface="Arial Narrow"/>
                <a:cs typeface="Arial Narrow"/>
              </a:rPr>
              <a:t>a</a:t>
            </a:r>
            <a:r>
              <a:rPr lang="en-AU" sz="900" dirty="0" err="1">
                <a:latin typeface="Arial Narrow"/>
                <a:cs typeface="Arial Narrow"/>
              </a:rPr>
              <a:t>uthority</a:t>
            </a:r>
            <a:r>
              <a:rPr lang="en-AU" sz="900" dirty="0">
                <a:latin typeface="Arial Narrow"/>
                <a:cs typeface="Arial Narrow"/>
              </a:rPr>
              <a:t> from Father (Matt 28:18)</a:t>
            </a:r>
          </a:p>
          <a:p>
            <a:r>
              <a:rPr lang="en-AU" sz="900" dirty="0">
                <a:latin typeface="Arial Narrow"/>
                <a:cs typeface="Arial Narrow"/>
              </a:rPr>
              <a:t>3. Receives </a:t>
            </a:r>
            <a:r>
              <a:rPr lang="en-US" sz="900" dirty="0" err="1">
                <a:latin typeface="Arial Narrow"/>
                <a:cs typeface="Arial Narrow"/>
              </a:rPr>
              <a:t>f</a:t>
            </a:r>
            <a:r>
              <a:rPr lang="en-AU" sz="900" dirty="0" err="1">
                <a:latin typeface="Arial Narrow"/>
                <a:cs typeface="Arial Narrow"/>
              </a:rPr>
              <a:t>atal</a:t>
            </a:r>
            <a:r>
              <a:rPr lang="en-AU" sz="900" dirty="0">
                <a:latin typeface="Arial Narrow"/>
                <a:cs typeface="Arial Narrow"/>
              </a:rPr>
              <a:t> wound (Rev 5:6)</a:t>
            </a:r>
          </a:p>
          <a:p>
            <a:r>
              <a:rPr lang="en-AU" sz="900" dirty="0">
                <a:latin typeface="Arial Narrow"/>
                <a:cs typeface="Arial Narrow"/>
              </a:rPr>
              <a:t>4. Receives life again (Rev 5:9)</a:t>
            </a:r>
          </a:p>
          <a:p>
            <a:r>
              <a:rPr lang="en-AU" sz="900" dirty="0">
                <a:latin typeface="Arial Narrow"/>
                <a:cs typeface="Arial Narrow"/>
              </a:rPr>
              <a:t>5. Has a work for 42 months (Dan 9:27)</a:t>
            </a:r>
          </a:p>
          <a:p>
            <a:r>
              <a:rPr lang="en-AU" sz="900" dirty="0">
                <a:latin typeface="Arial Narrow"/>
                <a:cs typeface="Arial Narrow"/>
              </a:rPr>
              <a:t>6. Is worshipped by the world (Rev 5:12-14)</a:t>
            </a:r>
          </a:p>
          <a:p>
            <a:endParaRPr lang="en-AU" sz="900" dirty="0">
              <a:latin typeface="Arial Narrow"/>
              <a:cs typeface="Arial Narrow"/>
            </a:endParaRPr>
          </a:p>
        </p:txBody>
      </p:sp>
      <p:sp>
        <p:nvSpPr>
          <p:cNvPr id="2068" name="Text Box 20"/>
          <p:cNvSpPr txBox="1">
            <a:spLocks noChangeArrowheads="1"/>
          </p:cNvSpPr>
          <p:nvPr/>
        </p:nvSpPr>
        <p:spPr bwMode="auto">
          <a:xfrm>
            <a:off x="3744686" y="4920917"/>
            <a:ext cx="2220686" cy="913505"/>
          </a:xfrm>
          <a:prstGeom prst="rect">
            <a:avLst/>
          </a:prstGeom>
          <a:noFill/>
          <a:ln w="9525">
            <a:noFill/>
            <a:miter lim="800000"/>
            <a:headEnd/>
            <a:tailEnd/>
          </a:ln>
          <a:effectLst/>
        </p:spPr>
        <p:txBody>
          <a:bodyPr lIns="81711" tIns="40855" rIns="81711" bIns="40855">
            <a:prstTxWarp prst="textNoShape">
              <a:avLst/>
            </a:prstTxWarp>
            <a:spAutoFit/>
          </a:bodyPr>
          <a:lstStyle/>
          <a:p>
            <a:r>
              <a:rPr lang="en-AU" sz="900" dirty="0">
                <a:latin typeface="Arial Narrow"/>
                <a:cs typeface="Arial Narrow"/>
              </a:rPr>
              <a:t>Land Beast Counterfeit of the Holy Spirit:</a:t>
            </a:r>
          </a:p>
          <a:p>
            <a:r>
              <a:rPr lang="en-AU" sz="900" dirty="0">
                <a:latin typeface="Arial Narrow"/>
                <a:cs typeface="Arial Narrow"/>
              </a:rPr>
              <a:t>1. Takes up work of the Sea </a:t>
            </a:r>
            <a:r>
              <a:rPr lang="en-US" sz="900" dirty="0">
                <a:latin typeface="Arial Narrow"/>
                <a:cs typeface="Arial Narrow"/>
              </a:rPr>
              <a:t>B</a:t>
            </a:r>
            <a:r>
              <a:rPr lang="en-AU" sz="900" dirty="0">
                <a:latin typeface="Arial Narrow"/>
                <a:cs typeface="Arial Narrow"/>
              </a:rPr>
              <a:t>east (Rev 13:12)</a:t>
            </a:r>
          </a:p>
          <a:p>
            <a:r>
              <a:rPr lang="en-AU" sz="900" dirty="0">
                <a:latin typeface="Arial Narrow"/>
                <a:cs typeface="Arial Narrow"/>
              </a:rPr>
              <a:t>2. Points people to Sea </a:t>
            </a:r>
            <a:r>
              <a:rPr lang="en-US" sz="900" dirty="0">
                <a:latin typeface="Arial Narrow"/>
                <a:cs typeface="Arial Narrow"/>
              </a:rPr>
              <a:t>B</a:t>
            </a:r>
            <a:r>
              <a:rPr lang="en-AU" sz="900" dirty="0">
                <a:latin typeface="Arial Narrow"/>
                <a:cs typeface="Arial Narrow"/>
              </a:rPr>
              <a:t>east  (Rev 13:12)</a:t>
            </a:r>
          </a:p>
          <a:p>
            <a:r>
              <a:rPr lang="en-AU" sz="900" dirty="0">
                <a:latin typeface="Arial Narrow"/>
                <a:cs typeface="Arial Narrow"/>
              </a:rPr>
              <a:t>3. Calls </a:t>
            </a:r>
            <a:r>
              <a:rPr lang="en-US" sz="900" dirty="0" err="1">
                <a:latin typeface="Arial Narrow"/>
                <a:cs typeface="Arial Narrow"/>
              </a:rPr>
              <a:t>f</a:t>
            </a:r>
            <a:r>
              <a:rPr lang="en-AU" sz="900" dirty="0">
                <a:latin typeface="Arial Narrow"/>
                <a:cs typeface="Arial Narrow"/>
              </a:rPr>
              <a:t>ire down from </a:t>
            </a:r>
            <a:r>
              <a:rPr lang="en-US" sz="900" dirty="0" err="1">
                <a:latin typeface="Arial Narrow"/>
                <a:cs typeface="Arial Narrow"/>
              </a:rPr>
              <a:t>h</a:t>
            </a:r>
            <a:r>
              <a:rPr lang="en-AU" sz="900" dirty="0" err="1">
                <a:latin typeface="Arial Narrow"/>
                <a:cs typeface="Arial Narrow"/>
              </a:rPr>
              <a:t>eaven</a:t>
            </a:r>
            <a:r>
              <a:rPr lang="en-AU" sz="900" dirty="0">
                <a:latin typeface="Arial Narrow"/>
                <a:cs typeface="Arial Narrow"/>
              </a:rPr>
              <a:t> (Rev 13:13)</a:t>
            </a:r>
          </a:p>
          <a:p>
            <a:endParaRPr lang="en-AU" sz="900" dirty="0">
              <a:latin typeface="Arial Narrow"/>
              <a:cs typeface="Arial Narrow"/>
            </a:endParaRPr>
          </a:p>
          <a:p>
            <a:endParaRPr lang="en-AU" sz="900" dirty="0">
              <a:latin typeface="Arial Narrow"/>
              <a:cs typeface="Arial Narrow"/>
            </a:endParaRPr>
          </a:p>
        </p:txBody>
      </p:sp>
      <p:sp>
        <p:nvSpPr>
          <p:cNvPr id="2070" name="Text Box 22"/>
          <p:cNvSpPr txBox="1">
            <a:spLocks noChangeArrowheads="1"/>
          </p:cNvSpPr>
          <p:nvPr/>
        </p:nvSpPr>
        <p:spPr bwMode="auto">
          <a:xfrm>
            <a:off x="6226629" y="4920917"/>
            <a:ext cx="2286000" cy="913505"/>
          </a:xfrm>
          <a:prstGeom prst="rect">
            <a:avLst/>
          </a:prstGeom>
          <a:noFill/>
          <a:ln w="9525">
            <a:noFill/>
            <a:miter lim="800000"/>
            <a:headEnd/>
            <a:tailEnd/>
          </a:ln>
          <a:effectLst/>
        </p:spPr>
        <p:txBody>
          <a:bodyPr lIns="81711" tIns="40855" rIns="81711" bIns="40855">
            <a:prstTxWarp prst="textNoShape">
              <a:avLst/>
            </a:prstTxWarp>
            <a:spAutoFit/>
          </a:bodyPr>
          <a:lstStyle/>
          <a:p>
            <a:r>
              <a:rPr lang="en-AU" sz="900" dirty="0">
                <a:latin typeface="Arial Narrow"/>
                <a:cs typeface="Arial Narrow"/>
              </a:rPr>
              <a:t>Work of the Holy Spirit:</a:t>
            </a:r>
          </a:p>
          <a:p>
            <a:r>
              <a:rPr lang="en-AU" sz="900" dirty="0">
                <a:latin typeface="Arial Narrow"/>
                <a:cs typeface="Arial Narrow"/>
              </a:rPr>
              <a:t>1. Takes up work of Christ (John 16:7)</a:t>
            </a:r>
          </a:p>
          <a:p>
            <a:r>
              <a:rPr lang="en-AU" sz="900" dirty="0">
                <a:latin typeface="Arial Narrow"/>
                <a:cs typeface="Arial Narrow"/>
              </a:rPr>
              <a:t>2. Points people to Christ (John 16:13)</a:t>
            </a:r>
          </a:p>
          <a:p>
            <a:r>
              <a:rPr lang="en-AU" sz="900" dirty="0">
                <a:latin typeface="Arial Narrow"/>
                <a:cs typeface="Arial Narrow"/>
              </a:rPr>
              <a:t>3. Calls </a:t>
            </a:r>
            <a:r>
              <a:rPr lang="en-US" sz="900" dirty="0" err="1">
                <a:latin typeface="Arial Narrow"/>
                <a:cs typeface="Arial Narrow"/>
              </a:rPr>
              <a:t>f</a:t>
            </a:r>
            <a:r>
              <a:rPr lang="en-AU" sz="900" dirty="0">
                <a:latin typeface="Arial Narrow"/>
                <a:cs typeface="Arial Narrow"/>
              </a:rPr>
              <a:t>ire down from heaven (Acts 2:1-3)</a:t>
            </a:r>
          </a:p>
          <a:p>
            <a:endParaRPr lang="en-AU" sz="900" dirty="0">
              <a:latin typeface="Arial Narrow"/>
              <a:cs typeface="Arial Narrow"/>
            </a:endParaRPr>
          </a:p>
          <a:p>
            <a:endParaRPr lang="en-AU" sz="900" dirty="0">
              <a:latin typeface="Arial Narrow"/>
              <a:cs typeface="Arial Narrow"/>
            </a:endParaRPr>
          </a:p>
        </p:txBody>
      </p:sp>
      <p:sp>
        <p:nvSpPr>
          <p:cNvPr id="2074" name="Text Box 26"/>
          <p:cNvSpPr txBox="1">
            <a:spLocks noChangeArrowheads="1"/>
          </p:cNvSpPr>
          <p:nvPr/>
        </p:nvSpPr>
        <p:spPr bwMode="auto">
          <a:xfrm>
            <a:off x="3352800" y="84221"/>
            <a:ext cx="5421086" cy="574950"/>
          </a:xfrm>
          <a:prstGeom prst="rect">
            <a:avLst/>
          </a:prstGeom>
          <a:noFill/>
          <a:ln w="9525">
            <a:noFill/>
            <a:miter lim="800000"/>
            <a:headEnd/>
            <a:tailEnd/>
          </a:ln>
          <a:effectLst/>
        </p:spPr>
        <p:txBody>
          <a:bodyPr lIns="81711" tIns="40855" rIns="81711" bIns="40855">
            <a:prstTxWarp prst="textNoShape">
              <a:avLst/>
            </a:prstTxWarp>
            <a:spAutoFit/>
          </a:bodyPr>
          <a:lstStyle/>
          <a:p>
            <a:pPr algn="ctr">
              <a:spcBef>
                <a:spcPct val="50000"/>
              </a:spcBef>
            </a:pPr>
            <a:r>
              <a:rPr lang="en-AU" dirty="0"/>
              <a:t>WAR OF WORSHIP IN REVELATION</a:t>
            </a:r>
          </a:p>
          <a:p>
            <a:pPr algn="ctr"/>
            <a:r>
              <a:rPr lang="en-AU" sz="1400" dirty="0"/>
              <a:t> </a:t>
            </a:r>
            <a:r>
              <a:rPr lang="en-AU" sz="1400" i="1" dirty="0"/>
              <a:t>The Contenders for Worship: The True &amp; False Godhead</a:t>
            </a:r>
            <a:endParaRPr lang="en-AU" dirty="0"/>
          </a:p>
        </p:txBody>
      </p:sp>
      <p:sp>
        <p:nvSpPr>
          <p:cNvPr id="2075" name="Text Box 27"/>
          <p:cNvSpPr txBox="1">
            <a:spLocks noChangeArrowheads="1"/>
          </p:cNvSpPr>
          <p:nvPr/>
        </p:nvSpPr>
        <p:spPr bwMode="auto">
          <a:xfrm>
            <a:off x="6291944" y="967039"/>
            <a:ext cx="2024743" cy="759616"/>
          </a:xfrm>
          <a:prstGeom prst="rect">
            <a:avLst/>
          </a:prstGeom>
          <a:noFill/>
          <a:ln w="9525">
            <a:noFill/>
            <a:miter lim="800000"/>
            <a:headEnd/>
            <a:tailEnd/>
          </a:ln>
          <a:effectLst/>
        </p:spPr>
        <p:txBody>
          <a:bodyPr lIns="81711" tIns="40855" rIns="81711" bIns="40855">
            <a:prstTxWarp prst="textNoShape">
              <a:avLst/>
            </a:prstTxWarp>
            <a:spAutoFit/>
          </a:bodyPr>
          <a:lstStyle/>
          <a:p>
            <a:pPr>
              <a:spcBef>
                <a:spcPct val="50000"/>
              </a:spcBef>
            </a:pPr>
            <a:r>
              <a:rPr lang="en-AU" sz="1100" dirty="0">
                <a:latin typeface="Arial Narrow"/>
                <a:cs typeface="Arial Narrow"/>
              </a:rPr>
              <a:t>Work of the Father: </a:t>
            </a:r>
          </a:p>
          <a:p>
            <a:r>
              <a:rPr lang="en-AU" sz="1100" dirty="0">
                <a:latin typeface="Arial Narrow"/>
                <a:cs typeface="Arial Narrow"/>
              </a:rPr>
              <a:t>1. IS THE Most High (Rev 4:11)</a:t>
            </a:r>
          </a:p>
          <a:p>
            <a:r>
              <a:rPr lang="en-AU" sz="1100" dirty="0">
                <a:latin typeface="Arial Narrow"/>
                <a:cs typeface="Arial Narrow"/>
              </a:rPr>
              <a:t>2. Receives worship (Rev 4:9)</a:t>
            </a:r>
          </a:p>
          <a:p>
            <a:r>
              <a:rPr lang="en-AU" sz="1100" dirty="0">
                <a:latin typeface="Arial Narrow"/>
                <a:cs typeface="Arial Narrow"/>
              </a:rPr>
              <a:t>3. Works through Son &amp; Spirit</a:t>
            </a:r>
          </a:p>
        </p:txBody>
      </p:sp>
      <p:sp>
        <p:nvSpPr>
          <p:cNvPr id="2078" name="Line 30"/>
          <p:cNvSpPr>
            <a:spLocks noChangeShapeType="1"/>
          </p:cNvSpPr>
          <p:nvPr/>
        </p:nvSpPr>
        <p:spPr bwMode="auto">
          <a:xfrm>
            <a:off x="1869623" y="2610853"/>
            <a:ext cx="8414657" cy="0"/>
          </a:xfrm>
          <a:prstGeom prst="line">
            <a:avLst/>
          </a:prstGeom>
          <a:noFill/>
          <a:ln w="57150" cmpd="thinThick">
            <a:solidFill>
              <a:schemeClr val="accent2"/>
            </a:solidFill>
            <a:round/>
            <a:headEnd/>
            <a:tailEnd/>
          </a:ln>
          <a:effectLst/>
        </p:spPr>
        <p:txBody>
          <a:bodyPr wrap="none" lIns="81711" tIns="40855" rIns="81711" bIns="40855" anchor="ctr">
            <a:prstTxWarp prst="textNoShape">
              <a:avLst/>
            </a:prstTxWarp>
          </a:bodyPr>
          <a:lstStyle/>
          <a:p>
            <a:endParaRPr lang="en-US"/>
          </a:p>
        </p:txBody>
      </p:sp>
      <p:sp>
        <p:nvSpPr>
          <p:cNvPr id="2080" name="Line 32"/>
          <p:cNvSpPr>
            <a:spLocks noChangeShapeType="1"/>
          </p:cNvSpPr>
          <p:nvPr/>
        </p:nvSpPr>
        <p:spPr bwMode="auto">
          <a:xfrm flipV="1">
            <a:off x="6030686" y="842211"/>
            <a:ext cx="0" cy="5594684"/>
          </a:xfrm>
          <a:prstGeom prst="line">
            <a:avLst/>
          </a:prstGeom>
          <a:noFill/>
          <a:ln w="76200" cmpd="tri">
            <a:solidFill>
              <a:schemeClr val="accent2"/>
            </a:solidFill>
            <a:round/>
            <a:headEnd/>
            <a:tailEnd/>
          </a:ln>
          <a:effectLst/>
        </p:spPr>
        <p:txBody>
          <a:bodyPr wrap="none" lIns="81711" tIns="40855" rIns="81711" bIns="40855" anchor="ctr">
            <a:prstTxWarp prst="textNoShape">
              <a:avLst/>
            </a:prstTxWarp>
          </a:bodyPr>
          <a:lstStyle/>
          <a:p>
            <a:endParaRPr lang="en-US"/>
          </a:p>
        </p:txBody>
      </p:sp>
      <p:sp>
        <p:nvSpPr>
          <p:cNvPr id="2081" name="Rectangle 33"/>
          <p:cNvSpPr>
            <a:spLocks noChangeArrowheads="1"/>
          </p:cNvSpPr>
          <p:nvPr/>
        </p:nvSpPr>
        <p:spPr bwMode="auto">
          <a:xfrm>
            <a:off x="1896837" y="806117"/>
            <a:ext cx="8364311" cy="5678905"/>
          </a:xfrm>
          <a:prstGeom prst="rect">
            <a:avLst/>
          </a:prstGeom>
          <a:noFill/>
          <a:ln w="76200" cmpd="tri">
            <a:solidFill>
              <a:schemeClr val="accent2"/>
            </a:solidFill>
            <a:miter lim="800000"/>
            <a:headEnd/>
            <a:tailEnd/>
          </a:ln>
          <a:effectLst/>
        </p:spPr>
        <p:txBody>
          <a:bodyPr wrap="none" lIns="81711" tIns="40855" rIns="81711" bIns="40855" anchor="ctr">
            <a:prstTxWarp prst="textNoShape">
              <a:avLst/>
            </a:prstTxWarp>
          </a:bodyPr>
          <a:lstStyle/>
          <a:p>
            <a:endParaRPr lang="en-US"/>
          </a:p>
        </p:txBody>
      </p:sp>
      <p:pic>
        <p:nvPicPr>
          <p:cNvPr id="2084" name="Picture 36"/>
          <p:cNvPicPr>
            <a:picLocks noChangeAspect="1" noChangeArrowheads="1"/>
          </p:cNvPicPr>
          <p:nvPr/>
        </p:nvPicPr>
        <p:blipFill>
          <a:blip r:embed="rId4"/>
          <a:srcRect/>
          <a:stretch>
            <a:fillRect/>
          </a:stretch>
        </p:blipFill>
        <p:spPr bwMode="auto">
          <a:xfrm>
            <a:off x="8469087" y="854242"/>
            <a:ext cx="1669597" cy="1383632"/>
          </a:xfrm>
          <a:prstGeom prst="rect">
            <a:avLst/>
          </a:prstGeom>
          <a:noFill/>
          <a:ln w="9525">
            <a:noFill/>
            <a:miter lim="800000"/>
            <a:headEnd/>
            <a:tailEnd/>
          </a:ln>
          <a:effectLst/>
        </p:spPr>
      </p:pic>
      <p:pic>
        <p:nvPicPr>
          <p:cNvPr id="2088" name="Picture 40"/>
          <p:cNvPicPr>
            <a:picLocks noChangeAspect="1" noChangeArrowheads="1"/>
          </p:cNvPicPr>
          <p:nvPr/>
        </p:nvPicPr>
        <p:blipFill>
          <a:blip r:embed="rId5"/>
          <a:srcRect/>
          <a:stretch>
            <a:fillRect/>
          </a:stretch>
        </p:blipFill>
        <p:spPr bwMode="auto">
          <a:xfrm>
            <a:off x="2002971" y="2755233"/>
            <a:ext cx="1617890" cy="1341521"/>
          </a:xfrm>
          <a:prstGeom prst="rect">
            <a:avLst/>
          </a:prstGeom>
          <a:noFill/>
          <a:ln w="9525">
            <a:noFill/>
            <a:miter lim="800000"/>
            <a:headEnd/>
            <a:tailEnd/>
          </a:ln>
          <a:effectLst/>
        </p:spPr>
      </p:pic>
      <p:pic>
        <p:nvPicPr>
          <p:cNvPr id="2089" name="Picture 41"/>
          <p:cNvPicPr>
            <a:picLocks noChangeAspect="1" noChangeArrowheads="1"/>
          </p:cNvPicPr>
          <p:nvPr/>
        </p:nvPicPr>
        <p:blipFill>
          <a:blip r:embed="rId6"/>
          <a:srcRect t="10756"/>
          <a:stretch>
            <a:fillRect/>
          </a:stretch>
        </p:blipFill>
        <p:spPr bwMode="auto">
          <a:xfrm>
            <a:off x="2034270" y="4729915"/>
            <a:ext cx="1621971" cy="1323474"/>
          </a:xfrm>
          <a:prstGeom prst="rect">
            <a:avLst/>
          </a:prstGeom>
          <a:noFill/>
          <a:ln w="9525">
            <a:noFill/>
            <a:miter lim="800000"/>
            <a:headEnd/>
            <a:tailEnd/>
          </a:ln>
          <a:effectLst/>
        </p:spPr>
      </p:pic>
      <p:pic>
        <p:nvPicPr>
          <p:cNvPr id="2091" name="Picture 43"/>
          <p:cNvPicPr>
            <a:picLocks noChangeAspect="1" noChangeArrowheads="1"/>
          </p:cNvPicPr>
          <p:nvPr/>
        </p:nvPicPr>
        <p:blipFill>
          <a:blip r:embed="rId7"/>
          <a:srcRect/>
          <a:stretch>
            <a:fillRect/>
          </a:stretch>
        </p:blipFill>
        <p:spPr bwMode="auto">
          <a:xfrm>
            <a:off x="2034268" y="909889"/>
            <a:ext cx="1562100" cy="1294898"/>
          </a:xfrm>
          <a:prstGeom prst="rect">
            <a:avLst/>
          </a:prstGeom>
          <a:noFill/>
          <a:ln w="9525">
            <a:noFill/>
            <a:miter lim="800000"/>
            <a:headEnd/>
            <a:tailEnd/>
          </a:ln>
          <a:effectLst/>
        </p:spPr>
      </p:pic>
      <p:sp>
        <p:nvSpPr>
          <p:cNvPr id="2092" name="Line 44"/>
          <p:cNvSpPr>
            <a:spLocks noChangeShapeType="1"/>
          </p:cNvSpPr>
          <p:nvPr/>
        </p:nvSpPr>
        <p:spPr bwMode="auto">
          <a:xfrm>
            <a:off x="1875065" y="4565984"/>
            <a:ext cx="8414657" cy="0"/>
          </a:xfrm>
          <a:prstGeom prst="line">
            <a:avLst/>
          </a:prstGeom>
          <a:noFill/>
          <a:ln w="57150" cmpd="thinThick">
            <a:solidFill>
              <a:schemeClr val="accent2"/>
            </a:solidFill>
            <a:round/>
            <a:headEnd/>
            <a:tailEnd/>
          </a:ln>
          <a:effectLst/>
        </p:spPr>
        <p:txBody>
          <a:bodyPr wrap="none" lIns="81711" tIns="40855" rIns="81711" bIns="40855" anchor="ctr">
            <a:prstTxWarp prst="textNoShape">
              <a:avLst/>
            </a:prstTxWarp>
          </a:bodyPr>
          <a:lstStyle/>
          <a:p>
            <a:endParaRPr lang="en-US"/>
          </a:p>
        </p:txBody>
      </p:sp>
    </p:spTree>
    <p:extLst>
      <p:ext uri="{BB962C8B-B14F-4D97-AF65-F5344CB8AC3E}">
        <p14:creationId xmlns:p14="http://schemas.microsoft.com/office/powerpoint/2010/main" val="2581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1"/>
                                        </p:tgtEl>
                                        <p:attrNameLst>
                                          <p:attrName>style.visibility</p:attrName>
                                        </p:attrNameLst>
                                      </p:cBhvr>
                                      <p:to>
                                        <p:strVal val="visible"/>
                                      </p:to>
                                    </p:set>
                                    <p:animEffect transition="in" filter="fade">
                                      <p:cBhvr>
                                        <p:cTn id="7" dur="2000"/>
                                        <p:tgtEl>
                                          <p:spTgt spid="20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84"/>
                                        </p:tgtEl>
                                        <p:attrNameLst>
                                          <p:attrName>style.visibility</p:attrName>
                                        </p:attrNameLst>
                                      </p:cBhvr>
                                      <p:to>
                                        <p:strVal val="visible"/>
                                      </p:to>
                                    </p:set>
                                    <p:animEffect transition="in" filter="fade">
                                      <p:cBhvr>
                                        <p:cTn id="16" dur="2000"/>
                                        <p:tgtEl>
                                          <p:spTgt spid="208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additive="base">
                                        <p:cTn id="25" dur="500" fill="hold"/>
                                        <p:tgtEl>
                                          <p:spTgt spid="2058"/>
                                        </p:tgtEl>
                                        <p:attrNameLst>
                                          <p:attrName>ppt_x</p:attrName>
                                        </p:attrNameLst>
                                      </p:cBhvr>
                                      <p:tavLst>
                                        <p:tav tm="0">
                                          <p:val>
                                            <p:strVal val="0-#ppt_w/2"/>
                                          </p:val>
                                        </p:tav>
                                        <p:tav tm="100000">
                                          <p:val>
                                            <p:strVal val="#ppt_x"/>
                                          </p:val>
                                        </p:tav>
                                      </p:tavLst>
                                    </p:anim>
                                    <p:anim calcmode="lin" valueType="num">
                                      <p:cBhvr additive="base">
                                        <p:cTn id="26" dur="500" fill="hold"/>
                                        <p:tgtEl>
                                          <p:spTgt spid="205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50000" decel="50000" fill="hold" grpId="0" nodeType="clickEffect">
                                  <p:stCondLst>
                                    <p:cond delay="0"/>
                                  </p:stCondLst>
                                  <p:childTnLst>
                                    <p:set>
                                      <p:cBhvr>
                                        <p:cTn id="30" dur="1" fill="hold">
                                          <p:stCondLst>
                                            <p:cond delay="0"/>
                                          </p:stCondLst>
                                        </p:cTn>
                                        <p:tgtEl>
                                          <p:spTgt spid="2055"/>
                                        </p:tgtEl>
                                        <p:attrNameLst>
                                          <p:attrName>style.visibility</p:attrName>
                                        </p:attrNameLst>
                                      </p:cBhvr>
                                      <p:to>
                                        <p:strVal val="visible"/>
                                      </p:to>
                                    </p:set>
                                    <p:anim calcmode="lin" valueType="num">
                                      <p:cBhvr additive="base">
                                        <p:cTn id="31" dur="500" fill="hold"/>
                                        <p:tgtEl>
                                          <p:spTgt spid="2055"/>
                                        </p:tgtEl>
                                        <p:attrNameLst>
                                          <p:attrName>ppt_x</p:attrName>
                                        </p:attrNameLst>
                                      </p:cBhvr>
                                      <p:tavLst>
                                        <p:tav tm="0">
                                          <p:val>
                                            <p:strVal val="1+#ppt_w/2"/>
                                          </p:val>
                                        </p:tav>
                                        <p:tav tm="100000">
                                          <p:val>
                                            <p:strVal val="#ppt_x"/>
                                          </p:val>
                                        </p:tav>
                                      </p:tavLst>
                                    </p:anim>
                                    <p:anim calcmode="lin" valueType="num">
                                      <p:cBhvr additive="base">
                                        <p:cTn id="32"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88"/>
                                        </p:tgtEl>
                                        <p:attrNameLst>
                                          <p:attrName>style.visibility</p:attrName>
                                        </p:attrNameLst>
                                      </p:cBhvr>
                                      <p:to>
                                        <p:strVal val="visible"/>
                                      </p:to>
                                    </p:set>
                                    <p:animEffect transition="in" filter="fade">
                                      <p:cBhvr>
                                        <p:cTn id="37" dur="2000"/>
                                        <p:tgtEl>
                                          <p:spTgt spid="208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54"/>
                                        </p:tgtEl>
                                        <p:attrNameLst>
                                          <p:attrName>style.visibility</p:attrName>
                                        </p:attrNameLst>
                                      </p:cBhvr>
                                      <p:to>
                                        <p:strVal val="visible"/>
                                      </p:to>
                                    </p:set>
                                    <p:animEffect transition="in" filter="fade">
                                      <p:cBhvr>
                                        <p:cTn id="46" dur="2000"/>
                                        <p:tgtEl>
                                          <p:spTgt spid="205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2059"/>
                                        </p:tgtEl>
                                        <p:attrNameLst>
                                          <p:attrName>style.visibility</p:attrName>
                                        </p:attrNameLst>
                                      </p:cBhvr>
                                      <p:to>
                                        <p:strVal val="visible"/>
                                      </p:to>
                                    </p:set>
                                    <p:anim calcmode="lin" valueType="num">
                                      <p:cBhvr additive="base">
                                        <p:cTn id="55" dur="500" fill="hold"/>
                                        <p:tgtEl>
                                          <p:spTgt spid="2059"/>
                                        </p:tgtEl>
                                        <p:attrNameLst>
                                          <p:attrName>ppt_x</p:attrName>
                                        </p:attrNameLst>
                                      </p:cBhvr>
                                      <p:tavLst>
                                        <p:tav tm="0">
                                          <p:val>
                                            <p:strVal val="0-#ppt_w/2"/>
                                          </p:val>
                                        </p:tav>
                                        <p:tav tm="100000">
                                          <p:val>
                                            <p:strVal val="#ppt_x"/>
                                          </p:val>
                                        </p:tav>
                                      </p:tavLst>
                                    </p:anim>
                                    <p:anim calcmode="lin" valueType="num">
                                      <p:cBhvr additive="base">
                                        <p:cTn id="56" dur="500" fill="hold"/>
                                        <p:tgtEl>
                                          <p:spTgt spid="205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accel="50000" decel="50000" fill="hold" grpId="0" nodeType="clickEffect">
                                  <p:stCondLst>
                                    <p:cond delay="0"/>
                                  </p:stCondLst>
                                  <p:childTnLst>
                                    <p:set>
                                      <p:cBhvr>
                                        <p:cTn id="60" dur="1" fill="hold">
                                          <p:stCondLst>
                                            <p:cond delay="0"/>
                                          </p:stCondLst>
                                        </p:cTn>
                                        <p:tgtEl>
                                          <p:spTgt spid="2056"/>
                                        </p:tgtEl>
                                        <p:attrNameLst>
                                          <p:attrName>style.visibility</p:attrName>
                                        </p:attrNameLst>
                                      </p:cBhvr>
                                      <p:to>
                                        <p:strVal val="visible"/>
                                      </p:to>
                                    </p:set>
                                    <p:anim calcmode="lin" valueType="num">
                                      <p:cBhvr additive="base">
                                        <p:cTn id="61" dur="500" fill="hold"/>
                                        <p:tgtEl>
                                          <p:spTgt spid="2056"/>
                                        </p:tgtEl>
                                        <p:attrNameLst>
                                          <p:attrName>ppt_x</p:attrName>
                                        </p:attrNameLst>
                                      </p:cBhvr>
                                      <p:tavLst>
                                        <p:tav tm="0">
                                          <p:val>
                                            <p:strVal val="1+#ppt_w/2"/>
                                          </p:val>
                                        </p:tav>
                                        <p:tav tm="100000">
                                          <p:val>
                                            <p:strVal val="#ppt_x"/>
                                          </p:val>
                                        </p:tav>
                                      </p:tavLst>
                                    </p:anim>
                                    <p:anim calcmode="lin" valueType="num">
                                      <p:cBhvr additive="base">
                                        <p:cTn id="62"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89"/>
                                        </p:tgtEl>
                                        <p:attrNameLst>
                                          <p:attrName>style.visibility</p:attrName>
                                        </p:attrNameLst>
                                      </p:cBhvr>
                                      <p:to>
                                        <p:strVal val="visible"/>
                                      </p:to>
                                    </p:set>
                                    <p:animEffect transition="in" filter="fade">
                                      <p:cBhvr>
                                        <p:cTn id="67" dur="2000"/>
                                        <p:tgtEl>
                                          <p:spTgt spid="208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06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053"/>
                                        </p:tgtEl>
                                        <p:attrNameLst>
                                          <p:attrName>style.visibility</p:attrName>
                                        </p:attrNameLst>
                                      </p:cBhvr>
                                      <p:to>
                                        <p:strVal val="visible"/>
                                      </p:to>
                                    </p:set>
                                    <p:animEffect transition="in" filter="fade">
                                      <p:cBhvr>
                                        <p:cTn id="76" dur="2000"/>
                                        <p:tgtEl>
                                          <p:spTgt spid="2053"/>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8" accel="50000" decel="50000" fill="hold" grpId="0" nodeType="clickEffect">
                                  <p:stCondLst>
                                    <p:cond delay="0"/>
                                  </p:stCondLst>
                                  <p:childTnLst>
                                    <p:set>
                                      <p:cBhvr>
                                        <p:cTn id="84" dur="1" fill="hold">
                                          <p:stCondLst>
                                            <p:cond delay="0"/>
                                          </p:stCondLst>
                                        </p:cTn>
                                        <p:tgtEl>
                                          <p:spTgt spid="2060"/>
                                        </p:tgtEl>
                                        <p:attrNameLst>
                                          <p:attrName>style.visibility</p:attrName>
                                        </p:attrNameLst>
                                      </p:cBhvr>
                                      <p:to>
                                        <p:strVal val="visible"/>
                                      </p:to>
                                    </p:set>
                                    <p:anim calcmode="lin" valueType="num">
                                      <p:cBhvr additive="base">
                                        <p:cTn id="85" dur="500" fill="hold"/>
                                        <p:tgtEl>
                                          <p:spTgt spid="2060"/>
                                        </p:tgtEl>
                                        <p:attrNameLst>
                                          <p:attrName>ppt_x</p:attrName>
                                        </p:attrNameLst>
                                      </p:cBhvr>
                                      <p:tavLst>
                                        <p:tav tm="0">
                                          <p:val>
                                            <p:strVal val="0-#ppt_w/2"/>
                                          </p:val>
                                        </p:tav>
                                        <p:tav tm="100000">
                                          <p:val>
                                            <p:strVal val="#ppt_x"/>
                                          </p:val>
                                        </p:tav>
                                      </p:tavLst>
                                    </p:anim>
                                    <p:anim calcmode="lin" valueType="num">
                                      <p:cBhvr additive="base">
                                        <p:cTn id="86" dur="500" fill="hold"/>
                                        <p:tgtEl>
                                          <p:spTgt spid="206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accel="50000" decel="50000" fill="hold" grpId="0" nodeType="clickEffect">
                                  <p:stCondLst>
                                    <p:cond delay="0"/>
                                  </p:stCondLst>
                                  <p:childTnLst>
                                    <p:set>
                                      <p:cBhvr>
                                        <p:cTn id="90" dur="1" fill="hold">
                                          <p:stCondLst>
                                            <p:cond delay="0"/>
                                          </p:stCondLst>
                                        </p:cTn>
                                        <p:tgtEl>
                                          <p:spTgt spid="2057"/>
                                        </p:tgtEl>
                                        <p:attrNameLst>
                                          <p:attrName>style.visibility</p:attrName>
                                        </p:attrNameLst>
                                      </p:cBhvr>
                                      <p:to>
                                        <p:strVal val="visible"/>
                                      </p:to>
                                    </p:set>
                                    <p:anim calcmode="lin" valueType="num">
                                      <p:cBhvr additive="base">
                                        <p:cTn id="91" dur="500" fill="hold"/>
                                        <p:tgtEl>
                                          <p:spTgt spid="2057"/>
                                        </p:tgtEl>
                                        <p:attrNameLst>
                                          <p:attrName>ppt_x</p:attrName>
                                        </p:attrNameLst>
                                      </p:cBhvr>
                                      <p:tavLst>
                                        <p:tav tm="0">
                                          <p:val>
                                            <p:strVal val="1+#ppt_w/2"/>
                                          </p:val>
                                        </p:tav>
                                        <p:tav tm="100000">
                                          <p:val>
                                            <p:strVal val="#ppt_x"/>
                                          </p:val>
                                        </p:tav>
                                      </p:tavLst>
                                    </p:anim>
                                    <p:anim calcmode="lin" valueType="num">
                                      <p:cBhvr additive="base">
                                        <p:cTn id="92" dur="500" fill="hold"/>
                                        <p:tgtEl>
                                          <p:spTgt spid="20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59" grpId="0" animBg="1"/>
      <p:bldP spid="2060" grpId="0" animBg="1"/>
      <p:bldP spid="2062" grpId="0"/>
      <p:bldP spid="2064" grpId="0"/>
      <p:bldP spid="2066" grpId="0"/>
      <p:bldP spid="2068" grpId="0"/>
      <p:bldP spid="2070" grpId="0"/>
      <p:bldP spid="2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Only some are listening . . .</a:t>
            </a:r>
          </a:p>
        </p:txBody>
      </p:sp>
    </p:spTree>
    <p:extLst>
      <p:ext uri="{BB962C8B-B14F-4D97-AF65-F5344CB8AC3E}">
        <p14:creationId xmlns:p14="http://schemas.microsoft.com/office/powerpoint/2010/main" val="311246954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Living out the Great Controversy every day</a:t>
            </a:r>
          </a:p>
        </p:txBody>
      </p:sp>
    </p:spTree>
    <p:extLst>
      <p:ext uri="{BB962C8B-B14F-4D97-AF65-F5344CB8AC3E}">
        <p14:creationId xmlns:p14="http://schemas.microsoft.com/office/powerpoint/2010/main" val="182367592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4007</TotalTime>
  <Words>868</Words>
  <Application>Microsoft Macintosh PowerPoint</Application>
  <PresentationFormat>Widescreen</PresentationFormat>
  <Paragraphs>86</Paragraphs>
  <Slides>21</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3" baseType="lpstr">
      <vt:lpstr>ＭＳ Ｐゴシック</vt:lpstr>
      <vt:lpstr> JSP Ross</vt:lpstr>
      <vt:lpstr>Arial</vt:lpstr>
      <vt:lpstr>Arial Narrow</vt:lpstr>
      <vt:lpstr>Calibri</vt:lpstr>
      <vt:lpstr>Estelle Black SF</vt:lpstr>
      <vt:lpstr>Impact</vt:lpstr>
      <vt:lpstr>Times New Roman</vt:lpstr>
      <vt:lpstr>Wingdings</vt:lpstr>
      <vt:lpstr>Office Theme</vt:lpstr>
      <vt:lpstr>Document</vt:lpstr>
      <vt:lpstr>PhotoHouse</vt:lpstr>
      <vt:lpstr>PowerPoint Presentation</vt:lpstr>
      <vt:lpstr>And there was war in heaven: Michael and his angels fought against the dragon; and the dragon fought and his angels, and prevailed not; neither was their place found any more in heaven. And the great dragon was cast out, that old serpent, called the Devil, and Satan, which deceiveth the whole world: he was cast out into the earth, and his angels were cast out with him. And I heard a loud voice saying in heaven, Now is come salvation, and strength, and the kingdom of our God, and the power of his Christ: for the accuser of our brethren is cast down, which accused them before our God day and night.</vt:lpstr>
      <vt:lpstr>Then war broke out in heaven. Michael and his angels fought against the dragon, and the dragon and his angels fought back. But he was not strong enough, and they lost their place in heaven. The great dragon was hurled down—that ancient serpent called the devil, or Satan, who leads the whole world astray. He was hurled to the earth, and his angels with him. Then I heard a loud voice in heaven say: Now have come the salvation and the power and the kingdom of our God, and the authority of his Messiah. For the accuser of our brothers and sisters, who accuses them before our God day and night, has been hurled 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132</cp:revision>
  <dcterms:created xsi:type="dcterms:W3CDTF">2011-01-07T18:16:26Z</dcterms:created>
  <dcterms:modified xsi:type="dcterms:W3CDTF">2025-04-08T21:06:49Z</dcterms:modified>
</cp:coreProperties>
</file>