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6" r:id="rId3"/>
    <p:sldId id="271" r:id="rId4"/>
    <p:sldId id="272" r:id="rId5"/>
    <p:sldId id="277" r:id="rId6"/>
    <p:sldId id="278" r:id="rId7"/>
    <p:sldId id="279" r:id="rId8"/>
    <p:sldId id="280" r:id="rId9"/>
    <p:sldId id="257" r:id="rId10"/>
    <p:sldId id="258" r:id="rId11"/>
    <p:sldId id="281" r:id="rId12"/>
    <p:sldId id="282" r:id="rId13"/>
    <p:sldId id="284" r:id="rId14"/>
    <p:sldId id="317" r:id="rId15"/>
    <p:sldId id="318" r:id="rId16"/>
    <p:sldId id="287" r:id="rId17"/>
    <p:sldId id="288" r:id="rId18"/>
    <p:sldId id="259" r:id="rId19"/>
    <p:sldId id="260" r:id="rId20"/>
    <p:sldId id="292" r:id="rId21"/>
    <p:sldId id="294" r:id="rId22"/>
    <p:sldId id="296" r:id="rId23"/>
    <p:sldId id="297" r:id="rId24"/>
    <p:sldId id="299" r:id="rId25"/>
    <p:sldId id="306" r:id="rId26"/>
    <p:sldId id="308" r:id="rId27"/>
    <p:sldId id="300" r:id="rId28"/>
    <p:sldId id="261" r:id="rId29"/>
    <p:sldId id="262" r:id="rId30"/>
    <p:sldId id="290" r:id="rId31"/>
    <p:sldId id="263"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4" charset="0"/>
        <a:ea typeface="+mn-ea"/>
        <a:cs typeface="+mn-cs"/>
      </a:defRPr>
    </a:lvl1pPr>
    <a:lvl2pPr marL="457200" algn="l" rtl="0" fontAlgn="base">
      <a:spcBef>
        <a:spcPct val="0"/>
      </a:spcBef>
      <a:spcAft>
        <a:spcPct val="0"/>
      </a:spcAft>
      <a:defRPr kern="1200">
        <a:solidFill>
          <a:schemeClr val="tx1"/>
        </a:solidFill>
        <a:latin typeface="Arial" pitchFamily="74" charset="0"/>
        <a:ea typeface="+mn-ea"/>
        <a:cs typeface="+mn-cs"/>
      </a:defRPr>
    </a:lvl2pPr>
    <a:lvl3pPr marL="914400" algn="l" rtl="0" fontAlgn="base">
      <a:spcBef>
        <a:spcPct val="0"/>
      </a:spcBef>
      <a:spcAft>
        <a:spcPct val="0"/>
      </a:spcAft>
      <a:defRPr kern="1200">
        <a:solidFill>
          <a:schemeClr val="tx1"/>
        </a:solidFill>
        <a:latin typeface="Arial" pitchFamily="74" charset="0"/>
        <a:ea typeface="+mn-ea"/>
        <a:cs typeface="+mn-cs"/>
      </a:defRPr>
    </a:lvl3pPr>
    <a:lvl4pPr marL="1371600" algn="l" rtl="0" fontAlgn="base">
      <a:spcBef>
        <a:spcPct val="0"/>
      </a:spcBef>
      <a:spcAft>
        <a:spcPct val="0"/>
      </a:spcAft>
      <a:defRPr kern="1200">
        <a:solidFill>
          <a:schemeClr val="tx1"/>
        </a:solidFill>
        <a:latin typeface="Arial" pitchFamily="74" charset="0"/>
        <a:ea typeface="+mn-ea"/>
        <a:cs typeface="+mn-cs"/>
      </a:defRPr>
    </a:lvl4pPr>
    <a:lvl5pPr marL="1828800" algn="l" rtl="0" fontAlgn="base">
      <a:spcBef>
        <a:spcPct val="0"/>
      </a:spcBef>
      <a:spcAft>
        <a:spcPct val="0"/>
      </a:spcAft>
      <a:defRPr kern="1200">
        <a:solidFill>
          <a:schemeClr val="tx1"/>
        </a:solidFill>
        <a:latin typeface="Arial" pitchFamily="74" charset="0"/>
        <a:ea typeface="+mn-ea"/>
        <a:cs typeface="+mn-cs"/>
      </a:defRPr>
    </a:lvl5pPr>
    <a:lvl6pPr marL="2286000" algn="l" defTabSz="457200" rtl="0" eaLnBrk="1" latinLnBrk="0" hangingPunct="1">
      <a:defRPr kern="1200">
        <a:solidFill>
          <a:schemeClr val="tx1"/>
        </a:solidFill>
        <a:latin typeface="Arial" pitchFamily="74" charset="0"/>
        <a:ea typeface="+mn-ea"/>
        <a:cs typeface="+mn-cs"/>
      </a:defRPr>
    </a:lvl6pPr>
    <a:lvl7pPr marL="2743200" algn="l" defTabSz="457200" rtl="0" eaLnBrk="1" latinLnBrk="0" hangingPunct="1">
      <a:defRPr kern="1200">
        <a:solidFill>
          <a:schemeClr val="tx1"/>
        </a:solidFill>
        <a:latin typeface="Arial" pitchFamily="74" charset="0"/>
        <a:ea typeface="+mn-ea"/>
        <a:cs typeface="+mn-cs"/>
      </a:defRPr>
    </a:lvl7pPr>
    <a:lvl8pPr marL="3200400" algn="l" defTabSz="457200" rtl="0" eaLnBrk="1" latinLnBrk="0" hangingPunct="1">
      <a:defRPr kern="1200">
        <a:solidFill>
          <a:schemeClr val="tx1"/>
        </a:solidFill>
        <a:latin typeface="Arial" pitchFamily="74" charset="0"/>
        <a:ea typeface="+mn-ea"/>
        <a:cs typeface="+mn-cs"/>
      </a:defRPr>
    </a:lvl8pPr>
    <a:lvl9pPr marL="3657600" algn="l" defTabSz="457200" rtl="0" eaLnBrk="1" latinLnBrk="0" hangingPunct="1">
      <a:defRPr kern="1200">
        <a:solidFill>
          <a:schemeClr val="tx1"/>
        </a:solidFill>
        <a:latin typeface="Arial" pitchFamily="7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06"/>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40" autoAdjust="0"/>
    <p:restoredTop sz="94694"/>
  </p:normalViewPr>
  <p:slideViewPr>
    <p:cSldViewPr>
      <p:cViewPr varScale="1">
        <p:scale>
          <a:sx n="93" d="100"/>
          <a:sy n="93" d="100"/>
        </p:scale>
        <p:origin x="240" y="8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3D208DBC-C1EB-4A6A-B4BD-B8D0893EEFB6}" type="datetime1">
              <a:rPr lang="en-US"/>
              <a:pPr>
                <a:defRPr/>
              </a:pPr>
              <a:t>4/17/25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78B1BF33-7A4B-4CC0-845E-1DB11D42FE1D}" type="slidenum">
              <a:rPr lang="en-US"/>
              <a:pPr>
                <a:defRPr/>
              </a:pPr>
              <a:t>‹#›</a:t>
            </a:fld>
            <a:endParaRPr lang="en-US"/>
          </a:p>
        </p:txBody>
      </p:sp>
    </p:spTree>
    <p:extLst>
      <p:ext uri="{BB962C8B-B14F-4D97-AF65-F5344CB8AC3E}">
        <p14:creationId xmlns:p14="http://schemas.microsoft.com/office/powerpoint/2010/main" val="36580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10</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12</a:t>
            </a:fld>
            <a:endParaRPr lang="en-US" sz="1200">
              <a:latin typeface="Calibri" pitchFamily="7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14</a:t>
            </a:fld>
            <a:endParaRPr lang="en-US" sz="1200">
              <a:latin typeface="Calibri" pitchFamily="7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15</a:t>
            </a:fld>
            <a:endParaRPr lang="en-US" sz="1200">
              <a:latin typeface="Calibri" pitchFamily="7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16</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17</a:t>
            </a:fld>
            <a:endParaRPr lang="en-US" sz="1200">
              <a:latin typeface="Calibri" pitchFamily="6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18</a:t>
            </a:fld>
            <a:endParaRPr lang="en-US" sz="1200">
              <a:latin typeface="Calibri" pitchFamily="7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19</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21</a:t>
            </a:fld>
            <a:endParaRPr lang="en-US" sz="1200">
              <a:latin typeface="Calibri" pitchFamily="7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23</a:t>
            </a:fld>
            <a:endParaRPr lang="en-US" sz="1200">
              <a:latin typeface="Calibri" pitchFamily="7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24</a:t>
            </a:fld>
            <a:endParaRPr lang="en-US" sz="1200">
              <a:latin typeface="Calibri" pitchFamily="7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25</a:t>
            </a:fld>
            <a:endParaRPr lang="en-US" sz="1200">
              <a:latin typeface="Calibri" pitchFamily="7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26</a:t>
            </a:fld>
            <a:endParaRPr lang="en-US" sz="1200">
              <a:latin typeface="Calibri" pitchFamily="7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27</a:t>
            </a:fld>
            <a:endParaRPr lang="en-US" sz="1200">
              <a:latin typeface="Calibri" pitchFamily="63"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28</a:t>
            </a:fld>
            <a:endParaRPr lang="en-US" sz="1200">
              <a:latin typeface="Calibri" pitchFamily="7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29</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30</a:t>
            </a:fld>
            <a:endParaRPr lang="en-US" sz="1200">
              <a:latin typeface="Calibri" pitchFamily="79"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31</a:t>
            </a:fld>
            <a:endParaRPr lang="en-US" sz="1200">
              <a:latin typeface="Calibri" pitchFamily="7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5</a:t>
            </a:fld>
            <a:endParaRPr lang="en-US" sz="1200">
              <a:latin typeface="Calibri" pitchFamily="79"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6</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5F5CFD2-4987-4FA7-8BF6-D59B819F4901}" type="slidenum">
              <a:rPr lang="en-US" sz="1200">
                <a:latin typeface="Calibri" pitchFamily="74" charset="0"/>
              </a:rPr>
              <a:pPr algn="r"/>
              <a:t>7</a:t>
            </a:fld>
            <a:endParaRPr lang="en-US" sz="1200">
              <a:latin typeface="Calibri" pitchFamily="7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8</a:t>
            </a:fld>
            <a:endParaRPr lang="en-US" sz="1200">
              <a:latin typeface="Calibri" pitchFamily="6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9</a:t>
            </a:fld>
            <a:endParaRPr lang="en-US" sz="1200">
              <a:latin typeface="Calibri" pitchFamily="7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6D500D-DBFD-45E1-AEB5-D5A851D11B68}" type="datetime1">
              <a:rPr lang="en-US"/>
              <a:pPr>
                <a:defRPr/>
              </a:pPr>
              <a:t>4/17/25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3226D-00A6-44AE-9E9E-032C4CE5C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205-4200-4E18-A927-E0CEF534E2D0}" type="datetime1">
              <a:rPr lang="en-US"/>
              <a:pPr>
                <a:defRPr/>
              </a:pPr>
              <a:t>4/17/25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34190-FF45-4A28-9020-B351B01A87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A9180-BC2E-42D4-B789-5CFB4F89E9AF}" type="datetime1">
              <a:rPr lang="en-US"/>
              <a:pPr>
                <a:defRPr/>
              </a:pPr>
              <a:t>4/17/25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C274F-E3C7-45F0-BEC1-3BA46F3D5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BA759D93-6F75-41EE-8388-BEB8F4BF5DB8}" type="slidenum">
              <a:rPr lang="en-GB"/>
              <a:pPr>
                <a:defRPr/>
              </a:pPr>
              <a:t>‹#›</a:t>
            </a:fld>
            <a:endParaRPr lang="en-GB"/>
          </a:p>
        </p:txBody>
      </p:sp>
    </p:spTree>
    <p:extLst>
      <p:ext uri="{BB962C8B-B14F-4D97-AF65-F5344CB8AC3E}">
        <p14:creationId xmlns:p14="http://schemas.microsoft.com/office/powerpoint/2010/main" val="319801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0043C2-04AE-448A-9072-2C139706D732}" type="datetime1">
              <a:rPr lang="en-US"/>
              <a:pPr>
                <a:defRPr/>
              </a:pPr>
              <a:t>4/17/25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31119-38A5-4355-BAE0-E7A2038B0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9F839E-4244-43EC-B5FD-D29F33F0F4B3}" type="datetime1">
              <a:rPr lang="en-US"/>
              <a:pPr>
                <a:defRPr/>
              </a:pPr>
              <a:t>4/17/25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2D8D-02D0-4370-9A61-4DDC94D820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25BBB-4C51-4CA4-9A3C-92878A043A3F}" type="datetime1">
              <a:rPr lang="en-US"/>
              <a:pPr>
                <a:defRPr/>
              </a:pPr>
              <a:t>4/17/25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6A25-EE50-4DC6-B949-F806DE897E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8DBF68-FDC5-4846-B0FC-28595C0A4053}" type="datetime1">
              <a:rPr lang="en-US"/>
              <a:pPr>
                <a:defRPr/>
              </a:pPr>
              <a:t>4/17/25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D41DC-58D3-434F-84A3-7ACD4D22A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03B2AF-FBC1-4E04-8841-715E76366DE3}" type="datetime1">
              <a:rPr lang="en-US"/>
              <a:pPr>
                <a:defRPr/>
              </a:pPr>
              <a:t>4/17/25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49231-49C5-420E-AEAA-020661963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980C1-CC02-4A92-AE47-2A37AC33CC49}" type="datetime1">
              <a:rPr lang="en-US"/>
              <a:pPr>
                <a:defRPr/>
              </a:pPr>
              <a:t>4/17/25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C8547-8B11-4FBA-A12A-76DFBF07B2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1CFFF-A5EB-4A07-817C-6BBEF11B1DF6}" type="datetime1">
              <a:rPr lang="en-US"/>
              <a:pPr>
                <a:defRPr/>
              </a:pPr>
              <a:t>4/17/25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2C6B2-1D09-4FA5-9144-6D4C8D88F4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A3C5EE-94FA-42FA-9845-C0F40EB0CAF4}" type="datetime1">
              <a:rPr lang="en-US"/>
              <a:pPr>
                <a:defRPr/>
              </a:pPr>
              <a:t>4/17/25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CC3BE-4346-415D-B7F1-6BA635FFA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46D1DD5E-6AD8-4790-9487-5D8B30FD5BB3}" type="datetime1">
              <a:rPr lang="en-US"/>
              <a:pPr>
                <a:defRPr/>
              </a:pPr>
              <a:t>4/17/25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C3D17453-6B13-49AF-8333-AA6B261D0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4"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4"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4"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91744791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416198587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Imagination is the beginning of creation. You imagine what you desire, you will what you imagine and at last you create what you will.</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George Bernard Shaw</a:t>
            </a:r>
          </a:p>
        </p:txBody>
      </p:sp>
    </p:spTree>
    <p:extLst>
      <p:ext uri="{BB962C8B-B14F-4D97-AF65-F5344CB8AC3E}">
        <p14:creationId xmlns:p14="http://schemas.microsoft.com/office/powerpoint/2010/main" val="11665304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Could there be more than “tooth &amp; claw” and survival of the fittest?</a:t>
            </a:r>
          </a:p>
        </p:txBody>
      </p:sp>
    </p:spTree>
    <p:extLst>
      <p:ext uri="{BB962C8B-B14F-4D97-AF65-F5344CB8AC3E}">
        <p14:creationId xmlns:p14="http://schemas.microsoft.com/office/powerpoint/2010/main" val="24742842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752600" y="1371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822276"/>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If the earth were 4.5 billion years old, what should show up in our atmosphere?</a:t>
            </a:r>
            <a:endParaRPr lang="en-GB" sz="2800" dirty="0"/>
          </a:p>
        </p:txBody>
      </p:sp>
      <p:sp>
        <p:nvSpPr>
          <p:cNvPr id="64516" name="Text Box 2"/>
          <p:cNvSpPr txBox="1">
            <a:spLocks noChangeArrowheads="1"/>
          </p:cNvSpPr>
          <p:nvPr/>
        </p:nvSpPr>
        <p:spPr bwMode="auto">
          <a:xfrm>
            <a:off x="1905000" y="1001728"/>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L</a:t>
            </a:r>
            <a:r>
              <a:rPr lang="en-GB" sz="2400" dirty="0" err="1">
                <a:solidFill>
                  <a:srgbClr val="0000FF"/>
                </a:solidFill>
              </a:rPr>
              <a:t>ots</a:t>
            </a:r>
            <a:r>
              <a:rPr lang="en-GB" sz="2400" dirty="0">
                <a:solidFill>
                  <a:srgbClr val="0000FF"/>
                </a:solidFill>
              </a:rPr>
              <a:t> of Hydrogen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Lots of Helium</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Lots of Carbon 14</a:t>
            </a:r>
          </a:p>
        </p:txBody>
      </p:sp>
      <p:sp>
        <p:nvSpPr>
          <p:cNvPr id="10" name="Alternate Process 9"/>
          <p:cNvSpPr/>
          <p:nvPr/>
        </p:nvSpPr>
        <p:spPr>
          <a:xfrm>
            <a:off x="1676400" y="3276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is “carbon-dating”?</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Measuring the radioactivity of a given sample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Using graphite to filter out the water samples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Dating only someone who wears diamonds</a:t>
            </a:r>
            <a:endParaRPr lang="en-GB" sz="2400" dirty="0">
              <a:solidFill>
                <a:srgbClr val="0000FF"/>
              </a:solidFill>
            </a:endParaRPr>
          </a:p>
        </p:txBody>
      </p:sp>
      <p:sp>
        <p:nvSpPr>
          <p:cNvPr id="8" name="Alternate Process 7"/>
          <p:cNvSpPr/>
          <p:nvPr/>
        </p:nvSpPr>
        <p:spPr>
          <a:xfrm>
            <a:off x="1676400" y="6172201"/>
            <a:ext cx="8458200" cy="304799"/>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 Box 1"/>
          <p:cNvSpPr txBox="1">
            <a:spLocks noChangeArrowheads="1"/>
          </p:cNvSpPr>
          <p:nvPr/>
        </p:nvSpPr>
        <p:spPr bwMode="auto">
          <a:xfrm>
            <a:off x="1752600" y="4811727"/>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The surface of the moon indicates . . . ?</a:t>
            </a:r>
            <a:endParaRPr lang="en-GB" sz="3300" dirty="0"/>
          </a:p>
        </p:txBody>
      </p:sp>
      <p:sp>
        <p:nvSpPr>
          <p:cNvPr id="14" name="Text Box 2"/>
          <p:cNvSpPr txBox="1">
            <a:spLocks noChangeArrowheads="1"/>
          </p:cNvSpPr>
          <p:nvPr/>
        </p:nvSpPr>
        <p:spPr bwMode="auto">
          <a:xfrm>
            <a:off x="1905000" y="5421328"/>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An age of approximately 700,000-1.5 million years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An age of approximately 700,000-150,000 years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An age of approximately 7000-15,000 years</a:t>
            </a:r>
            <a:endParaRPr lang="en-GB" sz="2400" dirty="0">
              <a:solidFill>
                <a:srgbClr val="0000FF"/>
              </a:solidFill>
            </a:endParaRPr>
          </a:p>
        </p:txBody>
      </p:sp>
    </p:spTree>
    <p:extLst>
      <p:ext uri="{BB962C8B-B14F-4D97-AF65-F5344CB8AC3E}">
        <p14:creationId xmlns:p14="http://schemas.microsoft.com/office/powerpoint/2010/main" val="2399417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ranium decay.jpg"/>
          <p:cNvPicPr>
            <a:picLocks noChangeAspect="1"/>
          </p:cNvPicPr>
          <p:nvPr/>
        </p:nvPicPr>
        <p:blipFill>
          <a:blip r:embed="rId3"/>
          <a:stretch>
            <a:fillRect/>
          </a:stretch>
        </p:blipFill>
        <p:spPr>
          <a:xfrm>
            <a:off x="5257800" y="76201"/>
            <a:ext cx="5105400" cy="6680781"/>
          </a:xfrm>
          <a:prstGeom prst="rect">
            <a:avLst/>
          </a:prstGeom>
        </p:spPr>
      </p:pic>
      <p:sp>
        <p:nvSpPr>
          <p:cNvPr id="4" name="TextBox 3"/>
          <p:cNvSpPr txBox="1"/>
          <p:nvPr/>
        </p:nvSpPr>
        <p:spPr>
          <a:xfrm>
            <a:off x="1981200" y="2895601"/>
            <a:ext cx="3962400" cy="646331"/>
          </a:xfrm>
          <a:prstGeom prst="rect">
            <a:avLst/>
          </a:prstGeom>
          <a:noFill/>
        </p:spPr>
        <p:txBody>
          <a:bodyPr wrap="square" rtlCol="0">
            <a:spAutoFit/>
          </a:bodyPr>
          <a:lstStyle/>
          <a:p>
            <a:r>
              <a:rPr lang="en-US" sz="3600" dirty="0">
                <a:latin typeface="Estelle Black SF"/>
                <a:cs typeface="Estelle Black SF"/>
              </a:rPr>
              <a:t>Uranium 238 decay</a:t>
            </a:r>
          </a:p>
        </p:txBody>
      </p:sp>
      <p:sp>
        <p:nvSpPr>
          <p:cNvPr id="5" name="Bent Arrow 4"/>
          <p:cNvSpPr/>
          <p:nvPr/>
        </p:nvSpPr>
        <p:spPr>
          <a:xfrm flipV="1">
            <a:off x="4800600" y="457200"/>
            <a:ext cx="7620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Bent Arrow 5"/>
          <p:cNvSpPr/>
          <p:nvPr/>
        </p:nvSpPr>
        <p:spPr>
          <a:xfrm flipH="1" flipV="1">
            <a:off x="7467600" y="609600"/>
            <a:ext cx="7620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flipH="1" flipV="1">
            <a:off x="7467600" y="1524000"/>
            <a:ext cx="7620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flipH="1" flipV="1">
            <a:off x="7467600" y="2514600"/>
            <a:ext cx="7620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flipV="1">
            <a:off x="6019800" y="3429000"/>
            <a:ext cx="7620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flipV="1">
            <a:off x="6019800" y="4419600"/>
            <a:ext cx="7620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638800" y="762000"/>
            <a:ext cx="381000" cy="304800"/>
          </a:xfrm>
          <a:prstGeom prst="rect">
            <a:avLst/>
          </a:prstGeom>
          <a:solidFill>
            <a:srgbClr val="C0504D">
              <a:alpha val="30000"/>
            </a:srgbClr>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934200" y="838200"/>
            <a:ext cx="381000" cy="304800"/>
          </a:xfrm>
          <a:prstGeom prst="rect">
            <a:avLst/>
          </a:prstGeom>
          <a:solidFill>
            <a:srgbClr val="C0504D">
              <a:alpha val="30000"/>
            </a:srgbClr>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81800" y="1752600"/>
            <a:ext cx="381000" cy="304800"/>
          </a:xfrm>
          <a:prstGeom prst="rect">
            <a:avLst/>
          </a:prstGeom>
          <a:solidFill>
            <a:srgbClr val="C0504D">
              <a:alpha val="30000"/>
            </a:srgbClr>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781800" y="2743200"/>
            <a:ext cx="381000" cy="304800"/>
          </a:xfrm>
          <a:prstGeom prst="rect">
            <a:avLst/>
          </a:prstGeom>
          <a:solidFill>
            <a:srgbClr val="C0504D">
              <a:alpha val="30000"/>
            </a:srgbClr>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81800" y="3733800"/>
            <a:ext cx="381000" cy="304800"/>
          </a:xfrm>
          <a:prstGeom prst="rect">
            <a:avLst/>
          </a:prstGeom>
          <a:solidFill>
            <a:srgbClr val="C0504D">
              <a:alpha val="30000"/>
            </a:srgbClr>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81800" y="4724400"/>
            <a:ext cx="381000" cy="304800"/>
          </a:xfrm>
          <a:prstGeom prst="rect">
            <a:avLst/>
          </a:prstGeom>
          <a:solidFill>
            <a:srgbClr val="C0504D">
              <a:alpha val="30000"/>
            </a:srgbClr>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7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14decaychain.jpg"/>
          <p:cNvPicPr>
            <a:picLocks noChangeAspect="1"/>
          </p:cNvPicPr>
          <p:nvPr/>
        </p:nvPicPr>
        <p:blipFill>
          <a:blip r:embed="rId3"/>
          <a:stretch>
            <a:fillRect/>
          </a:stretch>
        </p:blipFill>
        <p:spPr>
          <a:xfrm>
            <a:off x="2868932" y="152400"/>
            <a:ext cx="6272349" cy="6553200"/>
          </a:xfrm>
          <a:prstGeom prst="rect">
            <a:avLst/>
          </a:prstGeom>
        </p:spPr>
      </p:pic>
    </p:spTree>
    <p:extLst>
      <p:ext uri="{BB962C8B-B14F-4D97-AF65-F5344CB8AC3E}">
        <p14:creationId xmlns:p14="http://schemas.microsoft.com/office/powerpoint/2010/main" val="201041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Fossil Record</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25:00</a:t>
            </a:r>
          </a:p>
        </p:txBody>
      </p:sp>
    </p:spTree>
    <p:extLst>
      <p:ext uri="{BB962C8B-B14F-4D97-AF65-F5344CB8AC3E}">
        <p14:creationId xmlns:p14="http://schemas.microsoft.com/office/powerpoint/2010/main" val="359794005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505200" y="1981201"/>
            <a:ext cx="7010400" cy="2868991"/>
          </a:xfrm>
          <a:prstGeom prst="rect">
            <a:avLst/>
          </a:prstGeom>
          <a:noFill/>
          <a:ln w="9525">
            <a:noFill/>
            <a:miter lim="800000"/>
            <a:headEnd/>
            <a:tailEnd/>
          </a:ln>
        </p:spPr>
        <p:txBody>
          <a:bodyPr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latin typeface="Arial" pitchFamily="79" charset="0"/>
              </a:rPr>
              <a:t> What are some of the problems with the evolutionary idea in regards to the current fossil record?  Given that some strata do appear very old, what arguments might a creationist present against that?  Describe your thoughts and reactions to the videos so far.</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401315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2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161129545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God creates out of nothing. Wonderful you say. Yes, to be sure, but he does what is still more wonderful: he makes saints out of sinners.</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err="1"/>
              <a:t>Soren</a:t>
            </a:r>
            <a:r>
              <a:rPr lang="en-US" b="1" i="1" dirty="0"/>
              <a:t> Kierkegaard</a:t>
            </a:r>
          </a:p>
        </p:txBody>
      </p:sp>
    </p:spTree>
    <p:extLst>
      <p:ext uri="{BB962C8B-B14F-4D97-AF65-F5344CB8AC3E}">
        <p14:creationId xmlns:p14="http://schemas.microsoft.com/office/powerpoint/2010/main" val="11328361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While I know myself as a creation of God, I am also obligated to realize and remember that everyone else and everything else are also God's creation.</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Maya Angelou</a:t>
            </a:r>
          </a:p>
        </p:txBody>
      </p:sp>
    </p:spTree>
    <p:extLst>
      <p:ext uri="{BB962C8B-B14F-4D97-AF65-F5344CB8AC3E}">
        <p14:creationId xmlns:p14="http://schemas.microsoft.com/office/powerpoint/2010/main" val="19570981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Affection of species points to a Creator</a:t>
            </a:r>
          </a:p>
        </p:txBody>
      </p:sp>
    </p:spTree>
    <p:extLst>
      <p:ext uri="{BB962C8B-B14F-4D97-AF65-F5344CB8AC3E}">
        <p14:creationId xmlns:p14="http://schemas.microsoft.com/office/powerpoint/2010/main" val="191756962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ernate Process 7"/>
          <p:cNvSpPr/>
          <p:nvPr/>
        </p:nvSpPr>
        <p:spPr>
          <a:xfrm>
            <a:off x="1676400" y="3581400"/>
            <a:ext cx="8458200" cy="293674"/>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Alternate Process 14"/>
          <p:cNvSpPr/>
          <p:nvPr/>
        </p:nvSpPr>
        <p:spPr>
          <a:xfrm>
            <a:off x="1828800" y="5486400"/>
            <a:ext cx="8458200" cy="293674"/>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1524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12934"/>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The geological layer-strata map illustrates . . . ?</a:t>
            </a:r>
            <a:endParaRPr lang="en-GB" sz="28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An analysis of dinosaur digs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T</a:t>
            </a:r>
            <a:r>
              <a:rPr lang="en-GB" sz="2400" dirty="0">
                <a:solidFill>
                  <a:srgbClr val="0000FF"/>
                </a:solidFill>
              </a:rPr>
              <a:t>he mudslide/strata analysis of the Grand Canyon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E</a:t>
            </a:r>
            <a:r>
              <a:rPr lang="en-GB" sz="2400" dirty="0" err="1">
                <a:solidFill>
                  <a:srgbClr val="0000FF"/>
                </a:solidFill>
              </a:rPr>
              <a:t>volutionary</a:t>
            </a:r>
            <a:r>
              <a:rPr lang="en-GB" sz="2400" dirty="0">
                <a:solidFill>
                  <a:srgbClr val="0000FF"/>
                </a:solidFill>
              </a:rPr>
              <a:t> dating method using buried layers</a:t>
            </a:r>
          </a:p>
        </p:txBody>
      </p:sp>
      <p:sp>
        <p:nvSpPr>
          <p:cNvPr id="10" name="Alternate Process 9"/>
          <p:cNvSpPr/>
          <p:nvPr/>
        </p:nvSpPr>
        <p:spPr>
          <a:xfrm>
            <a:off x="1676400" y="3276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are “transitional types” of fossils . . . ?</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Animal types that blend two genus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Intermediary animals between life-forms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The basic animal stages (ex: between kitten and cat)</a:t>
            </a:r>
            <a:endParaRPr lang="en-GB" sz="2400" dirty="0">
              <a:solidFill>
                <a:srgbClr val="0000FF"/>
              </a:solidFill>
            </a:endParaRPr>
          </a:p>
        </p:txBody>
      </p:sp>
      <p:sp>
        <p:nvSpPr>
          <p:cNvPr id="13" name="Text Box 1"/>
          <p:cNvSpPr txBox="1">
            <a:spLocks noChangeArrowheads="1"/>
          </p:cNvSpPr>
          <p:nvPr/>
        </p:nvSpPr>
        <p:spPr bwMode="auto">
          <a:xfrm>
            <a:off x="1752600" y="4811727"/>
            <a:ext cx="8763000" cy="412934"/>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Coal seams provide what kind of  information. . . ?</a:t>
            </a:r>
            <a:endParaRPr lang="en-GB" sz="2800" dirty="0"/>
          </a:p>
        </p:txBody>
      </p:sp>
      <p:sp>
        <p:nvSpPr>
          <p:cNvPr id="14" name="Text Box 2"/>
          <p:cNvSpPr txBox="1">
            <a:spLocks noChangeArrowheads="1"/>
          </p:cNvSpPr>
          <p:nvPr/>
        </p:nvSpPr>
        <p:spPr bwMode="auto">
          <a:xfrm>
            <a:off x="1905000" y="5421328"/>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Buried plant material</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Buried fossil records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An insight into the long time needed to make coal</a:t>
            </a:r>
            <a:endParaRPr lang="en-GB" sz="2400" dirty="0">
              <a:solidFill>
                <a:srgbClr val="0000FF"/>
              </a:solidFill>
            </a:endParaRPr>
          </a:p>
        </p:txBody>
      </p:sp>
    </p:spTree>
    <p:extLst>
      <p:ext uri="{BB962C8B-B14F-4D97-AF65-F5344CB8AC3E}">
        <p14:creationId xmlns:p14="http://schemas.microsoft.com/office/powerpoint/2010/main" val="496817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Genetic drift and Natural Selection</a:t>
            </a:r>
          </a:p>
        </p:txBody>
      </p:sp>
    </p:spTree>
    <p:extLst>
      <p:ext uri="{BB962C8B-B14F-4D97-AF65-F5344CB8AC3E}">
        <p14:creationId xmlns:p14="http://schemas.microsoft.com/office/powerpoint/2010/main" val="391888596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1" y="457201"/>
            <a:ext cx="6973319"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742950" indent="-742950"/>
            <a:r>
              <a:rPr lang="en-US" sz="3600" dirty="0">
                <a:solidFill>
                  <a:schemeClr val="tx1"/>
                </a:solidFill>
                <a:latin typeface="Apple Casual"/>
                <a:cs typeface="Apple Casual"/>
              </a:rPr>
              <a:t>A mousetrap: irreducible complexity</a:t>
            </a:r>
          </a:p>
        </p:txBody>
      </p:sp>
      <p:pic>
        <p:nvPicPr>
          <p:cNvPr id="3" name="Picture 2" descr="924mousetrap.jpg"/>
          <p:cNvPicPr>
            <a:picLocks noChangeAspect="1"/>
          </p:cNvPicPr>
          <p:nvPr/>
        </p:nvPicPr>
        <p:blipFill>
          <a:blip r:embed="rId3"/>
          <a:stretch>
            <a:fillRect/>
          </a:stretch>
        </p:blipFill>
        <p:spPr>
          <a:xfrm>
            <a:off x="2362200" y="1752600"/>
            <a:ext cx="5714500" cy="3886200"/>
          </a:xfrm>
          <a:prstGeom prst="rect">
            <a:avLst/>
          </a:prstGeom>
        </p:spPr>
      </p:pic>
      <p:pic>
        <p:nvPicPr>
          <p:cNvPr id="4" name="Picture 3" descr="mousetrap.gif"/>
          <p:cNvPicPr>
            <a:picLocks noChangeAspect="1"/>
          </p:cNvPicPr>
          <p:nvPr/>
        </p:nvPicPr>
        <p:blipFill>
          <a:blip r:embed="rId4"/>
          <a:srcRect l="2871"/>
          <a:stretch>
            <a:fillRect/>
          </a:stretch>
        </p:blipFill>
        <p:spPr>
          <a:xfrm>
            <a:off x="5105400" y="2667000"/>
            <a:ext cx="5156200" cy="3670300"/>
          </a:xfrm>
          <a:prstGeom prst="rect">
            <a:avLst/>
          </a:prstGeom>
        </p:spPr>
      </p:pic>
    </p:spTree>
    <p:extLst>
      <p:ext uri="{BB962C8B-B14F-4D97-AF65-F5344CB8AC3E}">
        <p14:creationId xmlns:p14="http://schemas.microsoft.com/office/powerpoint/2010/main" val="25133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par>
                                <p:cTn id="15" presetID="3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What was Darwin actually saying?</a:t>
            </a:r>
          </a:p>
        </p:txBody>
      </p:sp>
    </p:spTree>
    <p:extLst>
      <p:ext uri="{BB962C8B-B14F-4D97-AF65-F5344CB8AC3E}">
        <p14:creationId xmlns:p14="http://schemas.microsoft.com/office/powerpoint/2010/main" val="238737747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So then, how did life begin?</a:t>
            </a:r>
          </a:p>
        </p:txBody>
      </p:sp>
    </p:spTree>
    <p:extLst>
      <p:ext uri="{BB962C8B-B14F-4D97-AF65-F5344CB8AC3E}">
        <p14:creationId xmlns:p14="http://schemas.microsoft.com/office/powerpoint/2010/main" val="422546032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505200" y="1981201"/>
            <a:ext cx="7010400" cy="2459647"/>
          </a:xfrm>
          <a:prstGeom prst="rect">
            <a:avLst/>
          </a:prstGeom>
          <a:noFill/>
          <a:ln w="9525">
            <a:noFill/>
            <a:miter lim="800000"/>
            <a:headEnd/>
            <a:tailEnd/>
          </a:ln>
        </p:spPr>
        <p:txBody>
          <a:bodyPr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latin typeface="Arial" pitchFamily="79" charset="0"/>
              </a:rPr>
              <a:t> What impact does a creationist view have on one’s self-image and esteem if any?  What might be some of the conclusions and impact on one’s personal belief structure if you adopt an evolutionists’ ideology?</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41954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8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00395994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334000"/>
          </a:xfrm>
        </p:spPr>
        <p:txBody>
          <a:bodyPr anchor="t"/>
          <a:lstStyle/>
          <a:p>
            <a:r>
              <a:rPr lang="en-US" sz="4000" dirty="0">
                <a:solidFill>
                  <a:srgbClr val="660066"/>
                </a:solidFill>
                <a:latin typeface="Estelle Black SF"/>
                <a:cs typeface="Estelle Black SF"/>
              </a:rPr>
              <a:t>By the word of the Lord were the heavens made; and all the host of them by the breath of his mouth.</a:t>
            </a:r>
            <a:endParaRPr lang="en-US" sz="1200" dirty="0">
              <a:solidFill>
                <a:srgbClr val="660066"/>
              </a:solidFill>
              <a:latin typeface="Estelle Black SF"/>
              <a:cs typeface="Estelle Black SF"/>
            </a:endParaRP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Psalm 33:6 (KJV)</a:t>
            </a:r>
          </a:p>
        </p:txBody>
      </p:sp>
    </p:spTree>
    <p:extLst>
      <p:ext uri="{BB962C8B-B14F-4D97-AF65-F5344CB8AC3E}">
        <p14:creationId xmlns:p14="http://schemas.microsoft.com/office/powerpoint/2010/main" val="9803888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0" y="381000"/>
            <a:ext cx="4114800" cy="5786200"/>
          </a:xfrm>
          <a:prstGeom prst="rect">
            <a:avLst/>
          </a:prstGeom>
          <a:noFill/>
          <a:ln w="9525">
            <a:noFill/>
            <a:miter lim="800000"/>
            <a:headEnd/>
            <a:tailEnd/>
          </a:ln>
        </p:spPr>
        <p:txBody>
          <a:bodyPr wrap="square">
            <a:prstTxWarp prst="textNoShape">
              <a:avLst/>
            </a:prstTxWarp>
            <a:spAutoFit/>
          </a:bodyPr>
          <a:lstStyle/>
          <a:p>
            <a:pPr>
              <a:spcAft>
                <a:spcPts val="1200"/>
              </a:spcAft>
              <a:buFont typeface="Arial" pitchFamily="52" charset="0"/>
              <a:buChar char="•"/>
              <a:defRPr/>
            </a:pPr>
            <a:r>
              <a:rPr lang="en-US" sz="2800" dirty="0">
                <a:latin typeface="Arial" pitchFamily="52" charset="0"/>
              </a:rPr>
              <a:t>II Peter 1:20-21</a:t>
            </a:r>
          </a:p>
          <a:p>
            <a:pPr>
              <a:spcAft>
                <a:spcPts val="1200"/>
              </a:spcAft>
              <a:buFont typeface="Arial" pitchFamily="52" charset="0"/>
              <a:buChar char="•"/>
              <a:defRPr/>
            </a:pPr>
            <a:r>
              <a:rPr lang="en-US" sz="2800" dirty="0">
                <a:solidFill>
                  <a:schemeClr val="accent1"/>
                </a:solidFill>
                <a:latin typeface="Arial" pitchFamily="52" charset="0"/>
              </a:rPr>
              <a:t>II Samuel 23:2</a:t>
            </a:r>
          </a:p>
          <a:p>
            <a:pPr>
              <a:spcAft>
                <a:spcPts val="1200"/>
              </a:spcAft>
              <a:buFont typeface="Arial" pitchFamily="52" charset="0"/>
              <a:buChar char="•"/>
              <a:defRPr/>
            </a:pPr>
            <a:r>
              <a:rPr lang="en-US" sz="2800" dirty="0">
                <a:latin typeface="Arial" pitchFamily="52" charset="0"/>
              </a:rPr>
              <a:t>Hebrews 1:1</a:t>
            </a:r>
          </a:p>
          <a:p>
            <a:pPr>
              <a:spcAft>
                <a:spcPts val="1200"/>
              </a:spcAft>
              <a:buFont typeface="Arial" pitchFamily="52" charset="0"/>
              <a:buChar char="•"/>
              <a:defRPr/>
            </a:pPr>
            <a:r>
              <a:rPr lang="en-US" sz="2800" dirty="0">
                <a:solidFill>
                  <a:schemeClr val="accent3">
                    <a:lumMod val="50000"/>
                  </a:schemeClr>
                </a:solidFill>
                <a:latin typeface="Arial" pitchFamily="52" charset="0"/>
              </a:rPr>
              <a:t>II Timothy 3:15-16</a:t>
            </a:r>
          </a:p>
          <a:p>
            <a:pPr>
              <a:spcAft>
                <a:spcPts val="1200"/>
              </a:spcAft>
              <a:buFont typeface="Arial" pitchFamily="52" charset="0"/>
              <a:buChar char="•"/>
              <a:defRPr/>
            </a:pPr>
            <a:r>
              <a:rPr lang="en-US" sz="2800" dirty="0">
                <a:latin typeface="Arial" pitchFamily="52" charset="0"/>
              </a:rPr>
              <a:t>Psalm 119:105</a:t>
            </a:r>
          </a:p>
          <a:p>
            <a:pPr>
              <a:spcAft>
                <a:spcPts val="1200"/>
              </a:spcAft>
              <a:buFont typeface="Arial" pitchFamily="52" charset="0"/>
              <a:buChar char="•"/>
              <a:defRPr/>
            </a:pPr>
            <a:r>
              <a:rPr lang="en-US" sz="2800" dirty="0">
                <a:solidFill>
                  <a:schemeClr val="accent6">
                    <a:lumMod val="75000"/>
                  </a:schemeClr>
                </a:solidFill>
                <a:latin typeface="Arial" pitchFamily="52" charset="0"/>
              </a:rPr>
              <a:t>II Peter 1:19</a:t>
            </a:r>
          </a:p>
          <a:p>
            <a:pPr>
              <a:spcAft>
                <a:spcPts val="1200"/>
              </a:spcAft>
              <a:buFont typeface="Arial" pitchFamily="52" charset="0"/>
              <a:buChar char="•"/>
              <a:defRPr/>
            </a:pPr>
            <a:r>
              <a:rPr lang="en-US" sz="2800" dirty="0">
                <a:latin typeface="Arial" pitchFamily="52" charset="0"/>
              </a:rPr>
              <a:t>Psalm 33:6, 9</a:t>
            </a:r>
            <a:endParaRPr lang="en-US" sz="2800" dirty="0">
              <a:solidFill>
                <a:schemeClr val="accent2">
                  <a:lumMod val="75000"/>
                </a:schemeClr>
              </a:solidFill>
              <a:latin typeface="Arial" pitchFamily="52" charset="0"/>
            </a:endParaRPr>
          </a:p>
          <a:p>
            <a:pPr>
              <a:spcAft>
                <a:spcPts val="1200"/>
              </a:spcAft>
              <a:buFont typeface="Arial" pitchFamily="52" charset="0"/>
              <a:buChar char="•"/>
              <a:defRPr/>
            </a:pPr>
            <a:r>
              <a:rPr lang="en-US" sz="2800" dirty="0">
                <a:solidFill>
                  <a:schemeClr val="accent2">
                    <a:lumMod val="75000"/>
                  </a:schemeClr>
                </a:solidFill>
                <a:latin typeface="Arial" pitchFamily="52" charset="0"/>
              </a:rPr>
              <a:t>Psalm 119:11</a:t>
            </a:r>
          </a:p>
          <a:p>
            <a:pPr>
              <a:spcAft>
                <a:spcPts val="1200"/>
              </a:spcAft>
              <a:buFont typeface="Arial" pitchFamily="52" charset="0"/>
              <a:buChar char="•"/>
              <a:defRPr/>
            </a:pPr>
            <a:r>
              <a:rPr lang="en-US" sz="2800" dirty="0">
                <a:latin typeface="Arial" pitchFamily="52" charset="0"/>
              </a:rPr>
              <a:t>Acts 17:11</a:t>
            </a:r>
          </a:p>
          <a:p>
            <a:pPr>
              <a:spcAft>
                <a:spcPts val="1200"/>
              </a:spcAft>
              <a:buFont typeface="Arial" pitchFamily="52" charset="0"/>
              <a:buChar char="•"/>
              <a:defRPr/>
            </a:pPr>
            <a:r>
              <a:rPr lang="en-US" sz="2800" dirty="0">
                <a:solidFill>
                  <a:srgbClr val="660066"/>
                </a:solidFill>
                <a:latin typeface="Arial" pitchFamily="52" charset="0"/>
              </a:rPr>
              <a:t>Isaiah 28:9-10</a:t>
            </a:r>
          </a:p>
        </p:txBody>
      </p:sp>
      <p:pic>
        <p:nvPicPr>
          <p:cNvPr id="12" name="Picture 11" descr="praying_hands.JPG"/>
          <p:cNvPicPr>
            <a:picLocks noChangeAspect="1"/>
          </p:cNvPicPr>
          <p:nvPr/>
        </p:nvPicPr>
        <p:blipFill>
          <a:blip r:embed="rId3"/>
          <a:stretch>
            <a:fillRect/>
          </a:stretch>
        </p:blipFill>
        <p:spPr>
          <a:xfrm>
            <a:off x="1524000" y="3733800"/>
            <a:ext cx="2540000" cy="1841500"/>
          </a:xfrm>
          <a:prstGeom prst="rect">
            <a:avLst/>
          </a:prstGeom>
        </p:spPr>
      </p:pic>
      <p:pic>
        <p:nvPicPr>
          <p:cNvPr id="13" name="Picture 12" descr="study bible slide.jpg"/>
          <p:cNvPicPr>
            <a:picLocks noChangeAspect="1"/>
          </p:cNvPicPr>
          <p:nvPr/>
        </p:nvPicPr>
        <p:blipFill>
          <a:blip r:embed="rId4"/>
          <a:srcRect r="48837"/>
          <a:stretch>
            <a:fillRect/>
          </a:stretch>
        </p:blipFill>
        <p:spPr>
          <a:xfrm>
            <a:off x="3581400" y="4419600"/>
            <a:ext cx="1676400" cy="2438400"/>
          </a:xfrm>
          <a:prstGeom prst="rect">
            <a:avLst/>
          </a:prstGeom>
          <a:ln>
            <a:noFill/>
          </a:ln>
          <a:effectLst>
            <a:softEdge rad="112500"/>
          </a:effectLst>
        </p:spPr>
      </p:pic>
      <p:pic>
        <p:nvPicPr>
          <p:cNvPr id="14" name="Picture 13" descr="bible closeup.jpg"/>
          <p:cNvPicPr>
            <a:picLocks noChangeAspect="1"/>
          </p:cNvPicPr>
          <p:nvPr/>
        </p:nvPicPr>
        <p:blipFill>
          <a:blip r:embed="rId5"/>
          <a:stretch>
            <a:fillRect/>
          </a:stretch>
        </p:blipFill>
        <p:spPr>
          <a:xfrm>
            <a:off x="1981200" y="762001"/>
            <a:ext cx="2762250" cy="2072983"/>
          </a:xfrm>
          <a:prstGeom prst="rect">
            <a:avLst/>
          </a:prstGeom>
          <a:ln>
            <a:noFill/>
          </a:ln>
          <a:effectLst>
            <a:softEdge rad="112500"/>
          </a:effectLst>
        </p:spPr>
      </p:pic>
      <p:pic>
        <p:nvPicPr>
          <p:cNvPr id="15" name="Picture 14" descr="painting of bible.jpg"/>
          <p:cNvPicPr>
            <a:picLocks noChangeAspect="1"/>
          </p:cNvPicPr>
          <p:nvPr/>
        </p:nvPicPr>
        <p:blipFill>
          <a:blip r:embed="rId6"/>
          <a:stretch>
            <a:fillRect/>
          </a:stretch>
        </p:blipFill>
        <p:spPr>
          <a:xfrm>
            <a:off x="4038600" y="228600"/>
            <a:ext cx="2007326" cy="1676400"/>
          </a:xfrm>
          <a:prstGeom prst="rect">
            <a:avLst/>
          </a:prstGeom>
          <a:ln>
            <a:noFill/>
          </a:ln>
          <a:effectLst>
            <a:softEdge rad="112500"/>
          </a:effectLst>
        </p:spPr>
      </p:pic>
      <p:pic>
        <p:nvPicPr>
          <p:cNvPr id="10" name="Picture 9" descr="hebrews4_12pln.jpg"/>
          <p:cNvPicPr>
            <a:picLocks noChangeAspect="1"/>
          </p:cNvPicPr>
          <p:nvPr/>
        </p:nvPicPr>
        <p:blipFill>
          <a:blip r:embed="rId7"/>
          <a:stretch>
            <a:fillRect/>
          </a:stretch>
        </p:blipFill>
        <p:spPr>
          <a:xfrm>
            <a:off x="3200400" y="2362200"/>
            <a:ext cx="2540000" cy="1905000"/>
          </a:xfrm>
          <a:prstGeom prst="rect">
            <a:avLst/>
          </a:prstGeom>
          <a:ln>
            <a:noFill/>
          </a:ln>
          <a:effectLst>
            <a:softEdge rad="112500"/>
          </a:effectLst>
        </p:spPr>
      </p:pic>
    </p:spTree>
    <p:extLst>
      <p:ext uri="{BB962C8B-B14F-4D97-AF65-F5344CB8AC3E}">
        <p14:creationId xmlns:p14="http://schemas.microsoft.com/office/powerpoint/2010/main" val="35936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2000"/>
                                        <p:tgtEl>
                                          <p:spTgt spid="2">
                                            <p:txEl>
                                              <p:pRg st="6" end="6"/>
                                            </p:txEl>
                                          </p:spTgt>
                                        </p:tgtEl>
                                      </p:cBhvr>
                                    </p:animEffect>
                                    <p:anim calcmode="lin" valueType="num">
                                      <p:cBhvr>
                                        <p:cTn id="56"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8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2000"/>
                                        <p:tgtEl>
                                          <p:spTgt spid="2">
                                            <p:txEl>
                                              <p:pRg st="7" end="7"/>
                                            </p:txEl>
                                          </p:spTgt>
                                        </p:tgtEl>
                                      </p:cBhvr>
                                    </p:animEffect>
                                    <p:anim calcmode="lin" valueType="num">
                                      <p:cBhvr>
                                        <p:cTn id="64"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8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200" accel="100000" fill="hold">
                                          <p:stCondLst>
                                            <p:cond delay="18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2000"/>
                                        <p:tgtEl>
                                          <p:spTgt spid="2">
                                            <p:txEl>
                                              <p:pRg st="8" end="8"/>
                                            </p:txEl>
                                          </p:spTgt>
                                        </p:tgtEl>
                                      </p:cBhvr>
                                    </p:animEffect>
                                    <p:anim calcmode="lin" valueType="num">
                                      <p:cBhvr>
                                        <p:cTn id="72"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18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200" accel="100000" fill="hold">
                                          <p:stCondLst>
                                            <p:cond delay="18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2000"/>
                                        <p:tgtEl>
                                          <p:spTgt spid="2">
                                            <p:txEl>
                                              <p:pRg st="9" end="9"/>
                                            </p:txEl>
                                          </p:spTgt>
                                        </p:tgtEl>
                                      </p:cBhvr>
                                    </p:animEffect>
                                    <p:anim calcmode="lin" valueType="num">
                                      <p:cBhvr>
                                        <p:cTn id="80"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49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257800"/>
          </a:xfrm>
        </p:spPr>
        <p:txBody>
          <a:bodyPr anchor="t"/>
          <a:lstStyle/>
          <a:p>
            <a:r>
              <a:rPr lang="en-US" sz="4000" dirty="0">
                <a:solidFill>
                  <a:srgbClr val="660066"/>
                </a:solidFill>
                <a:latin typeface="Estelle Black SF"/>
                <a:cs typeface="Estelle Black SF"/>
              </a:rPr>
              <a:t>By the word of the Lord the heavens were made, their starry host by the breath of his mouth.</a:t>
            </a:r>
            <a:endParaRPr lang="en-US" sz="1200" dirty="0">
              <a:solidFill>
                <a:srgbClr val="660066"/>
              </a:solidFill>
              <a:latin typeface="Estelle Black SF"/>
              <a:cs typeface="Estelle Black SF"/>
            </a:endParaRP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Psalm 33:6 (NIV)</a:t>
            </a:r>
          </a:p>
        </p:txBody>
      </p:sp>
    </p:spTree>
    <p:extLst>
      <p:ext uri="{BB962C8B-B14F-4D97-AF65-F5344CB8AC3E}">
        <p14:creationId xmlns:p14="http://schemas.microsoft.com/office/powerpoint/2010/main" val="35243722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uter evolution.jpg"/>
          <p:cNvPicPr>
            <a:picLocks noChangeAspect="1"/>
          </p:cNvPicPr>
          <p:nvPr/>
        </p:nvPicPr>
        <p:blipFill>
          <a:blip r:embed="rId3"/>
          <a:stretch>
            <a:fillRect/>
          </a:stretch>
        </p:blipFill>
        <p:spPr>
          <a:xfrm>
            <a:off x="2743200" y="457200"/>
            <a:ext cx="6781800" cy="6103620"/>
          </a:xfrm>
          <a:prstGeom prst="rect">
            <a:avLst/>
          </a:prstGeom>
        </p:spPr>
      </p:pic>
    </p:spTree>
    <p:extLst>
      <p:ext uri="{BB962C8B-B14F-4D97-AF65-F5344CB8AC3E}">
        <p14:creationId xmlns:p14="http://schemas.microsoft.com/office/powerpoint/2010/main" val="85416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Earth: A Young Planet?</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25:00</a:t>
            </a:r>
          </a:p>
        </p:txBody>
      </p:sp>
    </p:spTree>
    <p:extLst>
      <p:ext uri="{BB962C8B-B14F-4D97-AF65-F5344CB8AC3E}">
        <p14:creationId xmlns:p14="http://schemas.microsoft.com/office/powerpoint/2010/main" val="1283127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2209800" y="533401"/>
            <a:ext cx="8001000" cy="6032421"/>
          </a:xfrm>
          <a:prstGeom prst="rect">
            <a:avLst/>
          </a:prstGeom>
          <a:noFill/>
          <a:ln w="9525">
            <a:noFill/>
            <a:miter lim="800000"/>
            <a:headEnd/>
            <a:tailEnd/>
          </a:ln>
        </p:spPr>
        <p:txBody>
          <a:bodyPr>
            <a:prstTxWarp prst="textNoShape">
              <a:avLst/>
            </a:prstTxWarp>
            <a:spAutoFit/>
          </a:bodyPr>
          <a:lstStyle/>
          <a:p>
            <a:pPr>
              <a:spcAft>
                <a:spcPts val="1200"/>
              </a:spcAft>
              <a:buFont typeface="Arial" pitchFamily="74" charset="0"/>
              <a:buChar char="•"/>
            </a:pPr>
            <a:r>
              <a:rPr lang="en-US" sz="2800" dirty="0"/>
              <a:t>What are some of the arguments for a young earth?</a:t>
            </a:r>
          </a:p>
          <a:p>
            <a:pPr>
              <a:spcAft>
                <a:spcPts val="1200"/>
              </a:spcAft>
              <a:buFont typeface="Arial" pitchFamily="74" charset="0"/>
              <a:buChar char="•"/>
            </a:pPr>
            <a:r>
              <a:rPr lang="en-US" sz="2800" dirty="0">
                <a:solidFill>
                  <a:schemeClr val="accent1"/>
                </a:solidFill>
              </a:rPr>
              <a:t>What are some of the problems with the fossil record (as regards evolution)?</a:t>
            </a:r>
          </a:p>
          <a:p>
            <a:pPr>
              <a:spcAft>
                <a:spcPts val="1200"/>
              </a:spcAft>
              <a:buFont typeface="Arial" pitchFamily="74" charset="0"/>
              <a:buChar char="•"/>
            </a:pPr>
            <a:r>
              <a:rPr lang="en-US" sz="2800" dirty="0"/>
              <a:t>What wonders of the heaven/earth might God have put for your enjoyment?</a:t>
            </a:r>
          </a:p>
          <a:p>
            <a:pPr>
              <a:spcAft>
                <a:spcPts val="1200"/>
              </a:spcAft>
              <a:buFont typeface="Arial" pitchFamily="74" charset="0"/>
              <a:buChar char="•"/>
            </a:pPr>
            <a:r>
              <a:rPr lang="en-US" sz="2800" dirty="0">
                <a:solidFill>
                  <a:srgbClr val="4F6228"/>
                </a:solidFill>
              </a:rPr>
              <a:t>What impact, if any, does believing in evolution/creation have on your self-image?</a:t>
            </a:r>
          </a:p>
          <a:p>
            <a:pPr>
              <a:spcAft>
                <a:spcPts val="1200"/>
              </a:spcAft>
              <a:buFont typeface="Arial" pitchFamily="74" charset="0"/>
              <a:buChar char="•"/>
            </a:pPr>
            <a:r>
              <a:rPr lang="en-US" sz="2800" dirty="0"/>
              <a:t>What are “transitional life-forms” and why are so many missing?</a:t>
            </a:r>
          </a:p>
          <a:p>
            <a:pPr>
              <a:spcAft>
                <a:spcPts val="1200"/>
              </a:spcAft>
              <a:buFont typeface="Arial" pitchFamily="74" charset="0"/>
              <a:buChar char="•"/>
            </a:pPr>
            <a:r>
              <a:rPr lang="en-US" sz="2800" dirty="0">
                <a:solidFill>
                  <a:srgbClr val="953735"/>
                </a:solidFill>
              </a:rPr>
              <a:t>How does part of the theory of evolution contradict itself?</a:t>
            </a:r>
          </a:p>
        </p:txBody>
      </p:sp>
    </p:spTree>
    <p:extLst>
      <p:ext uri="{BB962C8B-B14F-4D97-AF65-F5344CB8AC3E}">
        <p14:creationId xmlns:p14="http://schemas.microsoft.com/office/powerpoint/2010/main" val="40205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505200" y="1981201"/>
            <a:ext cx="7010400" cy="2868991"/>
          </a:xfrm>
          <a:prstGeom prst="rect">
            <a:avLst/>
          </a:prstGeom>
          <a:noFill/>
          <a:ln w="9525">
            <a:noFill/>
            <a:miter lim="800000"/>
            <a:headEnd/>
            <a:tailEnd/>
          </a:ln>
        </p:spPr>
        <p:txBody>
          <a:bodyPr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latin typeface="Arial" pitchFamily="79" charset="0"/>
              </a:rPr>
              <a:t> Detail some of the arguments for a young earth.  Detail some of the arguments against the earth being so young.  Why is important to know all the issues?  What are some thoughts that arose for you that you had not thought of before?</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190478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877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4110</TotalTime>
  <Words>703</Words>
  <Application>Microsoft Macintosh PowerPoint</Application>
  <PresentationFormat>Widescreen</PresentationFormat>
  <Paragraphs>95</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 JSP Ross</vt:lpstr>
      <vt:lpstr>Apple Casual</vt:lpstr>
      <vt:lpstr>Arial</vt:lpstr>
      <vt:lpstr>Calibri</vt:lpstr>
      <vt:lpstr>Estelle Black SF</vt:lpstr>
      <vt:lpstr>Helvetica</vt:lpstr>
      <vt:lpstr>Impact</vt:lpstr>
      <vt:lpstr>Wingdings</vt:lpstr>
      <vt:lpstr>Office Theme</vt:lpstr>
      <vt:lpstr>PowerPoint Presentation</vt:lpstr>
      <vt:lpstr>God creates out of nothing. Wonderful you say. Yes, to be sure, but he does what is still more wonderful: he makes saints out of sinners.</vt:lpstr>
      <vt:lpstr>By the word of the Lord were the heavens made; and all the host of them by the breath of his mouth.</vt:lpstr>
      <vt:lpstr>By the word of the Lord the heavens were made, their starry host by the breath of his mouth.</vt:lpstr>
      <vt:lpstr>PowerPoint Presentation</vt:lpstr>
      <vt:lpstr>PowerPoint Presentation</vt:lpstr>
      <vt:lpstr>PowerPoint Presentation</vt:lpstr>
      <vt:lpstr>PowerPoint Presentation</vt:lpstr>
      <vt:lpstr>PowerPoint Presentation</vt:lpstr>
      <vt:lpstr>PowerPoint Presentation</vt:lpstr>
      <vt:lpstr>Imagination is the beginning of creation. You imagine what you desire, you will what you imagine and at last you create what you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 I know myself as a creation of God, I am also obligated to realize and remember that everyone else and everything else are also God's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143</cp:revision>
  <dcterms:created xsi:type="dcterms:W3CDTF">2011-01-07T18:16:26Z</dcterms:created>
  <dcterms:modified xsi:type="dcterms:W3CDTF">2025-04-17T21:29:46Z</dcterms:modified>
</cp:coreProperties>
</file>