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2" r:id="rId3"/>
    <p:sldId id="271" r:id="rId4"/>
    <p:sldId id="272" r:id="rId5"/>
    <p:sldId id="303" r:id="rId6"/>
    <p:sldId id="304" r:id="rId7"/>
    <p:sldId id="305" r:id="rId8"/>
    <p:sldId id="310" r:id="rId9"/>
    <p:sldId id="312" r:id="rId10"/>
    <p:sldId id="319" r:id="rId11"/>
    <p:sldId id="326" r:id="rId12"/>
    <p:sldId id="260" r:id="rId13"/>
    <p:sldId id="293" r:id="rId14"/>
    <p:sldId id="267" r:id="rId15"/>
    <p:sldId id="269" r:id="rId16"/>
    <p:sldId id="278" r:id="rId17"/>
    <p:sldId id="261" r:id="rId18"/>
    <p:sldId id="262" r:id="rId19"/>
    <p:sldId id="259" r:id="rId20"/>
    <p:sldId id="321" r:id="rId21"/>
    <p:sldId id="263"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4" charset="0"/>
        <a:ea typeface="+mn-ea"/>
        <a:cs typeface="+mn-cs"/>
      </a:defRPr>
    </a:lvl1pPr>
    <a:lvl2pPr marL="457200" algn="l" rtl="0" fontAlgn="base">
      <a:spcBef>
        <a:spcPct val="0"/>
      </a:spcBef>
      <a:spcAft>
        <a:spcPct val="0"/>
      </a:spcAft>
      <a:defRPr kern="1200">
        <a:solidFill>
          <a:schemeClr val="tx1"/>
        </a:solidFill>
        <a:latin typeface="Arial" pitchFamily="74" charset="0"/>
        <a:ea typeface="+mn-ea"/>
        <a:cs typeface="+mn-cs"/>
      </a:defRPr>
    </a:lvl2pPr>
    <a:lvl3pPr marL="914400" algn="l" rtl="0" fontAlgn="base">
      <a:spcBef>
        <a:spcPct val="0"/>
      </a:spcBef>
      <a:spcAft>
        <a:spcPct val="0"/>
      </a:spcAft>
      <a:defRPr kern="1200">
        <a:solidFill>
          <a:schemeClr val="tx1"/>
        </a:solidFill>
        <a:latin typeface="Arial" pitchFamily="74" charset="0"/>
        <a:ea typeface="+mn-ea"/>
        <a:cs typeface="+mn-cs"/>
      </a:defRPr>
    </a:lvl3pPr>
    <a:lvl4pPr marL="1371600" algn="l" rtl="0" fontAlgn="base">
      <a:spcBef>
        <a:spcPct val="0"/>
      </a:spcBef>
      <a:spcAft>
        <a:spcPct val="0"/>
      </a:spcAft>
      <a:defRPr kern="1200">
        <a:solidFill>
          <a:schemeClr val="tx1"/>
        </a:solidFill>
        <a:latin typeface="Arial" pitchFamily="74" charset="0"/>
        <a:ea typeface="+mn-ea"/>
        <a:cs typeface="+mn-cs"/>
      </a:defRPr>
    </a:lvl4pPr>
    <a:lvl5pPr marL="1828800" algn="l" rtl="0" fontAlgn="base">
      <a:spcBef>
        <a:spcPct val="0"/>
      </a:spcBef>
      <a:spcAft>
        <a:spcPct val="0"/>
      </a:spcAft>
      <a:defRPr kern="1200">
        <a:solidFill>
          <a:schemeClr val="tx1"/>
        </a:solidFill>
        <a:latin typeface="Arial" pitchFamily="74" charset="0"/>
        <a:ea typeface="+mn-ea"/>
        <a:cs typeface="+mn-cs"/>
      </a:defRPr>
    </a:lvl5pPr>
    <a:lvl6pPr marL="2286000" algn="l" defTabSz="457200" rtl="0" eaLnBrk="1" latinLnBrk="0" hangingPunct="1">
      <a:defRPr kern="1200">
        <a:solidFill>
          <a:schemeClr val="tx1"/>
        </a:solidFill>
        <a:latin typeface="Arial" pitchFamily="74" charset="0"/>
        <a:ea typeface="+mn-ea"/>
        <a:cs typeface="+mn-cs"/>
      </a:defRPr>
    </a:lvl6pPr>
    <a:lvl7pPr marL="2743200" algn="l" defTabSz="457200" rtl="0" eaLnBrk="1" latinLnBrk="0" hangingPunct="1">
      <a:defRPr kern="1200">
        <a:solidFill>
          <a:schemeClr val="tx1"/>
        </a:solidFill>
        <a:latin typeface="Arial" pitchFamily="74" charset="0"/>
        <a:ea typeface="+mn-ea"/>
        <a:cs typeface="+mn-cs"/>
      </a:defRPr>
    </a:lvl7pPr>
    <a:lvl8pPr marL="3200400" algn="l" defTabSz="457200" rtl="0" eaLnBrk="1" latinLnBrk="0" hangingPunct="1">
      <a:defRPr kern="1200">
        <a:solidFill>
          <a:schemeClr val="tx1"/>
        </a:solidFill>
        <a:latin typeface="Arial" pitchFamily="74" charset="0"/>
        <a:ea typeface="+mn-ea"/>
        <a:cs typeface="+mn-cs"/>
      </a:defRPr>
    </a:lvl8pPr>
    <a:lvl9pPr marL="3657600" algn="l" defTabSz="457200" rtl="0" eaLnBrk="1" latinLnBrk="0" hangingPunct="1">
      <a:defRPr kern="1200">
        <a:solidFill>
          <a:schemeClr val="tx1"/>
        </a:solidFill>
        <a:latin typeface="Arial" pitchFamily="7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06"/>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940" autoAdjust="0"/>
    <p:restoredTop sz="94694"/>
  </p:normalViewPr>
  <p:slideViewPr>
    <p:cSldViewPr>
      <p:cViewPr>
        <p:scale>
          <a:sx n="100" d="100"/>
          <a:sy n="100" d="100"/>
        </p:scale>
        <p:origin x="1200" y="6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3D208DBC-C1EB-4A6A-B4BD-B8D0893EEFB6}" type="datetime1">
              <a:rPr lang="en-US"/>
              <a:pPr>
                <a:defRPr/>
              </a:pPr>
              <a:t>4/30/25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78B1BF33-7A4B-4CC0-845E-1DB11D42FE1D}" type="slidenum">
              <a:rPr lang="en-US"/>
              <a:pPr>
                <a:defRPr/>
              </a:pPr>
              <a:t>‹#›</a:t>
            </a:fld>
            <a:endParaRPr lang="en-US"/>
          </a:p>
        </p:txBody>
      </p:sp>
    </p:spTree>
    <p:extLst>
      <p:ext uri="{BB962C8B-B14F-4D97-AF65-F5344CB8AC3E}">
        <p14:creationId xmlns:p14="http://schemas.microsoft.com/office/powerpoint/2010/main" val="36580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10</a:t>
            </a:fld>
            <a:endParaRPr lang="en-US" sz="1200">
              <a:latin typeface="Calibri" pitchFamily="7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11</a:t>
            </a:fld>
            <a:endParaRPr lang="en-US" sz="1200">
              <a:latin typeface="Calibri" pitchFamily="7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12</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14</a:t>
            </a:fld>
            <a:endParaRPr lang="en-US" sz="1200">
              <a:latin typeface="Calibri" pitchFamily="7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15</a:t>
            </a:fld>
            <a:endParaRPr lang="en-US" sz="1200">
              <a:latin typeface="Calibri" pitchFamily="6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16</a:t>
            </a:fld>
            <a:endParaRPr lang="en-US" sz="1200">
              <a:latin typeface="Calibri" pitchFamily="79"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17</a:t>
            </a:fld>
            <a:endParaRPr lang="en-US" sz="1200">
              <a:latin typeface="Calibri" pitchFamily="7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18</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19</a:t>
            </a:fld>
            <a:endParaRPr lang="en-US" sz="1200">
              <a:latin typeface="Calibri" pitchFamily="7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20</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21</a:t>
            </a:fld>
            <a:endParaRPr lang="en-US" sz="1200">
              <a:latin typeface="Calibri" pitchFamily="7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867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5F5CFD2-4987-4FA7-8BF6-D59B819F4901}" type="slidenum">
              <a:rPr lang="en-US" sz="1200">
                <a:latin typeface="Calibri" pitchFamily="74" charset="0"/>
              </a:rPr>
              <a:pPr algn="r"/>
              <a:t>5</a:t>
            </a:fld>
            <a:endParaRPr lang="en-US" sz="1200">
              <a:latin typeface="Calibri" pitchFamily="7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457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D25C4E4-E378-4AFB-A83C-4F6509777B94}" type="slidenum">
              <a:rPr lang="en-US" sz="1200">
                <a:latin typeface="Calibri" pitchFamily="74" charset="0"/>
              </a:rPr>
              <a:pPr algn="r"/>
              <a:t>6</a:t>
            </a:fld>
            <a:endParaRPr lang="en-US" sz="1200">
              <a:latin typeface="Calibri" pitchFamily="7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457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D25C4E4-E378-4AFB-A83C-4F6509777B94}" type="slidenum">
              <a:rPr lang="en-US" sz="1200">
                <a:latin typeface="Calibri" pitchFamily="74" charset="0"/>
              </a:rPr>
              <a:pPr algn="r"/>
              <a:t>7</a:t>
            </a:fld>
            <a:endParaRPr lang="en-US" sz="1200">
              <a:latin typeface="Calibri" pitchFamily="7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8</a:t>
            </a:fld>
            <a:endParaRPr lang="en-US" sz="1200">
              <a:latin typeface="Calibri" pitchFamily="7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9</a:t>
            </a:fld>
            <a:endParaRPr lang="en-US" sz="1200">
              <a:latin typeface="Calibri" pitchFamily="7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6D500D-DBFD-45E1-AEB5-D5A851D11B68}" type="datetime1">
              <a:rPr lang="en-US"/>
              <a:pPr>
                <a:defRPr/>
              </a:pPr>
              <a:t>4/30/25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3226D-00A6-44AE-9E9E-032C4CE5CE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40C205-4200-4E18-A927-E0CEF534E2D0}" type="datetime1">
              <a:rPr lang="en-US"/>
              <a:pPr>
                <a:defRPr/>
              </a:pPr>
              <a:t>4/30/25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34190-FF45-4A28-9020-B351B01A87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6A9180-BC2E-42D4-B789-5CFB4F89E9AF}" type="datetime1">
              <a:rPr lang="en-US"/>
              <a:pPr>
                <a:defRPr/>
              </a:pPr>
              <a:t>4/30/25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C274F-E3C7-45F0-BEC1-3BA46F3D5B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BA759D93-6F75-41EE-8388-BEB8F4BF5DB8}" type="slidenum">
              <a:rPr lang="en-GB"/>
              <a:pPr>
                <a:defRPr/>
              </a:pPr>
              <a:t>‹#›</a:t>
            </a:fld>
            <a:endParaRPr lang="en-GB"/>
          </a:p>
        </p:txBody>
      </p:sp>
    </p:spTree>
    <p:extLst>
      <p:ext uri="{BB962C8B-B14F-4D97-AF65-F5344CB8AC3E}">
        <p14:creationId xmlns:p14="http://schemas.microsoft.com/office/powerpoint/2010/main" val="319801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0043C2-04AE-448A-9072-2C139706D732}" type="datetime1">
              <a:rPr lang="en-US"/>
              <a:pPr>
                <a:defRPr/>
              </a:pPr>
              <a:t>4/30/25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31119-38A5-4355-BAE0-E7A2038B0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9F839E-4244-43EC-B5FD-D29F33F0F4B3}" type="datetime1">
              <a:rPr lang="en-US"/>
              <a:pPr>
                <a:defRPr/>
              </a:pPr>
              <a:t>4/30/25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F2D8D-02D0-4370-9A61-4DDC94D820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525BBB-4C51-4CA4-9A3C-92878A043A3F}" type="datetime1">
              <a:rPr lang="en-US"/>
              <a:pPr>
                <a:defRPr/>
              </a:pPr>
              <a:t>4/30/25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E6A25-EE50-4DC6-B949-F806DE897E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8DBF68-FDC5-4846-B0FC-28595C0A4053}" type="datetime1">
              <a:rPr lang="en-US"/>
              <a:pPr>
                <a:defRPr/>
              </a:pPr>
              <a:t>4/30/25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6D41DC-58D3-434F-84A3-7ACD4D22AB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03B2AF-FBC1-4E04-8841-715E76366DE3}" type="datetime1">
              <a:rPr lang="en-US"/>
              <a:pPr>
                <a:defRPr/>
              </a:pPr>
              <a:t>4/30/25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E49231-49C5-420E-AEAA-020661963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980C1-CC02-4A92-AE47-2A37AC33CC49}" type="datetime1">
              <a:rPr lang="en-US"/>
              <a:pPr>
                <a:defRPr/>
              </a:pPr>
              <a:t>4/30/25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BC8547-8B11-4FBA-A12A-76DFBF07B2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01CFFF-A5EB-4A07-817C-6BBEF11B1DF6}" type="datetime1">
              <a:rPr lang="en-US"/>
              <a:pPr>
                <a:defRPr/>
              </a:pPr>
              <a:t>4/30/25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2C6B2-1D09-4FA5-9144-6D4C8D88F4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A3C5EE-94FA-42FA-9845-C0F40EB0CAF4}" type="datetime1">
              <a:rPr lang="en-US"/>
              <a:pPr>
                <a:defRPr/>
              </a:pPr>
              <a:t>4/30/25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CC3BE-4346-415D-B7F1-6BA635FFA1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46D1DD5E-6AD8-4790-9487-5D8B30FD5BB3}" type="datetime1">
              <a:rPr lang="en-US"/>
              <a:pPr>
                <a:defRPr/>
              </a:pPr>
              <a:t>4/30/25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C3D17453-6B13-49AF-8333-AA6B261D00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4"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4"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4"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91744791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More objects out of place</a:t>
            </a:r>
          </a:p>
        </p:txBody>
      </p:sp>
    </p:spTree>
    <p:extLst>
      <p:ext uri="{BB962C8B-B14F-4D97-AF65-F5344CB8AC3E}">
        <p14:creationId xmlns:p14="http://schemas.microsoft.com/office/powerpoint/2010/main" val="419990622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52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161129545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381000"/>
            <a:ext cx="8305800" cy="4648200"/>
          </a:xfrm>
        </p:spPr>
        <p:txBody>
          <a:bodyPr anchor="t"/>
          <a:lstStyle/>
          <a:p>
            <a:pPr>
              <a:lnSpc>
                <a:spcPct val="120000"/>
              </a:lnSpc>
              <a:defRPr/>
            </a:pPr>
            <a:r>
              <a:rPr lang="en-US" sz="2800" dirty="0">
                <a:solidFill>
                  <a:srgbClr val="4F6228"/>
                </a:solidFill>
                <a:effectLst>
                  <a:outerShdw blurRad="38100" dist="38100" dir="2700000" algn="tl">
                    <a:srgbClr val="DDDDDD"/>
                  </a:outerShdw>
                </a:effectLst>
                <a:latin typeface="Estelle Black SF" pitchFamily="52" charset="0"/>
              </a:rPr>
              <a:t>I grew up believing in this (evolution) Myth and I have felt—I still feel—its almost perfect grandeur. Let no one say we are an unimaginative age: neither the Greeks nor the Norsemen ever invented a better story.  But the Myth asks me to believe that reason is simply the unforeseen and unintended byproduct of a mindless process at one stage of its endless and aimless becoming.  The content of the Myth thus knocks from under me the only ground on which I could possibly believe the Myth to be true. If my own mind is a product of the irrational, how shall I trust my mind when it tells me about evolution?</a:t>
            </a:r>
            <a:endParaRPr lang="en-US" sz="1000" dirty="0">
              <a:solidFill>
                <a:srgbClr val="4F6228"/>
              </a:solidFill>
              <a:latin typeface="Helvetica" pitchFamily="52" charset="0"/>
            </a:endParaRPr>
          </a:p>
        </p:txBody>
      </p:sp>
      <p:sp>
        <p:nvSpPr>
          <p:cNvPr id="1946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C. S. Lewis</a:t>
            </a:r>
          </a:p>
        </p:txBody>
      </p:sp>
    </p:spTree>
    <p:extLst>
      <p:ext uri="{BB962C8B-B14F-4D97-AF65-F5344CB8AC3E}">
        <p14:creationId xmlns:p14="http://schemas.microsoft.com/office/powerpoint/2010/main" val="16015091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The importance of knowing the ONE</a:t>
            </a:r>
          </a:p>
        </p:txBody>
      </p:sp>
    </p:spTree>
    <p:extLst>
      <p:ext uri="{BB962C8B-B14F-4D97-AF65-F5344CB8AC3E}">
        <p14:creationId xmlns:p14="http://schemas.microsoft.com/office/powerpoint/2010/main" val="141958431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048000" y="2004804"/>
            <a:ext cx="7467600" cy="3862596"/>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latin typeface="Arial" pitchFamily="79" charset="0"/>
              </a:rPr>
              <a:t> What difference does it make whether you believe in a god at all?  How does it change the meaning of Scripture to understand that it is claiming to be THE God without peers giving us the Bible?</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400" dirty="0">
              <a:solidFill>
                <a:schemeClr val="accent1">
                  <a:lumMod val="50000"/>
                </a:schemeClr>
              </a:solidFill>
              <a:latin typeface="Arial" pitchFamily="79" charset="0"/>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latin typeface="Arial" pitchFamily="79" charset="0"/>
              </a:rPr>
              <a:t> </a:t>
            </a:r>
            <a:r>
              <a:rPr lang="en-US" sz="2400" dirty="0" err="1">
                <a:solidFill>
                  <a:schemeClr val="accent1">
                    <a:lumMod val="50000"/>
                  </a:schemeClr>
                </a:solidFill>
                <a:latin typeface="Arial" pitchFamily="79" charset="0"/>
              </a:rPr>
              <a:t>Elohim</a:t>
            </a:r>
            <a:r>
              <a:rPr lang="en-US" sz="2400" dirty="0">
                <a:solidFill>
                  <a:schemeClr val="accent1">
                    <a:lumMod val="50000"/>
                  </a:schemeClr>
                </a:solidFill>
                <a:latin typeface="Arial" pitchFamily="79" charset="0"/>
              </a:rPr>
              <a:t> is plural in Scripture, so how does the meaning of Genesis 1:1 change?  It ties in with Genesis 1:26 as a plural unit, and what does the phrasing of Genesis 1:26-27 tell us about God, ourselves (as a reflection of the Divine) and subsequently, the created earth?</a:t>
            </a:r>
            <a:endParaRPr lang="en-GB" sz="2400" dirty="0">
              <a:solidFill>
                <a:schemeClr val="accent1">
                  <a:lumMod val="50000"/>
                </a:schemeClr>
              </a:solidFill>
              <a:latin typeface="Arial" pitchFamily="79" charset="0"/>
            </a:endParaRP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400715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0" y="538400"/>
            <a:ext cx="4114800" cy="5786200"/>
          </a:xfrm>
          <a:prstGeom prst="rect">
            <a:avLst/>
          </a:prstGeom>
          <a:noFill/>
          <a:ln w="9525">
            <a:noFill/>
            <a:miter lim="800000"/>
            <a:headEnd/>
            <a:tailEnd/>
          </a:ln>
        </p:spPr>
        <p:txBody>
          <a:bodyPr wrap="square">
            <a:prstTxWarp prst="textNoShape">
              <a:avLst/>
            </a:prstTxWarp>
            <a:spAutoFit/>
          </a:bodyPr>
          <a:lstStyle/>
          <a:p>
            <a:pPr>
              <a:spcAft>
                <a:spcPts val="1200"/>
              </a:spcAft>
              <a:buFont typeface="Arial" pitchFamily="52" charset="0"/>
              <a:buChar char="•"/>
              <a:defRPr/>
            </a:pPr>
            <a:r>
              <a:rPr lang="en-US" sz="2800" dirty="0">
                <a:latin typeface="Arial" pitchFamily="52" charset="0"/>
              </a:rPr>
              <a:t>Genesis 1:1</a:t>
            </a:r>
          </a:p>
          <a:p>
            <a:pPr>
              <a:spcAft>
                <a:spcPts val="1200"/>
              </a:spcAft>
              <a:buFont typeface="Arial" pitchFamily="52" charset="0"/>
              <a:buChar char="•"/>
              <a:defRPr/>
            </a:pPr>
            <a:r>
              <a:rPr lang="en-US" sz="2800" dirty="0">
                <a:solidFill>
                  <a:schemeClr val="accent1">
                    <a:lumMod val="75000"/>
                  </a:schemeClr>
                </a:solidFill>
                <a:latin typeface="Arial" pitchFamily="52" charset="0"/>
              </a:rPr>
              <a:t>Psalm 33:6, 9</a:t>
            </a:r>
          </a:p>
          <a:p>
            <a:pPr>
              <a:spcAft>
                <a:spcPts val="1200"/>
              </a:spcAft>
              <a:buFont typeface="Arial" pitchFamily="52" charset="0"/>
              <a:buChar char="•"/>
              <a:defRPr/>
            </a:pPr>
            <a:r>
              <a:rPr lang="en-US" sz="2800" dirty="0">
                <a:latin typeface="Arial" pitchFamily="52" charset="0"/>
              </a:rPr>
              <a:t>John 1:1-3</a:t>
            </a:r>
          </a:p>
          <a:p>
            <a:pPr>
              <a:spcAft>
                <a:spcPts val="1200"/>
              </a:spcAft>
              <a:buFont typeface="Arial" pitchFamily="52" charset="0"/>
              <a:buChar char="•"/>
              <a:defRPr/>
            </a:pPr>
            <a:r>
              <a:rPr lang="en-US" sz="2800" dirty="0">
                <a:solidFill>
                  <a:schemeClr val="accent3">
                    <a:lumMod val="50000"/>
                  </a:schemeClr>
                </a:solidFill>
                <a:latin typeface="Arial" pitchFamily="52" charset="0"/>
              </a:rPr>
              <a:t>Acts 17:24-25</a:t>
            </a:r>
          </a:p>
          <a:p>
            <a:pPr>
              <a:spcAft>
                <a:spcPts val="1200"/>
              </a:spcAft>
              <a:buFont typeface="Arial" pitchFamily="52" charset="0"/>
              <a:buChar char="•"/>
              <a:defRPr/>
            </a:pPr>
            <a:r>
              <a:rPr lang="en-US" sz="2800" dirty="0">
                <a:latin typeface="Arial" pitchFamily="52" charset="0"/>
              </a:rPr>
              <a:t>Isaiah 40:25-28</a:t>
            </a:r>
          </a:p>
          <a:p>
            <a:pPr>
              <a:spcAft>
                <a:spcPts val="1200"/>
              </a:spcAft>
              <a:buFont typeface="Arial" pitchFamily="52" charset="0"/>
              <a:buChar char="•"/>
              <a:defRPr/>
            </a:pPr>
            <a:r>
              <a:rPr lang="en-US" sz="2800" dirty="0">
                <a:solidFill>
                  <a:schemeClr val="accent6">
                    <a:lumMod val="75000"/>
                  </a:schemeClr>
                </a:solidFill>
                <a:latin typeface="Arial" pitchFamily="52" charset="0"/>
              </a:rPr>
              <a:t>Job 38:1, 4</a:t>
            </a:r>
          </a:p>
          <a:p>
            <a:pPr>
              <a:spcAft>
                <a:spcPts val="1200"/>
              </a:spcAft>
              <a:buFont typeface="Arial" pitchFamily="52" charset="0"/>
              <a:buChar char="•"/>
              <a:defRPr/>
            </a:pPr>
            <a:r>
              <a:rPr lang="en-US" sz="2800" dirty="0">
                <a:latin typeface="Arial" pitchFamily="52" charset="0"/>
              </a:rPr>
              <a:t>Revelation 14:6-7</a:t>
            </a:r>
            <a:endParaRPr lang="en-US" sz="2800" dirty="0">
              <a:solidFill>
                <a:schemeClr val="accent2">
                  <a:lumMod val="75000"/>
                </a:schemeClr>
              </a:solidFill>
              <a:latin typeface="Arial" pitchFamily="52" charset="0"/>
            </a:endParaRPr>
          </a:p>
          <a:p>
            <a:pPr>
              <a:spcAft>
                <a:spcPts val="1200"/>
              </a:spcAft>
              <a:buFont typeface="Arial" pitchFamily="52" charset="0"/>
              <a:buChar char="•"/>
              <a:defRPr/>
            </a:pPr>
            <a:r>
              <a:rPr lang="en-US" sz="2800" dirty="0">
                <a:solidFill>
                  <a:schemeClr val="accent2">
                    <a:lumMod val="75000"/>
                  </a:schemeClr>
                </a:solidFill>
                <a:latin typeface="Arial" pitchFamily="52" charset="0"/>
              </a:rPr>
              <a:t>Nehemiah 9:6</a:t>
            </a:r>
          </a:p>
          <a:p>
            <a:pPr>
              <a:spcAft>
                <a:spcPts val="1200"/>
              </a:spcAft>
              <a:buFont typeface="Arial" pitchFamily="52" charset="0"/>
              <a:buChar char="•"/>
              <a:defRPr/>
            </a:pPr>
            <a:r>
              <a:rPr lang="en-US" sz="2800" dirty="0">
                <a:latin typeface="Arial" pitchFamily="52" charset="0"/>
              </a:rPr>
              <a:t>Psalm 139:14</a:t>
            </a:r>
          </a:p>
          <a:p>
            <a:pPr>
              <a:spcAft>
                <a:spcPts val="1200"/>
              </a:spcAft>
              <a:buFont typeface="Arial" pitchFamily="52" charset="0"/>
              <a:buChar char="•"/>
              <a:defRPr/>
            </a:pPr>
            <a:r>
              <a:rPr lang="en-US" sz="2800" dirty="0">
                <a:solidFill>
                  <a:srgbClr val="660066"/>
                </a:solidFill>
                <a:latin typeface="Arial" pitchFamily="52" charset="0"/>
              </a:rPr>
              <a:t>Revelation 4:10-11</a:t>
            </a:r>
          </a:p>
        </p:txBody>
      </p:sp>
      <p:pic>
        <p:nvPicPr>
          <p:cNvPr id="4" name="Picture 3"/>
          <p:cNvPicPr>
            <a:picLocks noChangeAspect="1"/>
          </p:cNvPicPr>
          <p:nvPr/>
        </p:nvPicPr>
        <p:blipFill>
          <a:blip r:embed="rId3"/>
          <a:stretch>
            <a:fillRect/>
          </a:stretch>
        </p:blipFill>
        <p:spPr>
          <a:xfrm>
            <a:off x="2743200" y="152400"/>
            <a:ext cx="3225800" cy="2419350"/>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flipH="1">
            <a:off x="1676401" y="2362200"/>
            <a:ext cx="3616755" cy="2033432"/>
          </a:xfrm>
          <a:prstGeom prst="rect">
            <a:avLst/>
          </a:prstGeom>
          <a:ln>
            <a:noFill/>
          </a:ln>
          <a:effectLst>
            <a:softEdge rad="112500"/>
          </a:effectLst>
        </p:spPr>
      </p:pic>
      <p:pic>
        <p:nvPicPr>
          <p:cNvPr id="5" name="Picture 4"/>
          <p:cNvPicPr>
            <a:picLocks noChangeAspect="1"/>
          </p:cNvPicPr>
          <p:nvPr/>
        </p:nvPicPr>
        <p:blipFill>
          <a:blip r:embed="rId5"/>
          <a:stretch>
            <a:fillRect/>
          </a:stretch>
        </p:blipFill>
        <p:spPr>
          <a:xfrm>
            <a:off x="2286001" y="4191001"/>
            <a:ext cx="3671455" cy="1516891"/>
          </a:xfrm>
          <a:prstGeom prst="rect">
            <a:avLst/>
          </a:prstGeom>
          <a:ln>
            <a:noFill/>
          </a:ln>
          <a:effectLst>
            <a:softEdge rad="112500"/>
          </a:effectLst>
        </p:spPr>
      </p:pic>
      <p:pic>
        <p:nvPicPr>
          <p:cNvPr id="6" name="Picture 5"/>
          <p:cNvPicPr>
            <a:picLocks noChangeAspect="1"/>
          </p:cNvPicPr>
          <p:nvPr/>
        </p:nvPicPr>
        <p:blipFill>
          <a:blip r:embed="rId6"/>
          <a:stretch>
            <a:fillRect/>
          </a:stretch>
        </p:blipFill>
        <p:spPr>
          <a:xfrm>
            <a:off x="1511300" y="5314950"/>
            <a:ext cx="2743200" cy="1543050"/>
          </a:xfrm>
          <a:prstGeom prst="rect">
            <a:avLst/>
          </a:prstGeom>
          <a:ln>
            <a:noFill/>
          </a:ln>
          <a:effectLst>
            <a:softEdge rad="112500"/>
          </a:effectLst>
        </p:spPr>
      </p:pic>
    </p:spTree>
    <p:extLst>
      <p:ext uri="{BB962C8B-B14F-4D97-AF65-F5344CB8AC3E}">
        <p14:creationId xmlns:p14="http://schemas.microsoft.com/office/powerpoint/2010/main" val="209337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2000"/>
                                        <p:tgtEl>
                                          <p:spTgt spid="2">
                                            <p:txEl>
                                              <p:pRg st="6" end="6"/>
                                            </p:txEl>
                                          </p:spTgt>
                                        </p:tgtEl>
                                      </p:cBhvr>
                                    </p:animEffect>
                                    <p:anim calcmode="lin" valueType="num">
                                      <p:cBhvr>
                                        <p:cTn id="56"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8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200" accel="100000" fill="hold">
                                          <p:stCondLst>
                                            <p:cond delay="18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2000"/>
                                        <p:tgtEl>
                                          <p:spTgt spid="2">
                                            <p:txEl>
                                              <p:pRg st="7" end="7"/>
                                            </p:txEl>
                                          </p:spTgt>
                                        </p:tgtEl>
                                      </p:cBhvr>
                                    </p:animEffect>
                                    <p:anim calcmode="lin" valueType="num">
                                      <p:cBhvr>
                                        <p:cTn id="64"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8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200" accel="100000" fill="hold">
                                          <p:stCondLst>
                                            <p:cond delay="18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2000"/>
                                        <p:tgtEl>
                                          <p:spTgt spid="2">
                                            <p:txEl>
                                              <p:pRg st="8" end="8"/>
                                            </p:txEl>
                                          </p:spTgt>
                                        </p:tgtEl>
                                      </p:cBhvr>
                                    </p:animEffect>
                                    <p:anim calcmode="lin" valueType="num">
                                      <p:cBhvr>
                                        <p:cTn id="72"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18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200" accel="100000" fill="hold">
                                          <p:stCondLst>
                                            <p:cond delay="18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2000"/>
                                        <p:tgtEl>
                                          <p:spTgt spid="2">
                                            <p:txEl>
                                              <p:pRg st="9" end="9"/>
                                            </p:txEl>
                                          </p:spTgt>
                                        </p:tgtEl>
                                      </p:cBhvr>
                                    </p:animEffect>
                                    <p:anim calcmode="lin" valueType="num">
                                      <p:cBhvr>
                                        <p:cTn id="80"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28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00395994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2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1600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God makes the world not out of necessity but by a divine Whim, and the world he makes is a whimsically romantic place. We're all crazy about each other because we're made in the image of Someone who's been crazy about us</a:t>
            </a:r>
            <a:endParaRPr lang="en-US" sz="1200" dirty="0">
              <a:solidFill>
                <a:srgbClr val="4F6228"/>
              </a:solidFill>
              <a:latin typeface="Helvetica" pitchFamily="52" charset="0"/>
            </a:endParaRPr>
          </a:p>
        </p:txBody>
      </p:sp>
      <p:sp>
        <p:nvSpPr>
          <p:cNvPr id="23556"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Robert </a:t>
            </a:r>
            <a:r>
              <a:rPr lang="en-US" b="1" i="1" dirty="0" err="1"/>
              <a:t>Farrer</a:t>
            </a:r>
            <a:r>
              <a:rPr lang="en-US" b="1" i="1" dirty="0"/>
              <a:t> Capon</a:t>
            </a:r>
          </a:p>
        </p:txBody>
      </p:sp>
    </p:spTree>
    <p:extLst>
      <p:ext uri="{BB962C8B-B14F-4D97-AF65-F5344CB8AC3E}">
        <p14:creationId xmlns:p14="http://schemas.microsoft.com/office/powerpoint/2010/main" val="10753099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68035657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49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334000"/>
          </a:xfrm>
        </p:spPr>
        <p:txBody>
          <a:bodyPr anchor="t"/>
          <a:lstStyle/>
          <a:p>
            <a:pPr>
              <a:lnSpc>
                <a:spcPct val="120000"/>
              </a:lnSpc>
              <a:defRPr/>
            </a:pPr>
            <a:r>
              <a:rPr lang="en-US" sz="4000" dirty="0">
                <a:solidFill>
                  <a:srgbClr val="660066"/>
                </a:solidFill>
                <a:latin typeface="Estelle Black SF"/>
                <a:cs typeface="Estelle Black SF"/>
              </a:rPr>
              <a:t>To whom then will ye liken me, or shall I be equal? </a:t>
            </a:r>
            <a:r>
              <a:rPr lang="en-US" sz="4000" dirty="0" err="1">
                <a:solidFill>
                  <a:srgbClr val="660066"/>
                </a:solidFill>
                <a:latin typeface="Estelle Black SF"/>
                <a:cs typeface="Estelle Black SF"/>
              </a:rPr>
              <a:t>saith</a:t>
            </a:r>
            <a:r>
              <a:rPr lang="en-US" sz="4000" dirty="0">
                <a:solidFill>
                  <a:srgbClr val="660066"/>
                </a:solidFill>
                <a:latin typeface="Estelle Black SF"/>
                <a:cs typeface="Estelle Black SF"/>
              </a:rPr>
              <a:t> the Holy One. Lift up your eyes on high, and behold who hath created these things, that </a:t>
            </a:r>
            <a:r>
              <a:rPr lang="en-US" sz="4000" dirty="0" err="1">
                <a:solidFill>
                  <a:srgbClr val="660066"/>
                </a:solidFill>
                <a:latin typeface="Estelle Black SF"/>
                <a:cs typeface="Estelle Black SF"/>
              </a:rPr>
              <a:t>bringeth</a:t>
            </a:r>
            <a:r>
              <a:rPr lang="en-US" sz="4000" dirty="0">
                <a:solidFill>
                  <a:srgbClr val="660066"/>
                </a:solidFill>
                <a:latin typeface="Estelle Black SF"/>
                <a:cs typeface="Estelle Black SF"/>
              </a:rPr>
              <a:t> out their host by number: he </a:t>
            </a:r>
            <a:r>
              <a:rPr lang="en-US" sz="4000" dirty="0" err="1">
                <a:solidFill>
                  <a:srgbClr val="660066"/>
                </a:solidFill>
                <a:latin typeface="Estelle Black SF"/>
                <a:cs typeface="Estelle Black SF"/>
              </a:rPr>
              <a:t>calleth</a:t>
            </a:r>
            <a:r>
              <a:rPr lang="en-US" sz="4000" dirty="0">
                <a:solidFill>
                  <a:srgbClr val="660066"/>
                </a:solidFill>
                <a:latin typeface="Estelle Black SF"/>
                <a:cs typeface="Estelle Black SF"/>
              </a:rPr>
              <a:t> them all by names by the greatness of his might, for that he is strong in power; not one </a:t>
            </a:r>
            <a:r>
              <a:rPr lang="en-US" sz="4000" dirty="0" err="1">
                <a:solidFill>
                  <a:srgbClr val="660066"/>
                </a:solidFill>
                <a:latin typeface="Estelle Black SF"/>
                <a:cs typeface="Estelle Black SF"/>
              </a:rPr>
              <a:t>faileth</a:t>
            </a:r>
            <a:r>
              <a:rPr lang="en-US" sz="4000" dirty="0">
                <a:solidFill>
                  <a:srgbClr val="660066"/>
                </a:solidFill>
                <a:latin typeface="Estelle Black SF"/>
                <a:cs typeface="Estelle Black SF"/>
              </a:rPr>
              <a:t>.</a:t>
            </a:r>
            <a:endParaRPr lang="en-US" sz="1200" dirty="0">
              <a:solidFill>
                <a:srgbClr val="660066"/>
              </a:solidFill>
              <a:latin typeface="Estelle Black SF"/>
              <a:cs typeface="Estelle Black SF"/>
            </a:endParaRPr>
          </a:p>
        </p:txBody>
      </p:sp>
      <p:sp>
        <p:nvSpPr>
          <p:cNvPr id="3994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Isaiah 40:25-26 (KJV)</a:t>
            </a:r>
          </a:p>
        </p:txBody>
      </p:sp>
    </p:spTree>
    <p:extLst>
      <p:ext uri="{BB962C8B-B14F-4D97-AF65-F5344CB8AC3E}">
        <p14:creationId xmlns:p14="http://schemas.microsoft.com/office/powerpoint/2010/main" val="9803888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257800"/>
          </a:xfrm>
        </p:spPr>
        <p:txBody>
          <a:bodyPr anchor="t"/>
          <a:lstStyle/>
          <a:p>
            <a:r>
              <a:rPr lang="en-US" sz="4000" dirty="0">
                <a:solidFill>
                  <a:srgbClr val="660066"/>
                </a:solidFill>
                <a:latin typeface="Estelle Black SF"/>
                <a:cs typeface="Estelle Black SF"/>
              </a:rPr>
              <a:t>“To whom will you compare me? Or who is my equal?” says the Holy One. Lift up your eyes and look to the heavens: Who created all these? He who brings out the starry host one by one and calls forth each of them by name. Because of his great power and mighty strength, not one of them is missing.</a:t>
            </a:r>
            <a:endParaRPr lang="en-US" sz="1200" dirty="0">
              <a:solidFill>
                <a:srgbClr val="660066"/>
              </a:solidFill>
              <a:latin typeface="Estelle Black SF"/>
              <a:cs typeface="Estelle Black SF"/>
            </a:endParaRPr>
          </a:p>
        </p:txBody>
      </p:sp>
      <p:sp>
        <p:nvSpPr>
          <p:cNvPr id="4198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Isaiah 40:25-26 (NIV)</a:t>
            </a:r>
          </a:p>
        </p:txBody>
      </p:sp>
    </p:spTree>
    <p:extLst>
      <p:ext uri="{BB962C8B-B14F-4D97-AF65-F5344CB8AC3E}">
        <p14:creationId xmlns:p14="http://schemas.microsoft.com/office/powerpoint/2010/main" val="35243722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2209800" y="533401"/>
            <a:ext cx="8001000" cy="6032421"/>
          </a:xfrm>
          <a:prstGeom prst="rect">
            <a:avLst/>
          </a:prstGeom>
          <a:noFill/>
          <a:ln w="9525">
            <a:noFill/>
            <a:miter lim="800000"/>
            <a:headEnd/>
            <a:tailEnd/>
          </a:ln>
        </p:spPr>
        <p:txBody>
          <a:bodyPr>
            <a:prstTxWarp prst="textNoShape">
              <a:avLst/>
            </a:prstTxWarp>
            <a:spAutoFit/>
          </a:bodyPr>
          <a:lstStyle/>
          <a:p>
            <a:pPr>
              <a:spcAft>
                <a:spcPts val="1200"/>
              </a:spcAft>
              <a:buFont typeface="Arial" pitchFamily="74" charset="0"/>
              <a:buChar char="•"/>
            </a:pPr>
            <a:r>
              <a:rPr lang="en-US" sz="2800" dirty="0"/>
              <a:t>What are some of the arguments for a young earth?</a:t>
            </a:r>
          </a:p>
          <a:p>
            <a:pPr>
              <a:spcAft>
                <a:spcPts val="1200"/>
              </a:spcAft>
              <a:buFont typeface="Arial" pitchFamily="74" charset="0"/>
              <a:buChar char="•"/>
            </a:pPr>
            <a:r>
              <a:rPr lang="en-US" sz="2800" dirty="0">
                <a:solidFill>
                  <a:schemeClr val="accent1"/>
                </a:solidFill>
              </a:rPr>
              <a:t>What are some of the problems with the fossil record (as regards evolution)?</a:t>
            </a:r>
          </a:p>
          <a:p>
            <a:pPr>
              <a:spcAft>
                <a:spcPts val="1200"/>
              </a:spcAft>
              <a:buFont typeface="Arial" pitchFamily="74" charset="0"/>
              <a:buChar char="•"/>
            </a:pPr>
            <a:r>
              <a:rPr lang="en-US" sz="2800" dirty="0"/>
              <a:t>What wonders of the heaven/earth might God have put for your enjoyment?</a:t>
            </a:r>
          </a:p>
          <a:p>
            <a:pPr>
              <a:spcAft>
                <a:spcPts val="1200"/>
              </a:spcAft>
              <a:buFont typeface="Arial" pitchFamily="74" charset="0"/>
              <a:buChar char="•"/>
            </a:pPr>
            <a:r>
              <a:rPr lang="en-US" sz="2800" dirty="0">
                <a:solidFill>
                  <a:srgbClr val="4F6228"/>
                </a:solidFill>
              </a:rPr>
              <a:t>What impact, if any, does believing in evolution/creation have on your self-image?</a:t>
            </a:r>
          </a:p>
          <a:p>
            <a:pPr>
              <a:spcAft>
                <a:spcPts val="1200"/>
              </a:spcAft>
              <a:buFont typeface="Arial" pitchFamily="74" charset="0"/>
              <a:buChar char="•"/>
            </a:pPr>
            <a:r>
              <a:rPr lang="en-US" sz="2800" dirty="0"/>
              <a:t>What are “transitional life-forms” and why are so many missing?</a:t>
            </a:r>
          </a:p>
          <a:p>
            <a:pPr>
              <a:spcAft>
                <a:spcPts val="1200"/>
              </a:spcAft>
              <a:buFont typeface="Arial" pitchFamily="74" charset="0"/>
              <a:buChar char="•"/>
            </a:pPr>
            <a:r>
              <a:rPr lang="en-US" sz="2800" dirty="0">
                <a:solidFill>
                  <a:srgbClr val="953735"/>
                </a:solidFill>
              </a:rPr>
              <a:t>How does part of the theory of evolution contradict itself?</a:t>
            </a:r>
          </a:p>
        </p:txBody>
      </p:sp>
    </p:spTree>
    <p:extLst>
      <p:ext uri="{BB962C8B-B14F-4D97-AF65-F5344CB8AC3E}">
        <p14:creationId xmlns:p14="http://schemas.microsoft.com/office/powerpoint/2010/main" val="24875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omalous_fossil_bell.jpg"/>
          <p:cNvPicPr>
            <a:picLocks noChangeAspect="1"/>
          </p:cNvPicPr>
          <p:nvPr/>
        </p:nvPicPr>
        <p:blipFill>
          <a:blip r:embed="rId3"/>
          <a:stretch>
            <a:fillRect/>
          </a:stretch>
        </p:blipFill>
        <p:spPr>
          <a:xfrm>
            <a:off x="7620000" y="533400"/>
            <a:ext cx="2603500" cy="6032500"/>
          </a:xfrm>
          <a:prstGeom prst="rect">
            <a:avLst/>
          </a:prstGeom>
        </p:spPr>
      </p:pic>
      <p:sp>
        <p:nvSpPr>
          <p:cNvPr id="3" name="TextBox 2"/>
          <p:cNvSpPr txBox="1">
            <a:spLocks noChangeArrowheads="1"/>
          </p:cNvSpPr>
          <p:nvPr/>
        </p:nvSpPr>
        <p:spPr bwMode="auto">
          <a:xfrm>
            <a:off x="1752600" y="304800"/>
            <a:ext cx="4648200" cy="523220"/>
          </a:xfrm>
          <a:prstGeom prst="rect">
            <a:avLst/>
          </a:prstGeom>
          <a:noFill/>
          <a:ln w="9525">
            <a:noFill/>
            <a:miter lim="800000"/>
            <a:headEnd/>
            <a:tailEnd/>
          </a:ln>
        </p:spPr>
        <p:txBody>
          <a:bodyPr wrap="square">
            <a:prstTxWarp prst="textNoShape">
              <a:avLst/>
            </a:prstTxWarp>
            <a:spAutoFit/>
          </a:bodyPr>
          <a:lstStyle/>
          <a:p>
            <a:pPr>
              <a:spcAft>
                <a:spcPts val="1200"/>
              </a:spcAft>
            </a:pPr>
            <a:r>
              <a:rPr lang="en-US" sz="2800" dirty="0"/>
              <a:t>Artifacts found “out of place”</a:t>
            </a:r>
          </a:p>
        </p:txBody>
      </p:sp>
      <p:sp>
        <p:nvSpPr>
          <p:cNvPr id="4" name="Bent Arrow 3"/>
          <p:cNvSpPr/>
          <p:nvPr/>
        </p:nvSpPr>
        <p:spPr>
          <a:xfrm flipV="1">
            <a:off x="6629400" y="5867400"/>
            <a:ext cx="762000" cy="533400"/>
          </a:xfrm>
          <a:prstGeom prst="ben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7543800" y="6096000"/>
            <a:ext cx="2590800" cy="381000"/>
          </a:xfrm>
          <a:prstGeom prst="rect">
            <a:avLst/>
          </a:prstGeom>
          <a:solidFill>
            <a:srgbClr val="C0504D">
              <a:alpha val="30000"/>
            </a:srgbClr>
          </a:solidFill>
          <a:ln>
            <a:solidFill>
              <a:srgbClr val="6325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a:spLocks noChangeArrowheads="1"/>
          </p:cNvSpPr>
          <p:nvPr/>
        </p:nvSpPr>
        <p:spPr bwMode="auto">
          <a:xfrm>
            <a:off x="8382000" y="6553201"/>
            <a:ext cx="2286000" cy="246221"/>
          </a:xfrm>
          <a:prstGeom prst="rect">
            <a:avLst/>
          </a:prstGeom>
          <a:noFill/>
          <a:ln w="9525">
            <a:noFill/>
            <a:miter lim="800000"/>
            <a:headEnd/>
            <a:tailEnd/>
          </a:ln>
        </p:spPr>
        <p:txBody>
          <a:bodyPr wrap="square">
            <a:prstTxWarp prst="textNoShape">
              <a:avLst/>
            </a:prstTxWarp>
            <a:spAutoFit/>
          </a:bodyPr>
          <a:lstStyle/>
          <a:p>
            <a:pPr>
              <a:spcAft>
                <a:spcPts val="1200"/>
              </a:spcAft>
            </a:pPr>
            <a:r>
              <a:rPr lang="en-US" sz="1000" dirty="0"/>
              <a:t>Acts &amp; Facts magazine, Feb 2010</a:t>
            </a:r>
            <a:endParaRPr lang="en-US" sz="1000" dirty="0">
              <a:solidFill>
                <a:srgbClr val="953735"/>
              </a:solidFill>
            </a:endParaRPr>
          </a:p>
        </p:txBody>
      </p:sp>
      <p:pic>
        <p:nvPicPr>
          <p:cNvPr id="7" name="Picture 6" descr="aiud2-tm.jpg"/>
          <p:cNvPicPr>
            <a:picLocks noChangeAspect="1"/>
          </p:cNvPicPr>
          <p:nvPr/>
        </p:nvPicPr>
        <p:blipFill>
          <a:blip r:embed="rId4"/>
          <a:stretch>
            <a:fillRect/>
          </a:stretch>
        </p:blipFill>
        <p:spPr>
          <a:xfrm>
            <a:off x="1752600" y="4953000"/>
            <a:ext cx="2198722" cy="1663700"/>
          </a:xfrm>
          <a:prstGeom prst="rect">
            <a:avLst/>
          </a:prstGeom>
        </p:spPr>
      </p:pic>
      <p:sp>
        <p:nvSpPr>
          <p:cNvPr id="8" name="Bent Arrow 7"/>
          <p:cNvSpPr/>
          <p:nvPr/>
        </p:nvSpPr>
        <p:spPr>
          <a:xfrm flipH="1" flipV="1">
            <a:off x="4038600" y="5715000"/>
            <a:ext cx="685800" cy="533400"/>
          </a:xfrm>
          <a:prstGeom prst="bentArrow">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a:spLocks noChangeArrowheads="1"/>
          </p:cNvSpPr>
          <p:nvPr/>
        </p:nvSpPr>
        <p:spPr bwMode="auto">
          <a:xfrm>
            <a:off x="4114800" y="4495801"/>
            <a:ext cx="2286000" cy="1015663"/>
          </a:xfrm>
          <a:prstGeom prst="rect">
            <a:avLst/>
          </a:prstGeom>
          <a:noFill/>
          <a:ln w="9525">
            <a:noFill/>
            <a:miter lim="800000"/>
            <a:headEnd/>
            <a:tailEnd/>
          </a:ln>
        </p:spPr>
        <p:txBody>
          <a:bodyPr wrap="square">
            <a:prstTxWarp prst="textNoShape">
              <a:avLst/>
            </a:prstTxWarp>
            <a:spAutoFit/>
          </a:bodyPr>
          <a:lstStyle/>
          <a:p>
            <a:pPr>
              <a:spcAft>
                <a:spcPts val="1200"/>
              </a:spcAft>
            </a:pPr>
            <a:r>
              <a:rPr lang="en-US" sz="2000" dirty="0"/>
              <a:t>Milled aluminum found with Mastodon bones</a:t>
            </a:r>
          </a:p>
        </p:txBody>
      </p:sp>
      <p:sp>
        <p:nvSpPr>
          <p:cNvPr id="10" name="Rectangle 9"/>
          <p:cNvSpPr/>
          <p:nvPr/>
        </p:nvSpPr>
        <p:spPr>
          <a:xfrm>
            <a:off x="2057400" y="1371600"/>
            <a:ext cx="5943600" cy="2308324"/>
          </a:xfrm>
          <a:prstGeom prst="rect">
            <a:avLst/>
          </a:prstGeom>
        </p:spPr>
        <p:txBody>
          <a:bodyPr wrap="square">
            <a:spAutoFit/>
          </a:bodyPr>
          <a:lstStyle/>
          <a:p>
            <a:pPr>
              <a:spcAft>
                <a:spcPts val="1200"/>
              </a:spcAft>
              <a:buFont typeface="Arial" pitchFamily="74" charset="0"/>
              <a:buChar char="•"/>
            </a:pPr>
            <a:r>
              <a:rPr lang="en-US" dirty="0">
                <a:solidFill>
                  <a:schemeClr val="accent3">
                    <a:lumMod val="75000"/>
                  </a:schemeClr>
                </a:solidFill>
              </a:rPr>
              <a:t>A Chain in Coal. Mrs. S. W. Culp, of Morrisonville, Illinois, was breaking coal into smaller lumps for her scuttle, one day in 1891, when she noticed a chain in the midst of the coal. When she reached down to pick it up, she saw that the two ends of the chain were firmly embedded in two separate pieces of coal that had clearly been a single lump only moments before.  (</a:t>
            </a:r>
            <a:r>
              <a:rPr lang="en-US" i="1" dirty="0">
                <a:solidFill>
                  <a:schemeClr val="accent3">
                    <a:lumMod val="75000"/>
                  </a:schemeClr>
                </a:solidFill>
              </a:rPr>
              <a:t>The </a:t>
            </a:r>
            <a:r>
              <a:rPr lang="en-US" i="1" dirty="0" err="1">
                <a:solidFill>
                  <a:schemeClr val="accent3">
                    <a:lumMod val="75000"/>
                  </a:schemeClr>
                </a:solidFill>
              </a:rPr>
              <a:t>Morrosonville</a:t>
            </a:r>
            <a:r>
              <a:rPr lang="en-US" i="1" dirty="0">
                <a:solidFill>
                  <a:schemeClr val="accent3">
                    <a:lumMod val="75000"/>
                  </a:schemeClr>
                </a:solidFill>
              </a:rPr>
              <a:t> Times, June 11, 1891)</a:t>
            </a:r>
            <a:endParaRPr lang="en-US" dirty="0">
              <a:solidFill>
                <a:schemeClr val="accent3">
                  <a:lumMod val="75000"/>
                </a:schemeClr>
              </a:solidFill>
            </a:endParaRPr>
          </a:p>
        </p:txBody>
      </p:sp>
    </p:spTree>
    <p:extLst>
      <p:ext uri="{BB962C8B-B14F-4D97-AF65-F5344CB8AC3E}">
        <p14:creationId xmlns:p14="http://schemas.microsoft.com/office/powerpoint/2010/main" val="214093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9" presetID="2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2000"/>
                                        <p:tgtEl>
                                          <p:spTgt spid="9">
                                            <p:txEl>
                                              <p:pRg st="0" end="0"/>
                                            </p:txEl>
                                          </p:spTgt>
                                        </p:tgtEl>
                                      </p:cBhvr>
                                    </p:animEffect>
                                    <p:anim calcmode="lin" valueType="num">
                                      <p:cBhvr>
                                        <p:cTn id="35"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18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37" dur="200" accel="100000" fill="hold">
                                          <p:stCondLst>
                                            <p:cond delay="18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rimap.jpg"/>
          <p:cNvPicPr>
            <a:picLocks noChangeAspect="1"/>
          </p:cNvPicPr>
          <p:nvPr/>
        </p:nvPicPr>
        <p:blipFill>
          <a:blip r:embed="rId3"/>
          <a:stretch>
            <a:fillRect/>
          </a:stretch>
        </p:blipFill>
        <p:spPr>
          <a:xfrm>
            <a:off x="1479550" y="0"/>
            <a:ext cx="4965700" cy="6858000"/>
          </a:xfrm>
          <a:prstGeom prst="rect">
            <a:avLst/>
          </a:prstGeom>
        </p:spPr>
      </p:pic>
      <p:sp>
        <p:nvSpPr>
          <p:cNvPr id="4" name="TextBox 3"/>
          <p:cNvSpPr txBox="1">
            <a:spLocks noChangeArrowheads="1"/>
          </p:cNvSpPr>
          <p:nvPr/>
        </p:nvSpPr>
        <p:spPr bwMode="auto">
          <a:xfrm>
            <a:off x="6477000" y="228601"/>
            <a:ext cx="3962400" cy="954107"/>
          </a:xfrm>
          <a:prstGeom prst="rect">
            <a:avLst/>
          </a:prstGeom>
          <a:noFill/>
          <a:ln w="9525">
            <a:noFill/>
            <a:miter lim="800000"/>
            <a:headEnd/>
            <a:tailEnd/>
          </a:ln>
        </p:spPr>
        <p:txBody>
          <a:bodyPr wrap="square">
            <a:prstTxWarp prst="textNoShape">
              <a:avLst/>
            </a:prstTxWarp>
            <a:spAutoFit/>
          </a:bodyPr>
          <a:lstStyle/>
          <a:p>
            <a:pPr>
              <a:spcAft>
                <a:spcPts val="1200"/>
              </a:spcAft>
            </a:pPr>
            <a:r>
              <a:rPr lang="en-US" sz="2800" dirty="0"/>
              <a:t>A map dated from the Ottoman era (1513)</a:t>
            </a:r>
            <a:endParaRPr lang="en-US" sz="2800" dirty="0">
              <a:solidFill>
                <a:srgbClr val="953735"/>
              </a:solidFill>
            </a:endParaRPr>
          </a:p>
        </p:txBody>
      </p:sp>
      <p:sp>
        <p:nvSpPr>
          <p:cNvPr id="6" name="TextBox 5"/>
          <p:cNvSpPr txBox="1">
            <a:spLocks noChangeArrowheads="1"/>
          </p:cNvSpPr>
          <p:nvPr/>
        </p:nvSpPr>
        <p:spPr bwMode="auto">
          <a:xfrm>
            <a:off x="6629400" y="1447801"/>
            <a:ext cx="3810000" cy="4985981"/>
          </a:xfrm>
          <a:prstGeom prst="rect">
            <a:avLst/>
          </a:prstGeom>
          <a:noFill/>
          <a:ln w="9525">
            <a:noFill/>
            <a:miter lim="800000"/>
            <a:headEnd/>
            <a:tailEnd/>
          </a:ln>
        </p:spPr>
        <p:txBody>
          <a:bodyPr wrap="square">
            <a:prstTxWarp prst="textNoShape">
              <a:avLst/>
            </a:prstTxWarp>
            <a:spAutoFit/>
          </a:bodyPr>
          <a:lstStyle/>
          <a:p>
            <a:pPr>
              <a:spcAft>
                <a:spcPts val="1200"/>
              </a:spcAft>
              <a:buFont typeface="Arial" pitchFamily="74" charset="0"/>
              <a:buChar char="•"/>
            </a:pPr>
            <a:r>
              <a:rPr lang="en-US" dirty="0" err="1"/>
              <a:t>Piri</a:t>
            </a:r>
            <a:r>
              <a:rPr lang="en-US" dirty="0"/>
              <a:t> </a:t>
            </a:r>
            <a:r>
              <a:rPr lang="en-US" dirty="0" err="1"/>
              <a:t>Re’is</a:t>
            </a:r>
            <a:r>
              <a:rPr lang="en-US" dirty="0"/>
              <a:t> (or the </a:t>
            </a:r>
            <a:r>
              <a:rPr lang="en-US" dirty="0" err="1"/>
              <a:t>Piri</a:t>
            </a:r>
            <a:r>
              <a:rPr lang="en-US" dirty="0"/>
              <a:t> Reis) annotated the map in Turkish saying that he had copied the map from earlier maps dated in the 4</a:t>
            </a:r>
            <a:r>
              <a:rPr lang="en-US" baseline="30000" dirty="0"/>
              <a:t>th</a:t>
            </a:r>
            <a:r>
              <a:rPr lang="en-US" dirty="0"/>
              <a:t> Century BC</a:t>
            </a:r>
          </a:p>
          <a:p>
            <a:pPr>
              <a:spcAft>
                <a:spcPts val="1200"/>
              </a:spcAft>
              <a:buFont typeface="Arial" pitchFamily="74" charset="0"/>
              <a:buChar char="•"/>
            </a:pPr>
            <a:r>
              <a:rPr lang="en-US" dirty="0">
                <a:solidFill>
                  <a:schemeClr val="accent1"/>
                </a:solidFill>
              </a:rPr>
              <a:t>Modern cartographers are amazed because the longitude and latitude are EXACT as today</a:t>
            </a:r>
          </a:p>
          <a:p>
            <a:pPr>
              <a:spcAft>
                <a:spcPts val="1200"/>
              </a:spcAft>
              <a:buFont typeface="Arial" pitchFamily="74" charset="0"/>
              <a:buChar char="•"/>
            </a:pPr>
            <a:r>
              <a:rPr lang="en-US" dirty="0"/>
              <a:t>in order to draw such maps, the authors had to know about the spheroid trigonometry, the curvature of the earth, &amp; methods of projection.</a:t>
            </a:r>
          </a:p>
          <a:p>
            <a:pPr>
              <a:spcAft>
                <a:spcPts val="1200"/>
              </a:spcAft>
              <a:buFont typeface="Arial" pitchFamily="74" charset="0"/>
              <a:buChar char="•"/>
            </a:pPr>
            <a:r>
              <a:rPr lang="en-US" dirty="0">
                <a:solidFill>
                  <a:srgbClr val="4F6228"/>
                </a:solidFill>
              </a:rPr>
              <a:t>The map shows the coastline of Antarctica exactly as we know it exists—UNDER the ice</a:t>
            </a:r>
            <a:endParaRPr lang="en-US" dirty="0">
              <a:solidFill>
                <a:srgbClr val="953735"/>
              </a:solidFill>
            </a:endParaRPr>
          </a:p>
        </p:txBody>
      </p:sp>
    </p:spTree>
    <p:extLst>
      <p:ext uri="{BB962C8B-B14F-4D97-AF65-F5344CB8AC3E}">
        <p14:creationId xmlns:p14="http://schemas.microsoft.com/office/powerpoint/2010/main" val="1078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anim calcmode="lin" valueType="num">
                                      <p:cBhvr>
                                        <p:cTn id="16"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2000"/>
                                        <p:tgtEl>
                                          <p:spTgt spid="6">
                                            <p:txEl>
                                              <p:pRg st="1" end="1"/>
                                            </p:txEl>
                                          </p:spTgt>
                                        </p:tgtEl>
                                      </p:cBhvr>
                                    </p:animEffect>
                                    <p:anim calcmode="lin" valueType="num">
                                      <p:cBhvr>
                                        <p:cTn id="24"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2000"/>
                                        <p:tgtEl>
                                          <p:spTgt spid="6">
                                            <p:txEl>
                                              <p:pRg st="2" end="2"/>
                                            </p:txEl>
                                          </p:spTgt>
                                        </p:tgtEl>
                                      </p:cBhvr>
                                    </p:animEffect>
                                    <p:anim calcmode="lin" valueType="num">
                                      <p:cBhvr>
                                        <p:cTn id="32"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2000"/>
                                        <p:tgtEl>
                                          <p:spTgt spid="6">
                                            <p:txEl>
                                              <p:pRg st="3" end="3"/>
                                            </p:txEl>
                                          </p:spTgt>
                                        </p:tgtEl>
                                      </p:cBhvr>
                                    </p:animEffect>
                                    <p:anim calcmode="lin" valueType="num">
                                      <p:cBhvr>
                                        <p:cTn id="40"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Dawkins, avowed atheist, speaks</a:t>
            </a:r>
          </a:p>
        </p:txBody>
      </p:sp>
    </p:spTree>
    <p:extLst>
      <p:ext uri="{BB962C8B-B14F-4D97-AF65-F5344CB8AC3E}">
        <p14:creationId xmlns:p14="http://schemas.microsoft.com/office/powerpoint/2010/main" val="2150861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err="1">
                <a:solidFill>
                  <a:srgbClr val="D9D9D9"/>
                </a:solidFill>
              </a:rPr>
              <a:t>Unforseen</a:t>
            </a:r>
            <a:r>
              <a:rPr lang="en-US" dirty="0">
                <a:solidFill>
                  <a:srgbClr val="D9D9D9"/>
                </a:solidFill>
              </a:rPr>
              <a:t> complexity of the cell</a:t>
            </a:r>
          </a:p>
        </p:txBody>
      </p:sp>
    </p:spTree>
    <p:extLst>
      <p:ext uri="{BB962C8B-B14F-4D97-AF65-F5344CB8AC3E}">
        <p14:creationId xmlns:p14="http://schemas.microsoft.com/office/powerpoint/2010/main" val="350629024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4146</TotalTime>
  <Words>788</Words>
  <Application>Microsoft Macintosh PowerPoint</Application>
  <PresentationFormat>Widescreen</PresentationFormat>
  <Paragraphs>62</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 JSP Ross</vt:lpstr>
      <vt:lpstr>Arial</vt:lpstr>
      <vt:lpstr>Calibri</vt:lpstr>
      <vt:lpstr>Estelle Black SF</vt:lpstr>
      <vt:lpstr>Helvetica</vt:lpstr>
      <vt:lpstr>Impact</vt:lpstr>
      <vt:lpstr>Wingdings</vt:lpstr>
      <vt:lpstr>Office Theme</vt:lpstr>
      <vt:lpstr>PowerPoint Presentation</vt:lpstr>
      <vt:lpstr>God makes the world not out of necessity but by a divine Whim, and the world he makes is a whimsically romantic place. We're all crazy about each other because we're made in the image of Someone who's been crazy about us</vt:lpstr>
      <vt:lpstr>To whom then will ye liken me, or shall I be equal? saith the Holy One. Lift up your eyes on high, and behold who hath created these things, that bringeth out their host by number: he calleth them all by names by the greatness of his might, for that he is strong in power; not one faileth.</vt:lpstr>
      <vt:lpstr>“To whom will you compare me? Or who is my equal?” says the Holy One. Lift up your eyes and look to the heavens: Who created all these? He who brings out the starry host one by one and calls forth each of them by name. Because of his great power and mighty strength, not one of them is missing.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grew up believing in this (evolution) Myth and I have felt—I still feel—its almost perfect grandeur. Let no one say we are an unimaginative age: neither the Greeks nor the Norsemen ever invented a better story.  But the Myth asks me to believe that reason is simply the unforeseen and unintended byproduct of a mindless process at one stage of its endless and aimless becoming.  The content of the Myth thus knocks from under me the only ground on which I could possibly believe the Myth to be true. If my own mind is a product of the irrational, how shall I trust my mind when it tells me about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Microsoft Office User</cp:lastModifiedBy>
  <cp:revision>141</cp:revision>
  <dcterms:created xsi:type="dcterms:W3CDTF">2011-01-07T18:16:26Z</dcterms:created>
  <dcterms:modified xsi:type="dcterms:W3CDTF">2025-04-30T19:01:25Z</dcterms:modified>
</cp:coreProperties>
</file>