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2" r:id="rId2"/>
    <p:sldId id="538" r:id="rId3"/>
    <p:sldId id="539" r:id="rId4"/>
    <p:sldId id="343" r:id="rId5"/>
    <p:sldId id="344" r:id="rId6"/>
    <p:sldId id="342" r:id="rId7"/>
    <p:sldId id="495" r:id="rId8"/>
    <p:sldId id="548" r:id="rId9"/>
    <p:sldId id="368" r:id="rId10"/>
    <p:sldId id="415" r:id="rId11"/>
    <p:sldId id="315" r:id="rId12"/>
    <p:sldId id="327" r:id="rId13"/>
    <p:sldId id="441" r:id="rId14"/>
    <p:sldId id="493" r:id="rId15"/>
    <p:sldId id="321" r:id="rId16"/>
    <p:sldId id="316" r:id="rId17"/>
    <p:sldId id="397" r:id="rId18"/>
    <p:sldId id="398" r:id="rId19"/>
    <p:sldId id="386" r:id="rId20"/>
    <p:sldId id="400" r:id="rId21"/>
    <p:sldId id="419" r:id="rId22"/>
    <p:sldId id="390" r:id="rId23"/>
    <p:sldId id="389" r:id="rId24"/>
    <p:sldId id="322" r:id="rId25"/>
    <p:sldId id="276" r:id="rId26"/>
    <p:sldId id="367" r:id="rId27"/>
    <p:sldId id="435" r:id="rId28"/>
    <p:sldId id="385" r:id="rId29"/>
    <p:sldId id="355" r:id="rId30"/>
    <p:sldId id="436" r:id="rId31"/>
    <p:sldId id="391" r:id="rId32"/>
    <p:sldId id="492" r:id="rId33"/>
    <p:sldId id="358" r:id="rId34"/>
    <p:sldId id="323" r:id="rId35"/>
    <p:sldId id="420" r:id="rId36"/>
    <p:sldId id="434" r:id="rId37"/>
    <p:sldId id="421"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p:cViewPr varScale="1">
        <p:scale>
          <a:sx n="121" d="100"/>
          <a:sy n="121" d="100"/>
        </p:scale>
        <p:origin x="74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10/30/25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3771608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10</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11</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4215893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13</a:t>
            </a:fld>
            <a:endParaRPr lang="en-US" sz="1200">
              <a:latin typeface="Calibri" pitchFamily="79" charset="0"/>
            </a:endParaRPr>
          </a:p>
        </p:txBody>
      </p:sp>
    </p:spTree>
    <p:extLst>
      <p:ext uri="{BB962C8B-B14F-4D97-AF65-F5344CB8AC3E}">
        <p14:creationId xmlns:p14="http://schemas.microsoft.com/office/powerpoint/2010/main" val="192274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81923" name="Text Box 2"/>
          <p:cNvSpPr>
            <a:spLocks noGrp="1" noChangeArrowheads="1"/>
          </p:cNvSpPr>
          <p:nvPr>
            <p:ph type="body"/>
          </p:nvPr>
        </p:nvSpPr>
        <p:spPr>
          <a:xfrm>
            <a:off x="685800" y="4343400"/>
            <a:ext cx="5483225" cy="4114800"/>
          </a:xfrm>
          <a:noFill/>
          <a:ln/>
        </p:spPr>
        <p:txBody>
          <a:bodyPr wrap="none" anchor="ctr"/>
          <a:lstStyle/>
          <a:p>
            <a:endParaRPr lang="en-US">
              <a:latin typeface="Times New Roman" pitchFamily="63" charset="0"/>
              <a:ea typeface="ＭＳ Ｐゴシック" pitchFamily="63" charset="-128"/>
              <a:cs typeface="ＭＳ Ｐゴシック" pitchFamily="63" charset="-128"/>
            </a:endParaRPr>
          </a:p>
        </p:txBody>
      </p:sp>
    </p:spTree>
    <p:extLst>
      <p:ext uri="{BB962C8B-B14F-4D97-AF65-F5344CB8AC3E}">
        <p14:creationId xmlns:p14="http://schemas.microsoft.com/office/powerpoint/2010/main" val="1056381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15</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16</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idx="5"/>
          </p:nvPr>
        </p:nvSpPr>
        <p:spPr bwMode="auto">
          <a:noFill/>
          <a:ln>
            <a:miter lim="800000"/>
            <a:headEnd/>
            <a:tailEnd/>
          </a:ln>
        </p:spPr>
        <p:txBody>
          <a:bodyPr/>
          <a:lstStyle/>
          <a:p>
            <a:fld id="{1D24BF54-2062-4A49-88E3-E38476472114}" type="slidenum">
              <a:rPr lang="en-GB">
                <a:latin typeface="Calibri" pitchFamily="63" charset="0"/>
                <a:ea typeface="ＭＳ Ｐゴシック" pitchFamily="63" charset="-128"/>
                <a:cs typeface="ＭＳ Ｐゴシック" pitchFamily="63" charset="-128"/>
              </a:rPr>
              <a:pPr/>
              <a:t>17</a:t>
            </a:fld>
            <a:endParaRPr lang="en-GB">
              <a:latin typeface="Calibri" pitchFamily="63" charset="0"/>
              <a:ea typeface="ＭＳ Ｐゴシック" pitchFamily="63" charset="-128"/>
              <a:cs typeface="ＭＳ Ｐゴシック" pitchFamily="63" charset="-128"/>
            </a:endParaRPr>
          </a:p>
        </p:txBody>
      </p:sp>
      <p:sp>
        <p:nvSpPr>
          <p:cNvPr id="3686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sz="1800"/>
          </a:p>
        </p:txBody>
      </p:sp>
      <p:sp>
        <p:nvSpPr>
          <p:cNvPr id="36868" name="Text Box 2"/>
          <p:cNvSpPr txBox="1">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63" charset="-128"/>
              <a:cs typeface="ＭＳ Ｐゴシック" pitchFamily="6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8915" name="Rectangle 3"/>
          <p:cNvSpPr>
            <a:spLocks noGrp="1" noChangeArrowheads="1"/>
          </p:cNvSpPr>
          <p:nvPr>
            <p:ph type="body" idx="1"/>
          </p:nvPr>
        </p:nvSpPr>
        <p:spPr bwMode="auto">
          <a:xfrm>
            <a:off x="914400" y="4343400"/>
            <a:ext cx="5029200" cy="4114800"/>
          </a:xfrm>
          <a:noFill/>
          <a:ln>
            <a:solidFill>
              <a:srgbClr val="000000"/>
            </a:solidFill>
            <a:miter lim="800000"/>
            <a:headEnd/>
            <a:tailEnd/>
          </a:ln>
        </p:spPr>
        <p:txBody>
          <a:bodyPr/>
          <a:lstStyle/>
          <a:p>
            <a:endParaRPr lang="en-US">
              <a:ea typeface="ＭＳ Ｐゴシック" pitchFamily="63" charset="-128"/>
              <a:cs typeface="ＭＳ Ｐゴシック" pitchFamily="6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458085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21</a:t>
            </a:fld>
            <a:endParaRPr lang="en-US" sz="1200">
              <a:latin typeface="Calibri" pitchFamily="79"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83971" name="Text Box 2"/>
          <p:cNvSpPr>
            <a:spLocks noGrp="1" noChangeArrowheads="1"/>
          </p:cNvSpPr>
          <p:nvPr>
            <p:ph type="body"/>
          </p:nvPr>
        </p:nvSpPr>
        <p:spPr>
          <a:xfrm>
            <a:off x="685800" y="4343400"/>
            <a:ext cx="5483225" cy="4114800"/>
          </a:xfrm>
          <a:noFill/>
          <a:ln/>
        </p:spPr>
        <p:txBody>
          <a:bodyPr wrap="none" anchor="ctr"/>
          <a:lstStyle/>
          <a:p>
            <a:endParaRPr lang="en-US">
              <a:latin typeface="Times New Roman" pitchFamily="63" charset="0"/>
              <a:ea typeface="ＭＳ Ｐゴシック" pitchFamily="63" charset="-128"/>
              <a:cs typeface="ＭＳ Ｐゴシック" pitchFamily="63" charset="-128"/>
            </a:endParaRPr>
          </a:p>
        </p:txBody>
      </p:sp>
    </p:spTree>
    <p:extLst>
      <p:ext uri="{BB962C8B-B14F-4D97-AF65-F5344CB8AC3E}">
        <p14:creationId xmlns:p14="http://schemas.microsoft.com/office/powerpoint/2010/main" val="2763201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6867" name="Text Box 2"/>
          <p:cNvSpPr txBox="1">
            <a:spLocks noGrp="1" noChangeArrowheads="1"/>
          </p:cNvSpPr>
          <p:nvPr>
            <p:ph type="body"/>
          </p:nvPr>
        </p:nvSpPr>
        <p:spPr>
          <a:xfrm>
            <a:off x="685800" y="4343400"/>
            <a:ext cx="5483225" cy="4114800"/>
          </a:xfrm>
          <a:noFill/>
          <a:ln/>
        </p:spPr>
        <p:txBody>
          <a:bodyPr wrap="none" anchor="ctr"/>
          <a:lstStyle/>
          <a:p>
            <a:endParaRPr lang="en-US">
              <a:latin typeface="Times New Roman" pitchFamily="62" charset="0"/>
            </a:endParaRPr>
          </a:p>
        </p:txBody>
      </p:sp>
    </p:spTree>
    <p:extLst>
      <p:ext uri="{BB962C8B-B14F-4D97-AF65-F5344CB8AC3E}">
        <p14:creationId xmlns:p14="http://schemas.microsoft.com/office/powerpoint/2010/main" val="1732534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25</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4204319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044678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664987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80177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1020541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359418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9" charset="-128"/>
              <a:cs typeface="ＭＳ Ｐゴシック" pitchFamily="79" charset="-128"/>
            </a:endParaRPr>
          </a:p>
        </p:txBody>
      </p:sp>
    </p:spTree>
    <p:extLst>
      <p:ext uri="{BB962C8B-B14F-4D97-AF65-F5344CB8AC3E}">
        <p14:creationId xmlns:p14="http://schemas.microsoft.com/office/powerpoint/2010/main" val="2621677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33</a:t>
            </a:fld>
            <a:endParaRPr lang="en-US" sz="1200">
              <a:latin typeface="Calibri" pitchFamily="79" charset="0"/>
            </a:endParaRPr>
          </a:p>
        </p:txBody>
      </p:sp>
    </p:spTree>
    <p:extLst>
      <p:ext uri="{BB962C8B-B14F-4D97-AF65-F5344CB8AC3E}">
        <p14:creationId xmlns:p14="http://schemas.microsoft.com/office/powerpoint/2010/main" val="3657052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35</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943248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37</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209833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281813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44126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421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942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AE1EAC2-20EC-431C-B21E-1DBC4701F798}" type="slidenum">
              <a:rPr lang="en-US" sz="1200">
                <a:latin typeface="Calibri" pitchFamily="79" charset="0"/>
              </a:rPr>
              <a:pPr algn="r"/>
              <a:t>7</a:t>
            </a:fld>
            <a:endParaRPr lang="en-US" sz="1200">
              <a:latin typeface="Calibri" pitchFamily="79" charset="0"/>
            </a:endParaRPr>
          </a:p>
        </p:txBody>
      </p:sp>
    </p:spTree>
    <p:extLst>
      <p:ext uri="{BB962C8B-B14F-4D97-AF65-F5344CB8AC3E}">
        <p14:creationId xmlns:p14="http://schemas.microsoft.com/office/powerpoint/2010/main" val="209789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B8B31-C21E-1C56-BD97-8DD3D0A56664}"/>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7EAC1046-52E5-DFA8-ADE6-8A4E31CEF32F}"/>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a:extLst>
              <a:ext uri="{FF2B5EF4-FFF2-40B4-BE49-F238E27FC236}">
                <a16:creationId xmlns:a16="http://schemas.microsoft.com/office/drawing/2014/main" id="{540A14B1-9B7D-501B-4CE5-60D3A2378E1C}"/>
              </a:ext>
            </a:extLst>
          </p:cNvPr>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a:extLst>
              <a:ext uri="{FF2B5EF4-FFF2-40B4-BE49-F238E27FC236}">
                <a16:creationId xmlns:a16="http://schemas.microsoft.com/office/drawing/2014/main" id="{3D2D6D5C-0F58-E9B7-AAC8-9E0EAB92E646}"/>
              </a:ext>
            </a:extLst>
          </p:cNvPr>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8</a:t>
            </a:fld>
            <a:endParaRPr lang="en-US" sz="1200">
              <a:latin typeface="Calibri" pitchFamily="79" charset="0"/>
            </a:endParaRPr>
          </a:p>
        </p:txBody>
      </p:sp>
    </p:spTree>
    <p:extLst>
      <p:ext uri="{BB962C8B-B14F-4D97-AF65-F5344CB8AC3E}">
        <p14:creationId xmlns:p14="http://schemas.microsoft.com/office/powerpoint/2010/main" val="257049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9</a:t>
            </a:fld>
            <a:endParaRPr lang="en-US" sz="1200">
              <a:latin typeface="Calibri" pitchFamily="79" charset="0"/>
            </a:endParaRPr>
          </a:p>
        </p:txBody>
      </p:sp>
    </p:spTree>
    <p:extLst>
      <p:ext uri="{BB962C8B-B14F-4D97-AF65-F5344CB8AC3E}">
        <p14:creationId xmlns:p14="http://schemas.microsoft.com/office/powerpoint/2010/main" val="43943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10/30/25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10/30/25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10/30/25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10/30/25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10/30/25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10/30/25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10/30/25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10/30/25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10/30/25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10/30/25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10/30/25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10/30/25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97676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762000"/>
            <a:ext cx="8305800" cy="1600200"/>
          </a:xfrm>
        </p:spPr>
        <p:txBody>
          <a:bodyPr anchor="t"/>
          <a:lstStyle/>
          <a:p>
            <a:pPr>
              <a:lnSpc>
                <a:spcPct val="120000"/>
              </a:lnSpc>
            </a:pPr>
            <a:r>
              <a:rPr lang="en-US" dirty="0">
                <a:solidFill>
                  <a:srgbClr val="4F6228"/>
                </a:solidFill>
                <a:effectLst>
                  <a:outerShdw blurRad="38100" dist="38100" dir="2700000" algn="tl">
                    <a:srgbClr val="DDDDDD"/>
                  </a:outerShdw>
                </a:effectLst>
                <a:latin typeface="Estelle Black SF" pitchFamily="71" charset="0"/>
                <a:ea typeface="ＭＳ Ｐゴシック" pitchFamily="71" charset="-128"/>
                <a:cs typeface="ＭＳ Ｐゴシック" pitchFamily="71" charset="-128"/>
              </a:rPr>
              <a:t>It is not how much you do, but how much love you put into the doing that matters.</a:t>
            </a:r>
            <a:endParaRPr lang="en-US" dirty="0">
              <a:ea typeface="ＭＳ Ｐゴシック" pitchFamily="71" charset="-128"/>
              <a:cs typeface="ＭＳ Ｐゴシック" pitchFamily="71" charset="-128"/>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Mother Teresa</a:t>
            </a:r>
          </a:p>
        </p:txBody>
      </p:sp>
    </p:spTree>
    <p:extLst>
      <p:ext uri="{BB962C8B-B14F-4D97-AF65-F5344CB8AC3E}">
        <p14:creationId xmlns:p14="http://schemas.microsoft.com/office/powerpoint/2010/main" val="16473537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oll-stock.jpg"/>
          <p:cNvPicPr>
            <a:picLocks noChangeAspect="1"/>
          </p:cNvPicPr>
          <p:nvPr/>
        </p:nvPicPr>
        <p:blipFill>
          <a:blip r:embed="rId3"/>
          <a:stretch>
            <a:fillRect/>
          </a:stretch>
        </p:blipFill>
        <p:spPr>
          <a:xfrm>
            <a:off x="5311776" y="0"/>
            <a:ext cx="5356225" cy="6858000"/>
          </a:xfrm>
          <a:prstGeom prst="rect">
            <a:avLst/>
          </a:prstGeom>
        </p:spPr>
      </p:pic>
      <p:sp>
        <p:nvSpPr>
          <p:cNvPr id="2" name="Rectangle 3"/>
          <p:cNvSpPr txBox="1">
            <a:spLocks noChangeArrowheads="1"/>
          </p:cNvSpPr>
          <p:nvPr/>
        </p:nvSpPr>
        <p:spPr bwMode="auto">
          <a:xfrm>
            <a:off x="3505200" y="1752600"/>
            <a:ext cx="4876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4000" dirty="0">
                <a:solidFill>
                  <a:schemeClr val="accent6">
                    <a:lumMod val="75000"/>
                  </a:schemeClr>
                </a:solidFill>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Chapter Reflections</a:t>
            </a:r>
            <a:endParaRPr lang="en-US" sz="4000" dirty="0">
              <a:solidFill>
                <a:schemeClr val="accent6">
                  <a:lumMod val="75000"/>
                </a:schemeClr>
              </a:solidFill>
              <a:latin typeface="Comic Sans MS"/>
              <a:ea typeface="ＭＳ Ｐゴシック" pitchFamily="52" charset="-128"/>
              <a:cs typeface="Comic Sans MS"/>
            </a:endParaRPr>
          </a:p>
        </p:txBody>
      </p:sp>
      <p:pic>
        <p:nvPicPr>
          <p:cNvPr id="4" name="Picture 3" descr="boy thinking.tif"/>
          <p:cNvPicPr>
            <a:picLocks noChangeAspect="1"/>
          </p:cNvPicPr>
          <p:nvPr/>
        </p:nvPicPr>
        <p:blipFill>
          <a:blip r:embed="rId4"/>
          <a:stretch>
            <a:fillRect/>
          </a:stretch>
        </p:blipFill>
        <p:spPr>
          <a:xfrm>
            <a:off x="1676401" y="3660776"/>
            <a:ext cx="3197225" cy="3044825"/>
          </a:xfrm>
          <a:prstGeom prst="rect">
            <a:avLst/>
          </a:prstGeom>
        </p:spPr>
      </p:pic>
      <p:sp>
        <p:nvSpPr>
          <p:cNvPr id="6" name="Rectangle 3"/>
          <p:cNvSpPr txBox="1">
            <a:spLocks noChangeArrowheads="1"/>
          </p:cNvSpPr>
          <p:nvPr/>
        </p:nvSpPr>
        <p:spPr bwMode="auto">
          <a:xfrm>
            <a:off x="5791200" y="2667000"/>
            <a:ext cx="43434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What does this chapter say about Jesus?</a:t>
            </a:r>
          </a:p>
          <a:p>
            <a:pPr lvl="1"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Who He is</a:t>
            </a:r>
          </a:p>
          <a:p>
            <a:pPr lvl="1"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Fulfillment of </a:t>
            </a:r>
            <a:r>
              <a:rPr lang="en-US" sz="2000" dirty="0" err="1">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Messiahship</a:t>
            </a:r>
            <a:endPar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endParaRPr>
          </a:p>
          <a:p>
            <a:pPr lvl="1"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Empathy with humanity</a:t>
            </a:r>
          </a:p>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What can we learn about who God is?</a:t>
            </a:r>
          </a:p>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What insights into the GC are there here?</a:t>
            </a:r>
          </a:p>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What message can we take to others?</a:t>
            </a:r>
            <a:endParaRPr lang="en-US" sz="2000" dirty="0">
              <a:latin typeface="Comic Sans MS"/>
              <a:ea typeface="ＭＳ Ｐゴシック" pitchFamily="52" charset="-128"/>
              <a:cs typeface="Comic Sans MS"/>
            </a:endParaRPr>
          </a:p>
        </p:txBody>
      </p:sp>
    </p:spTree>
    <p:extLst>
      <p:ext uri="{BB962C8B-B14F-4D97-AF65-F5344CB8AC3E}">
        <p14:creationId xmlns:p14="http://schemas.microsoft.com/office/powerpoint/2010/main" val="407532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subTitle"/>
          </p:nvPr>
        </p:nvSpPr>
        <p:spPr>
          <a:xfrm>
            <a:off x="1828800" y="228601"/>
            <a:ext cx="8382000" cy="5514331"/>
          </a:xfrm>
        </p:spPr>
        <p:txBody>
          <a:bodyPr anchor="t">
            <a:spAutoFit/>
          </a:bodyPr>
          <a:lstStyle/>
          <a:p>
            <a:pPr lvl="1" algn="l" eaLnBrk="1" hangingPunct="1">
              <a:spcBef>
                <a:spcPts val="1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solidFill>
                  <a:schemeClr val="accent1">
                    <a:lumMod val="75000"/>
                  </a:schemeClr>
                </a:solidFill>
                <a:effectLst>
                  <a:outerShdw blurRad="50800" dist="38100" dir="2700000">
                    <a:srgbClr val="000000">
                      <a:alpha val="43000"/>
                    </a:srgbClr>
                  </a:outerShdw>
                </a:effectLst>
                <a:latin typeface="Estelle Black SF" pitchFamily="63" charset="0"/>
                <a:ea typeface="Lucida Sans Unicode" pitchFamily="63" charset="-52"/>
                <a:cs typeface="Lucida Sans Unicode" pitchFamily="63" charset="-52"/>
              </a:rPr>
              <a:t>“It is not the fear of punishment, or the hope of everlasting reward, that leads the disciples of Christ to follow Him. </a:t>
            </a:r>
            <a:r>
              <a:rPr lang="en-GB" sz="3600" dirty="0">
                <a:solidFill>
                  <a:srgbClr val="FF0000"/>
                </a:solidFill>
                <a:effectLst>
                  <a:outerShdw blurRad="50800" dist="38100" dir="2700000">
                    <a:srgbClr val="000000">
                      <a:alpha val="43000"/>
                    </a:srgbClr>
                  </a:outerShdw>
                </a:effectLst>
                <a:latin typeface="Estelle Black SF" pitchFamily="63" charset="0"/>
                <a:ea typeface="Lucida Sans Unicode" pitchFamily="63" charset="-52"/>
                <a:cs typeface="Lucida Sans Unicode" pitchFamily="63" charset="-52"/>
              </a:rPr>
              <a:t>They behold the Saviour’s matchless love</a:t>
            </a:r>
            <a:r>
              <a:rPr lang="en-GB" sz="3600" dirty="0">
                <a:solidFill>
                  <a:schemeClr val="accent1">
                    <a:lumMod val="75000"/>
                  </a:schemeClr>
                </a:solidFill>
                <a:effectLst>
                  <a:outerShdw blurRad="50800" dist="38100" dir="2700000">
                    <a:srgbClr val="000000">
                      <a:alpha val="43000"/>
                    </a:srgbClr>
                  </a:outerShdw>
                </a:effectLst>
                <a:latin typeface="Estelle Black SF" pitchFamily="63" charset="0"/>
                <a:ea typeface="Lucida Sans Unicode" pitchFamily="63" charset="-52"/>
                <a:cs typeface="Lucida Sans Unicode" pitchFamily="63" charset="-52"/>
              </a:rPr>
              <a:t>, revealed throughout His pilgrimage on earth, from the manger of Bethlehem to Calvary’s cross, and </a:t>
            </a:r>
            <a:r>
              <a:rPr lang="en-GB" sz="3600" dirty="0">
                <a:solidFill>
                  <a:srgbClr val="FF0000"/>
                </a:solidFill>
                <a:effectLst>
                  <a:outerShdw blurRad="50800" dist="38100" dir="2700000">
                    <a:srgbClr val="000000">
                      <a:alpha val="43000"/>
                    </a:srgbClr>
                  </a:outerShdw>
                </a:effectLst>
                <a:latin typeface="Estelle Black SF" pitchFamily="63" charset="0"/>
                <a:ea typeface="Lucida Sans Unicode" pitchFamily="63" charset="-52"/>
                <a:cs typeface="Lucida Sans Unicode" pitchFamily="63" charset="-52"/>
              </a:rPr>
              <a:t>the sight of Him attracts, it softens and subdues the soul</a:t>
            </a:r>
            <a:r>
              <a:rPr lang="en-GB" sz="3600" dirty="0">
                <a:solidFill>
                  <a:schemeClr val="accent1">
                    <a:lumMod val="75000"/>
                  </a:schemeClr>
                </a:solidFill>
                <a:effectLst>
                  <a:outerShdw blurRad="50800" dist="38100" dir="2700000">
                    <a:srgbClr val="000000">
                      <a:alpha val="43000"/>
                    </a:srgbClr>
                  </a:outerShdw>
                </a:effectLst>
                <a:latin typeface="Estelle Black SF" pitchFamily="63" charset="0"/>
                <a:ea typeface="Lucida Sans Unicode" pitchFamily="63" charset="-52"/>
                <a:cs typeface="Lucida Sans Unicode" pitchFamily="63" charset="-52"/>
              </a:rPr>
              <a:t>. Love awakens in the heart of the beholders. They hear His voice, and they follow Him”</a:t>
            </a:r>
          </a:p>
          <a:p>
            <a:pPr lvl="1" algn="r" eaLnBrk="1" hangingPunct="1">
              <a:spcBef>
                <a:spcPts val="1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solidFill>
                  <a:schemeClr val="bg1">
                    <a:lumMod val="50000"/>
                  </a:schemeClr>
                </a:solidFill>
                <a:latin typeface="Estelle Black SF" pitchFamily="63" charset="0"/>
                <a:ea typeface="Lucida Sans Unicode" pitchFamily="63" charset="-52"/>
                <a:cs typeface="Lucida Sans Unicode" pitchFamily="63" charset="-52"/>
              </a:rPr>
              <a:t>pg480, DA, pub.1890</a:t>
            </a:r>
          </a:p>
        </p:txBody>
      </p:sp>
    </p:spTree>
    <p:extLst>
      <p:ext uri="{BB962C8B-B14F-4D97-AF65-F5344CB8AC3E}">
        <p14:creationId xmlns:p14="http://schemas.microsoft.com/office/powerpoint/2010/main" val="18536631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524000" y="0"/>
            <a:ext cx="9144000" cy="6858000"/>
          </a:xfrm>
          <a:prstGeom prst="rect">
            <a:avLst/>
          </a:prstGeom>
          <a:solidFill>
            <a:srgbClr val="FFFFFF"/>
          </a:solidFill>
          <a:ln w="9525">
            <a:noFill/>
            <a:round/>
            <a:headEnd/>
            <a:tailEnd/>
          </a:ln>
        </p:spPr>
        <p:txBody>
          <a:bodyPr wrap="none" lIns="82945" tIns="41473" rIns="82945" bIns="41473" anchor="ctr">
            <a:prstTxWarp prst="textNoShape">
              <a:avLst/>
            </a:prstTxWarp>
          </a:bodyPr>
          <a:lstStyle/>
          <a:p>
            <a:endParaRPr lang="en-US"/>
          </a:p>
        </p:txBody>
      </p:sp>
      <p:pic>
        <p:nvPicPr>
          <p:cNvPr id="35843" name="Picture 2"/>
          <p:cNvPicPr>
            <a:picLocks noChangeAspect="1" noChangeArrowheads="1"/>
          </p:cNvPicPr>
          <p:nvPr/>
        </p:nvPicPr>
        <p:blipFill>
          <a:blip r:embed="rId3"/>
          <a:srcRect/>
          <a:stretch>
            <a:fillRect/>
          </a:stretch>
        </p:blipFill>
        <p:spPr bwMode="auto">
          <a:xfrm>
            <a:off x="1524000" y="1830388"/>
            <a:ext cx="9144000" cy="3198812"/>
          </a:xfrm>
          <a:prstGeom prst="rect">
            <a:avLst/>
          </a:prstGeom>
          <a:noFill/>
          <a:ln w="9525">
            <a:noFill/>
            <a:round/>
            <a:headEnd/>
            <a:tailEnd/>
          </a:ln>
        </p:spPr>
      </p:pic>
      <p:sp>
        <p:nvSpPr>
          <p:cNvPr id="5" name="Rectangle 4"/>
          <p:cNvSpPr/>
          <p:nvPr/>
        </p:nvSpPr>
        <p:spPr>
          <a:xfrm>
            <a:off x="8305800" y="1981200"/>
            <a:ext cx="23622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411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762000"/>
            <a:ext cx="8305800" cy="1828800"/>
          </a:xfrm>
        </p:spPr>
        <p:txBody>
          <a:bodyPr anchor="t"/>
          <a:lstStyle/>
          <a:p>
            <a:pPr>
              <a:lnSpc>
                <a:spcPct val="120000"/>
              </a:lnSpc>
              <a:defRPr/>
            </a:pPr>
            <a:r>
              <a:rPr lang="en-US" dirty="0">
                <a:solidFill>
                  <a:srgbClr val="4F6228"/>
                </a:solidFill>
                <a:effectLst>
                  <a:outerShdw blurRad="38100" dist="38100" dir="2700000" algn="tl">
                    <a:srgbClr val="DDDDDD"/>
                  </a:outerShdw>
                </a:effectLst>
                <a:latin typeface="Estelle Black SF" pitchFamily="71" charset="0"/>
                <a:ea typeface="ＭＳ Ｐゴシック" pitchFamily="71" charset="-128"/>
                <a:cs typeface="ＭＳ Ｐゴシック" pitchFamily="71" charset="-128"/>
              </a:rPr>
              <a:t>Love grows by giving. The love we give away is the only love we keep.</a:t>
            </a:r>
            <a:endParaRPr lang="en-US" dirty="0">
              <a:ea typeface="ＭＳ Ｐゴシック" pitchFamily="71" charset="-128"/>
              <a:cs typeface="ＭＳ Ｐゴシック" pitchFamily="71" charset="-128"/>
            </a:endParaRPr>
          </a:p>
        </p:txBody>
      </p:sp>
      <p:sp>
        <p:nvSpPr>
          <p:cNvPr id="37892"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a:t>Elbert Hubbard</a:t>
            </a:r>
          </a:p>
        </p:txBody>
      </p:sp>
    </p:spTree>
    <p:extLst>
      <p:ext uri="{BB962C8B-B14F-4D97-AF65-F5344CB8AC3E}">
        <p14:creationId xmlns:p14="http://schemas.microsoft.com/office/powerpoint/2010/main" val="37045071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 Wonderful Life is one lived for others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5334000"/>
          </a:xfrm>
        </p:spPr>
        <p:txBody>
          <a:bodyPr anchor="t"/>
          <a:lstStyle/>
          <a:p>
            <a:pPr>
              <a:lnSpc>
                <a:spcPct val="120000"/>
              </a:lnSpc>
              <a:defRPr/>
            </a:pPr>
            <a:r>
              <a:rPr lang="en-US" dirty="0">
                <a:solidFill>
                  <a:srgbClr val="800080"/>
                </a:solidFill>
                <a:effectLst>
                  <a:outerShdw blurRad="50800" dist="38100" dir="2700000" algn="tl">
                    <a:srgbClr val="000000">
                      <a:alpha val="43000"/>
                    </a:srgbClr>
                  </a:outerShdw>
                </a:effectLst>
                <a:latin typeface="Estelle Black SF" pitchFamily="52" charset="0"/>
              </a:rPr>
              <a:t>A new commandment I give unto you, that ye love one another; as I have loved you, that ye also love one another.  By this shall all men know that ye are my disciples, if ye have love one to another</a:t>
            </a:r>
            <a:endParaRPr lang="en-US" dirty="0">
              <a:solidFill>
                <a:srgbClr val="000000"/>
              </a:solidFill>
              <a:effectLst>
                <a:outerShdw blurRad="50800" dist="38100" dir="2700000" algn="tl">
                  <a:srgbClr val="000000">
                    <a:alpha val="43000"/>
                  </a:srgbClr>
                </a:outerShdw>
              </a:effectLst>
              <a:latin typeface="Helvetica" pitchFamily="5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John 13:34-35 (KJV)</a:t>
            </a:r>
          </a:p>
        </p:txBody>
      </p:sp>
    </p:spTree>
    <p:extLst>
      <p:ext uri="{BB962C8B-B14F-4D97-AF65-F5344CB8AC3E}">
        <p14:creationId xmlns:p14="http://schemas.microsoft.com/office/powerpoint/2010/main" val="2261429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1905000" y="2209800"/>
            <a:ext cx="44958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What if you only had a short time to live?  How would you love?</a:t>
            </a:r>
          </a:p>
        </p:txBody>
      </p:sp>
      <p:pic>
        <p:nvPicPr>
          <p:cNvPr id="5" name="Picture 4" descr="love notes.jpg"/>
          <p:cNvPicPr>
            <a:picLocks noChangeAspect="1"/>
          </p:cNvPicPr>
          <p:nvPr/>
        </p:nvPicPr>
        <p:blipFill>
          <a:blip r:embed="rId3"/>
          <a:stretch>
            <a:fillRect/>
          </a:stretch>
        </p:blipFill>
        <p:spPr>
          <a:xfrm>
            <a:off x="6019800" y="990600"/>
            <a:ext cx="3711222" cy="3238500"/>
          </a:xfrm>
          <a:prstGeom prst="rect">
            <a:avLst/>
          </a:prstGeom>
        </p:spPr>
      </p:pic>
      <p:pic>
        <p:nvPicPr>
          <p:cNvPr id="6" name="Picture 5" descr="love notes girl.jpg"/>
          <p:cNvPicPr>
            <a:picLocks noChangeAspect="1"/>
          </p:cNvPicPr>
          <p:nvPr/>
        </p:nvPicPr>
        <p:blipFill>
          <a:blip r:embed="rId4"/>
          <a:stretch>
            <a:fillRect/>
          </a:stretch>
        </p:blipFill>
        <p:spPr>
          <a:xfrm>
            <a:off x="7765057" y="4038600"/>
            <a:ext cx="2496543" cy="2501900"/>
          </a:xfrm>
          <a:prstGeom prst="rect">
            <a:avLst/>
          </a:prstGeom>
        </p:spPr>
      </p:pic>
    </p:spTree>
    <p:extLst>
      <p:ext uri="{BB962C8B-B14F-4D97-AF65-F5344CB8AC3E}">
        <p14:creationId xmlns:p14="http://schemas.microsoft.com/office/powerpoint/2010/main" val="12883789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3"/>
          <a:stretch>
            <a:fillRect/>
          </a:stretch>
        </p:blipFill>
        <p:spPr>
          <a:xfrm>
            <a:off x="1752601" y="5029201"/>
            <a:ext cx="1546225" cy="1355725"/>
          </a:xfrm>
          <a:prstGeom prst="rect">
            <a:avLst/>
          </a:prstGeom>
        </p:spPr>
      </p:pic>
      <p:pic>
        <p:nvPicPr>
          <p:cNvPr id="6" name="Picture 5" descr="1 page.jpg"/>
          <p:cNvPicPr>
            <a:picLocks noChangeAspect="1"/>
          </p:cNvPicPr>
          <p:nvPr/>
        </p:nvPicPr>
        <p:blipFill>
          <a:blip r:embed="rId4"/>
          <a:stretch>
            <a:fillRect/>
          </a:stretch>
        </p:blipFill>
        <p:spPr>
          <a:xfrm>
            <a:off x="5486400" y="2743200"/>
            <a:ext cx="3378200" cy="2717800"/>
          </a:xfrm>
          <a:prstGeom prst="rect">
            <a:avLst/>
          </a:prstGeom>
        </p:spPr>
      </p:pic>
      <p:sp>
        <p:nvSpPr>
          <p:cNvPr id="4" name="Text Box 2"/>
          <p:cNvSpPr txBox="1">
            <a:spLocks noChangeArrowheads="1"/>
          </p:cNvSpPr>
          <p:nvPr/>
        </p:nvSpPr>
        <p:spPr bwMode="auto">
          <a:xfrm>
            <a:off x="3505200" y="2057401"/>
            <a:ext cx="7010400" cy="2459135"/>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Read the story of the two sons found in Matthew 21:28-32.  Note your thoughts and reactions to it.</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 Compare and contrast the idea of life/death/resurrection with our discussion of being born again and learning to do what’s right.</a:t>
            </a:r>
          </a:p>
        </p:txBody>
      </p:sp>
    </p:spTree>
    <p:extLst>
      <p:ext uri="{BB962C8B-B14F-4D97-AF65-F5344CB8AC3E}">
        <p14:creationId xmlns:p14="http://schemas.microsoft.com/office/powerpoint/2010/main" val="2850110851"/>
      </p:ext>
    </p:extLst>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subTitle"/>
          </p:nvPr>
        </p:nvSpPr>
        <p:spPr>
          <a:xfrm>
            <a:off x="1981200" y="304801"/>
            <a:ext cx="8153400" cy="5786199"/>
          </a:xfrm>
        </p:spPr>
        <p:txBody>
          <a:bodyPr wrap="square" anchor="t">
            <a:spAutoFit/>
          </a:bodyPr>
          <a:lstStyle/>
          <a:p>
            <a:pPr lvl="1" algn="l"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dirty="0">
                <a:solidFill>
                  <a:schemeClr val="accent1">
                    <a:lumMod val="75000"/>
                  </a:schemeClr>
                </a:solidFill>
                <a:effectLst>
                  <a:outerShdw blurRad="50800" dist="38100" dir="2700000">
                    <a:srgbClr val="000000">
                      <a:alpha val="43000"/>
                    </a:srgbClr>
                  </a:outerShdw>
                </a:effectLst>
                <a:latin typeface="Estelle Black SF"/>
                <a:ea typeface="Lucida Sans Unicode" pitchFamily="63" charset="-52"/>
                <a:cs typeface="Estelle Black SF"/>
              </a:rPr>
              <a:t>“N</a:t>
            </a:r>
            <a:r>
              <a:rPr lang="en-US" sz="3000" dirty="0" err="1">
                <a:solidFill>
                  <a:schemeClr val="accent1">
                    <a:lumMod val="75000"/>
                  </a:schemeClr>
                </a:solidFill>
                <a:effectLst>
                  <a:outerShdw blurRad="50800" dist="38100" dir="2700000">
                    <a:srgbClr val="000000">
                      <a:alpha val="43000"/>
                    </a:srgbClr>
                  </a:outerShdw>
                </a:effectLst>
                <a:latin typeface="Estelle Black SF"/>
                <a:cs typeface="Estelle Black SF"/>
              </a:rPr>
              <a:t>o</a:t>
            </a:r>
            <a:r>
              <a:rPr lang="en-US" sz="3000" dirty="0">
                <a:solidFill>
                  <a:schemeClr val="accent1">
                    <a:lumMod val="75000"/>
                  </a:schemeClr>
                </a:solidFill>
                <a:effectLst>
                  <a:outerShdw blurRad="50800" dist="38100" dir="2700000">
                    <a:srgbClr val="000000">
                      <a:alpha val="43000"/>
                    </a:srgbClr>
                  </a:outerShdw>
                </a:effectLst>
                <a:latin typeface="Estelle Black SF"/>
                <a:cs typeface="Estelle Black SF"/>
              </a:rPr>
              <a:t> truth does the Bible more clearly teach than that </a:t>
            </a:r>
            <a:r>
              <a:rPr lang="en-US" sz="3000" dirty="0">
                <a:solidFill>
                  <a:srgbClr val="800000"/>
                </a:solidFill>
                <a:effectLst>
                  <a:outerShdw blurRad="50800" dist="38100" dir="2700000">
                    <a:srgbClr val="000000">
                      <a:alpha val="43000"/>
                    </a:srgbClr>
                  </a:outerShdw>
                </a:effectLst>
                <a:latin typeface="Estelle Black SF"/>
                <a:cs typeface="Estelle Black SF"/>
              </a:rPr>
              <a:t>what we do is the result of what we are</a:t>
            </a:r>
            <a:r>
              <a:rPr lang="en-US" sz="3000" dirty="0">
                <a:solidFill>
                  <a:schemeClr val="accent1">
                    <a:lumMod val="75000"/>
                  </a:schemeClr>
                </a:solidFill>
                <a:effectLst>
                  <a:outerShdw blurRad="50800" dist="38100" dir="2700000">
                    <a:srgbClr val="000000">
                      <a:alpha val="43000"/>
                    </a:srgbClr>
                  </a:outerShdw>
                </a:effectLst>
                <a:latin typeface="Estelle Black SF"/>
                <a:cs typeface="Estelle Black SF"/>
              </a:rPr>
              <a:t>. To a great degree the experiences of life are the fruition of our own thoughts and deeds.</a:t>
            </a:r>
          </a:p>
          <a:p>
            <a:pPr lvl="1" algn="l"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dirty="0">
                <a:solidFill>
                  <a:schemeClr val="accent1">
                    <a:lumMod val="75000"/>
                  </a:schemeClr>
                </a:solidFill>
                <a:effectLst>
                  <a:outerShdw blurRad="50800" dist="38100" dir="2700000">
                    <a:srgbClr val="000000">
                      <a:alpha val="43000"/>
                    </a:srgbClr>
                  </a:outerShdw>
                </a:effectLst>
                <a:latin typeface="Estelle Black SF"/>
                <a:cs typeface="Estelle Black SF"/>
              </a:rPr>
              <a:t>. . . [Proverbs 26:2.  Isaiah 3: 10, 11.  Jeremiah 6:19.]</a:t>
            </a:r>
          </a:p>
          <a:p>
            <a:pPr lvl="1" algn="l"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dirty="0">
                <a:solidFill>
                  <a:schemeClr val="accent1">
                    <a:lumMod val="75000"/>
                  </a:schemeClr>
                </a:solidFill>
                <a:effectLst>
                  <a:outerShdw blurRad="50800" dist="38100" dir="2700000">
                    <a:srgbClr val="000000">
                      <a:alpha val="43000"/>
                    </a:srgbClr>
                  </a:outerShdw>
                </a:effectLst>
                <a:latin typeface="Estelle Black SF"/>
                <a:cs typeface="Estelle Black SF"/>
              </a:rPr>
              <a:t>Terrible is this truth, and deeply should it be impressed. </a:t>
            </a:r>
            <a:r>
              <a:rPr lang="en-US" sz="3000" dirty="0">
                <a:solidFill>
                  <a:srgbClr val="800000"/>
                </a:solidFill>
                <a:effectLst>
                  <a:outerShdw blurRad="50800" dist="38100" dir="2700000">
                    <a:srgbClr val="000000">
                      <a:alpha val="43000"/>
                    </a:srgbClr>
                  </a:outerShdw>
                </a:effectLst>
                <a:latin typeface="Estelle Black SF"/>
                <a:cs typeface="Estelle Black SF"/>
              </a:rPr>
              <a:t>Every deed reacts upon the doer</a:t>
            </a:r>
            <a:r>
              <a:rPr lang="en-US" sz="3000" dirty="0">
                <a:solidFill>
                  <a:schemeClr val="accent1">
                    <a:lumMod val="75000"/>
                  </a:schemeClr>
                </a:solidFill>
                <a:effectLst>
                  <a:outerShdw blurRad="50800" dist="38100" dir="2700000">
                    <a:srgbClr val="000000">
                      <a:alpha val="43000"/>
                    </a:srgbClr>
                  </a:outerShdw>
                </a:effectLst>
                <a:latin typeface="Estelle Black SF"/>
                <a:cs typeface="Estelle Black SF"/>
              </a:rPr>
              <a:t>. Never a human being but may recognize, in the evils that curse his life, fruitage of his own sowing. Yet even thus we are not without hope</a:t>
            </a:r>
            <a:r>
              <a:rPr lang="en-GB" sz="3000" dirty="0">
                <a:solidFill>
                  <a:schemeClr val="accent1">
                    <a:lumMod val="75000"/>
                  </a:schemeClr>
                </a:solidFill>
                <a:effectLst>
                  <a:outerShdw blurRad="50800" dist="38100" dir="2700000">
                    <a:srgbClr val="000000">
                      <a:alpha val="43000"/>
                    </a:srgbClr>
                  </a:outerShdw>
                </a:effectLst>
                <a:latin typeface="Estelle Black SF"/>
                <a:ea typeface="Lucida Sans Unicode" pitchFamily="63" charset="-52"/>
                <a:cs typeface="Estelle Black SF"/>
              </a:rPr>
              <a:t>.”</a:t>
            </a:r>
          </a:p>
          <a:p>
            <a:pPr lvl="1" algn="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i="1" dirty="0">
                <a:solidFill>
                  <a:schemeClr val="bg1">
                    <a:lumMod val="50000"/>
                  </a:schemeClr>
                </a:solidFill>
                <a:effectLst>
                  <a:outerShdw blurRad="50800" dist="38100" dir="2700000">
                    <a:srgbClr val="000000">
                      <a:alpha val="43000"/>
                    </a:srgbClr>
                  </a:outerShdw>
                </a:effectLst>
                <a:latin typeface="Estelle Black SF"/>
                <a:ea typeface="Lucida Sans Unicode" pitchFamily="63" charset="-52"/>
                <a:cs typeface="Estelle Black SF"/>
              </a:rPr>
              <a:t>pg 146, Ed, pub. 1903</a:t>
            </a:r>
          </a:p>
        </p:txBody>
      </p:sp>
    </p:spTree>
    <p:extLst>
      <p:ext uri="{BB962C8B-B14F-4D97-AF65-F5344CB8AC3E}">
        <p14:creationId xmlns:p14="http://schemas.microsoft.com/office/powerpoint/2010/main" val="38357056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body"/>
          </p:nvPr>
        </p:nvSpPr>
        <p:spPr>
          <a:xfrm>
            <a:off x="1752600" y="228600"/>
            <a:ext cx="8458200" cy="4946482"/>
          </a:xfrm>
        </p:spPr>
        <p:txBody>
          <a:bodyPr anchor="t">
            <a:spAutoFit/>
          </a:bodyPr>
          <a:lstStyle/>
          <a:p>
            <a:pPr marL="338138" indent="-338138" algn="l" eaLnBrk="1" hangingPunct="1">
              <a:lnSpc>
                <a:spcPct val="90000"/>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3600" dirty="0">
                <a:solidFill>
                  <a:srgbClr val="376092"/>
                </a:solidFill>
                <a:latin typeface="Estelle Black SF"/>
                <a:cs typeface="Estelle Black SF"/>
              </a:rPr>
              <a:t>“</a:t>
            </a:r>
            <a:r>
              <a:rPr lang="en-US" sz="3200" dirty="0">
                <a:solidFill>
                  <a:srgbClr val="254061"/>
                </a:solidFill>
                <a:effectLst>
                  <a:outerShdw blurRad="50800" dist="38100" dir="2700000" algn="tl" rotWithShape="0">
                    <a:prstClr val="black">
                      <a:alpha val="40000"/>
                    </a:prstClr>
                  </a:outerShdw>
                </a:effectLst>
                <a:latin typeface="Estelle"/>
                <a:cs typeface="Estelle"/>
              </a:rPr>
              <a:t>We are </a:t>
            </a:r>
            <a:r>
              <a:rPr lang="en-US" sz="3200" dirty="0">
                <a:solidFill>
                  <a:srgbClr val="800000"/>
                </a:solidFill>
                <a:effectLst>
                  <a:outerShdw blurRad="50800" dist="38100" dir="2700000" algn="tl" rotWithShape="0">
                    <a:prstClr val="black">
                      <a:alpha val="40000"/>
                    </a:prstClr>
                  </a:outerShdw>
                </a:effectLst>
                <a:latin typeface="Estelle"/>
                <a:cs typeface="Estelle"/>
              </a:rPr>
              <a:t>not to regard God as waiting to punish the sinner</a:t>
            </a:r>
            <a:r>
              <a:rPr lang="en-US" sz="3200" dirty="0">
                <a:solidFill>
                  <a:srgbClr val="254061"/>
                </a:solidFill>
                <a:effectLst>
                  <a:outerShdw blurRad="50800" dist="38100" dir="2700000" algn="tl" rotWithShape="0">
                    <a:prstClr val="black">
                      <a:alpha val="40000"/>
                    </a:prstClr>
                  </a:outerShdw>
                </a:effectLst>
                <a:latin typeface="Estelle"/>
                <a:cs typeface="Estelle"/>
              </a:rPr>
              <a:t> for his sin. The sinner brings the punishment upon himself. His own actions start a train of circumstances that bring the sure result. </a:t>
            </a:r>
            <a:r>
              <a:rPr lang="en-US" sz="3200" dirty="0">
                <a:solidFill>
                  <a:srgbClr val="800000"/>
                </a:solidFill>
                <a:effectLst>
                  <a:outerShdw blurRad="50800" dist="38100" dir="2700000" algn="tl" rotWithShape="0">
                    <a:prstClr val="black">
                      <a:alpha val="40000"/>
                    </a:prstClr>
                  </a:outerShdw>
                </a:effectLst>
                <a:latin typeface="Estelle"/>
                <a:cs typeface="Estelle"/>
              </a:rPr>
              <a:t>Every act of transgression reacts upon the sinner, works in him a change of character</a:t>
            </a:r>
            <a:r>
              <a:rPr lang="en-US" sz="3200" dirty="0">
                <a:solidFill>
                  <a:srgbClr val="254061"/>
                </a:solidFill>
                <a:effectLst>
                  <a:outerShdw blurRad="50800" dist="38100" dir="2700000" algn="tl" rotWithShape="0">
                    <a:prstClr val="black">
                      <a:alpha val="40000"/>
                    </a:prstClr>
                  </a:outerShdw>
                </a:effectLst>
                <a:latin typeface="Estelle"/>
                <a:cs typeface="Estelle"/>
              </a:rPr>
              <a:t>, and makes it more easy for him to transgress again. </a:t>
            </a:r>
            <a:r>
              <a:rPr lang="en-US" sz="3200" dirty="0">
                <a:solidFill>
                  <a:schemeClr val="accent3">
                    <a:lumMod val="75000"/>
                  </a:schemeClr>
                </a:solidFill>
                <a:effectLst>
                  <a:outerShdw blurRad="50800" dist="38100" dir="2700000" algn="tl" rotWithShape="0">
                    <a:prstClr val="black">
                      <a:alpha val="40000"/>
                    </a:prstClr>
                  </a:outerShdw>
                </a:effectLst>
                <a:latin typeface="Estelle"/>
                <a:cs typeface="Estelle"/>
              </a:rPr>
              <a:t>By choosing to sin, men separate themselves from God</a:t>
            </a:r>
            <a:r>
              <a:rPr lang="en-US" sz="3200" dirty="0">
                <a:solidFill>
                  <a:srgbClr val="254061"/>
                </a:solidFill>
                <a:effectLst>
                  <a:outerShdw blurRad="50800" dist="38100" dir="2700000" algn="tl" rotWithShape="0">
                    <a:prstClr val="black">
                      <a:alpha val="40000"/>
                    </a:prstClr>
                  </a:outerShdw>
                </a:effectLst>
                <a:latin typeface="Estelle"/>
                <a:cs typeface="Estelle"/>
              </a:rPr>
              <a:t>, cut themselves off from the channel of blessing, and the sure result is ruin and death</a:t>
            </a:r>
            <a:r>
              <a:rPr lang="en-GB" sz="3200" dirty="0">
                <a:solidFill>
                  <a:srgbClr val="376092"/>
                </a:solidFill>
                <a:effectLst>
                  <a:outerShdw blurRad="50800" dist="50800" dir="2700000">
                    <a:srgbClr val="000000">
                      <a:alpha val="43000"/>
                    </a:srgbClr>
                  </a:outerShdw>
                </a:effectLst>
                <a:latin typeface="Estelle Black SF"/>
                <a:cs typeface="Estelle Black SF"/>
              </a:rPr>
              <a:t>.”</a:t>
            </a:r>
          </a:p>
          <a:p>
            <a:pPr marL="338138" indent="-338138" algn="r" eaLnBrk="1" hangingPunct="1">
              <a:lnSpc>
                <a:spcPct val="90000"/>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chemeClr val="tx1">
                    <a:lumMod val="50000"/>
                    <a:lumOff val="50000"/>
                  </a:schemeClr>
                </a:solidFill>
                <a:latin typeface="Estelle Black SF"/>
                <a:cs typeface="Estelle Black SF"/>
              </a:rPr>
              <a:t>—letter 96, 1896</a:t>
            </a:r>
          </a:p>
        </p:txBody>
      </p:sp>
    </p:spTree>
    <p:extLst>
      <p:ext uri="{BB962C8B-B14F-4D97-AF65-F5344CB8AC3E}">
        <p14:creationId xmlns:p14="http://schemas.microsoft.com/office/powerpoint/2010/main" val="36444475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762000"/>
            <a:ext cx="8305800" cy="1600200"/>
          </a:xfrm>
        </p:spPr>
        <p:txBody>
          <a:bodyPr anchor="t"/>
          <a:lstStyle/>
          <a:p>
            <a:pPr>
              <a:lnSpc>
                <a:spcPct val="120000"/>
              </a:lnSpc>
            </a:pPr>
            <a:r>
              <a:rPr lang="en-US" dirty="0">
                <a:solidFill>
                  <a:srgbClr val="4F6228"/>
                </a:solidFill>
                <a:effectLst>
                  <a:outerShdw blurRad="38100" dist="38100" dir="2700000" algn="tl">
                    <a:srgbClr val="DDDDDD"/>
                  </a:outerShdw>
                </a:effectLst>
                <a:latin typeface="Estelle Black SF" pitchFamily="71" charset="0"/>
                <a:ea typeface="ＭＳ Ｐゴシック" pitchFamily="71" charset="-128"/>
                <a:cs typeface="ＭＳ Ｐゴシック" pitchFamily="71" charset="-128"/>
              </a:rPr>
              <a:t>The greatest spiritual practice is to transform love into service</a:t>
            </a:r>
            <a:endParaRPr lang="en-US" dirty="0">
              <a:ea typeface="ＭＳ Ｐゴシック" pitchFamily="71" charset="-128"/>
              <a:cs typeface="ＭＳ Ｐゴシック" pitchFamily="71" charset="-128"/>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err="1"/>
              <a:t>Sai</a:t>
            </a:r>
            <a:r>
              <a:rPr lang="en-US" b="1" i="1" dirty="0"/>
              <a:t> Baba</a:t>
            </a:r>
          </a:p>
        </p:txBody>
      </p:sp>
    </p:spTree>
    <p:extLst>
      <p:ext uri="{BB962C8B-B14F-4D97-AF65-F5344CB8AC3E}">
        <p14:creationId xmlns:p14="http://schemas.microsoft.com/office/powerpoint/2010/main" val="10411852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762000"/>
            <a:ext cx="8305800" cy="1600200"/>
          </a:xfrm>
        </p:spPr>
        <p:txBody>
          <a:bodyPr anchor="t"/>
          <a:lstStyle/>
          <a:p>
            <a:pPr>
              <a:lnSpc>
                <a:spcPct val="120000"/>
              </a:lnSpc>
            </a:pPr>
            <a:r>
              <a:rPr lang="en-US" dirty="0">
                <a:solidFill>
                  <a:srgbClr val="4F6228"/>
                </a:solidFill>
                <a:effectLst>
                  <a:outerShdw blurRad="38100" dist="38100" dir="2700000" algn="tl">
                    <a:srgbClr val="DDDDDD"/>
                  </a:outerShdw>
                </a:effectLst>
                <a:latin typeface="Estelle Black SF" pitchFamily="71" charset="0"/>
                <a:ea typeface="ＭＳ Ｐゴシック" pitchFamily="71" charset="-128"/>
                <a:cs typeface="ＭＳ Ｐゴシック" pitchFamily="71" charset="-128"/>
              </a:rPr>
              <a:t>Love is unselfishly choosing for another's highest good.</a:t>
            </a:r>
            <a:endParaRPr lang="en-US" dirty="0">
              <a:ea typeface="ＭＳ Ｐゴシック" pitchFamily="71" charset="-128"/>
              <a:cs typeface="ＭＳ Ｐゴシック" pitchFamily="71" charset="-128"/>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C. S. Lewis</a:t>
            </a:r>
          </a:p>
        </p:txBody>
      </p:sp>
    </p:spTree>
    <p:extLst>
      <p:ext uri="{BB962C8B-B14F-4D97-AF65-F5344CB8AC3E}">
        <p14:creationId xmlns:p14="http://schemas.microsoft.com/office/powerpoint/2010/main" val="38594923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Desmond Doss</a:t>
            </a:r>
          </a:p>
        </p:txBody>
      </p:sp>
    </p:spTree>
    <p:extLst>
      <p:ext uri="{BB962C8B-B14F-4D97-AF65-F5344CB8AC3E}">
        <p14:creationId xmlns:p14="http://schemas.microsoft.com/office/powerpoint/2010/main" val="419570078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676400" y="1143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12934"/>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How long did Desmond Doss risk his life for others?</a:t>
            </a:r>
            <a:endParaRPr lang="en-GB" sz="28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12 minutes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12 hours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12 seconds</a:t>
            </a:r>
          </a:p>
        </p:txBody>
      </p:sp>
      <p:sp>
        <p:nvSpPr>
          <p:cNvPr id="10" name="Alternate Process 9"/>
          <p:cNvSpPr/>
          <p:nvPr/>
        </p:nvSpPr>
        <p:spPr>
          <a:xfrm>
            <a:off x="1676400" y="3962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How did God protect Desmond from </a:t>
            </a:r>
            <a:r>
              <a:rPr lang="en-US" sz="3300" dirty="0" err="1"/>
              <a:t>satan</a:t>
            </a:r>
            <a:r>
              <a:rPr lang="en-US" sz="3300" dirty="0"/>
              <a:t>?</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A</a:t>
            </a:r>
            <a:r>
              <a:rPr lang="en-GB" sz="2400" dirty="0" err="1">
                <a:solidFill>
                  <a:srgbClr val="0000FF"/>
                </a:solidFill>
              </a:rPr>
              <a:t>n</a:t>
            </a:r>
            <a:r>
              <a:rPr lang="en-GB" sz="2400" dirty="0">
                <a:solidFill>
                  <a:srgbClr val="0000FF"/>
                </a:solidFill>
              </a:rPr>
              <a:t> angel appeared to help him</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Desmond became bullet-proof</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Enemy rifles jammed when aimed at him</a:t>
            </a:r>
          </a:p>
        </p:txBody>
      </p:sp>
      <p:sp>
        <p:nvSpPr>
          <p:cNvPr id="14" name="Text Box 1"/>
          <p:cNvSpPr txBox="1">
            <a:spLocks noChangeArrowheads="1"/>
          </p:cNvSpPr>
          <p:nvPr/>
        </p:nvSpPr>
        <p:spPr bwMode="auto">
          <a:xfrm>
            <a:off x="1752600" y="5152128"/>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Why might God have protected Desmond?</a:t>
            </a:r>
            <a:endParaRPr lang="en-GB" sz="3300" dirty="0"/>
          </a:p>
        </p:txBody>
      </p:sp>
    </p:spTree>
    <p:extLst>
      <p:ext uri="{BB962C8B-B14F-4D97-AF65-F5344CB8AC3E}">
        <p14:creationId xmlns:p14="http://schemas.microsoft.com/office/powerpoint/2010/main" val="10075078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dirty="0">
                <a:solidFill>
                  <a:srgbClr val="800080"/>
                </a:solidFill>
                <a:effectLst>
                  <a:outerShdw blurRad="50800" dist="38100" dir="2700000" algn="tl">
                    <a:srgbClr val="000000">
                      <a:alpha val="43000"/>
                    </a:srgbClr>
                  </a:outerShdw>
                </a:effectLst>
                <a:latin typeface="Estelle Black SF" pitchFamily="52" charset="0"/>
              </a:rPr>
              <a:t>A new command I give you: Love one another. As I have loved you, so you must love on another.  By this everyone will know that you are my disciples, if you love one another.</a:t>
            </a:r>
            <a:endParaRPr lang="en-US" dirty="0">
              <a:solidFill>
                <a:srgbClr val="000000"/>
              </a:solidFill>
              <a:effectLst>
                <a:outerShdw blurRad="50800" dist="38100" dir="2700000" algn="tl">
                  <a:srgbClr val="000000">
                    <a:alpha val="43000"/>
                  </a:srgbClr>
                </a:outerShdw>
              </a:effectLst>
              <a:latin typeface="Helvetica" pitchFamily="5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John 13:34-35 (NIV)</a:t>
            </a:r>
          </a:p>
        </p:txBody>
      </p:sp>
    </p:spTree>
    <p:extLst>
      <p:ext uri="{BB962C8B-B14F-4D97-AF65-F5344CB8AC3E}">
        <p14:creationId xmlns:p14="http://schemas.microsoft.com/office/powerpoint/2010/main" val="7831229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An unlikely relationship!</a:t>
            </a:r>
          </a:p>
        </p:txBody>
      </p:sp>
    </p:spTree>
    <p:extLst>
      <p:ext uri="{BB962C8B-B14F-4D97-AF65-F5344CB8AC3E}">
        <p14:creationId xmlns:p14="http://schemas.microsoft.com/office/powerpoint/2010/main" val="364222883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The gift of water to Mozambique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2133600" y="1447800"/>
            <a:ext cx="8001000" cy="3429000"/>
          </a:xfrm>
        </p:spPr>
        <p:txBody>
          <a:bodyPr anchor="t"/>
          <a:lstStyle/>
          <a:p>
            <a:pPr>
              <a:lnSpc>
                <a:spcPct val="120000"/>
              </a:lnSpc>
              <a:defRPr/>
            </a:pPr>
            <a:r>
              <a:rPr lang="en-US" dirty="0">
                <a:solidFill>
                  <a:schemeClr val="accent5">
                    <a:lumMod val="50000"/>
                  </a:schemeClr>
                </a:solidFill>
                <a:effectLst>
                  <a:outerShdw blurRad="50800" dist="38100" dir="2700000" algn="tl" rotWithShape="0">
                    <a:prstClr val="black">
                      <a:alpha val="40000"/>
                    </a:prstClr>
                  </a:outerShdw>
                </a:effectLst>
                <a:latin typeface="Estelle Black SF" pitchFamily="2" charset="0"/>
              </a:rPr>
              <a:t>Little children, let no one deceive you. Whoever practices righteousness is righteous, as he is righteous</a:t>
            </a:r>
            <a:endParaRPr lang="en-US" sz="2800" dirty="0">
              <a:solidFill>
                <a:schemeClr val="accent5">
                  <a:lumMod val="50000"/>
                </a:schemeClr>
              </a:solidFill>
              <a:effectLst>
                <a:outerShdw blurRad="50800" dist="38100" dir="2700000" algn="tl" rotWithShape="0">
                  <a:prstClr val="black">
                    <a:alpha val="40000"/>
                  </a:prstClr>
                </a:outerShdw>
              </a:effectLst>
              <a:latin typeface="Estelle Black SF" pitchFamily="2" charset="0"/>
            </a:endParaRPr>
          </a:p>
        </p:txBody>
      </p:sp>
      <p:sp>
        <p:nvSpPr>
          <p:cNvPr id="4" name="TextBox 3">
            <a:extLst>
              <a:ext uri="{FF2B5EF4-FFF2-40B4-BE49-F238E27FC236}">
                <a16:creationId xmlns:a16="http://schemas.microsoft.com/office/drawing/2014/main" id="{77799DBF-538C-D541-82D4-A7D57C964A04}"/>
              </a:ext>
            </a:extLst>
          </p:cNvPr>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John 3:7 (ESV)</a:t>
            </a:r>
          </a:p>
        </p:txBody>
      </p:sp>
    </p:spTree>
    <p:extLst>
      <p:ext uri="{BB962C8B-B14F-4D97-AF65-F5344CB8AC3E}">
        <p14:creationId xmlns:p14="http://schemas.microsoft.com/office/powerpoint/2010/main" val="13050891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1"/>
            <a:ext cx="7010400" cy="4561249"/>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 Write on your thoughts (questions raised, emotional reactions, observations) to one of the video clips</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 What are some practical ways in which you can practice righteousness? Do a service project and write it up for this JQ</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 Thinking about the little girl who knew her time was short and left messages for others to find.  Become a “secret” pen-pal to someone for a week and leave them encouraging notes. Write up your thoughts/feelings/reactions.</a:t>
            </a:r>
          </a:p>
        </p:txBody>
      </p:sp>
    </p:spTree>
    <p:extLst>
      <p:ext uri="{BB962C8B-B14F-4D97-AF65-F5344CB8AC3E}">
        <p14:creationId xmlns:p14="http://schemas.microsoft.com/office/powerpoint/2010/main" val="3499717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128619359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609600" y="762000"/>
            <a:ext cx="10896600" cy="3810000"/>
          </a:xfrm>
        </p:spPr>
        <p:txBody>
          <a:bodyPr anchor="t"/>
          <a:lstStyle/>
          <a:p>
            <a:pPr>
              <a:lnSpc>
                <a:spcPct val="120000"/>
              </a:lnSpc>
            </a:pPr>
            <a:r>
              <a:rPr lang="en-US" dirty="0">
                <a:solidFill>
                  <a:srgbClr val="4F6228"/>
                </a:solidFill>
                <a:effectLst>
                  <a:outerShdw blurRad="38100" dist="38100" dir="2700000" algn="tl">
                    <a:srgbClr val="DDDDDD"/>
                  </a:outerShdw>
                </a:effectLst>
                <a:latin typeface="Estelle Black SF" pitchFamily="71" charset="0"/>
                <a:ea typeface="ＭＳ Ｐゴシック" pitchFamily="71" charset="-128"/>
                <a:cs typeface="ＭＳ Ｐゴシック" pitchFamily="71" charset="-128"/>
              </a:rPr>
              <a:t>A Christian should always remember that the value of his good works is not based on their number and excellence, but on the love of God which prompts him to do these things.</a:t>
            </a:r>
            <a:endParaRPr lang="en-US" dirty="0">
              <a:ea typeface="ＭＳ Ｐゴシック" pitchFamily="71" charset="-128"/>
              <a:cs typeface="ＭＳ Ｐゴシック" pitchFamily="71" charset="-128"/>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John of the Cross</a:t>
            </a:r>
          </a:p>
        </p:txBody>
      </p:sp>
    </p:spTree>
    <p:extLst>
      <p:ext uri="{BB962C8B-B14F-4D97-AF65-F5344CB8AC3E}">
        <p14:creationId xmlns:p14="http://schemas.microsoft.com/office/powerpoint/2010/main" val="23097252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0280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Grp="1" noChangeArrowheads="1"/>
          </p:cNvSpPr>
          <p:nvPr>
            <p:ph type="ctrTitle"/>
          </p:nvPr>
        </p:nvSpPr>
        <p:spPr>
          <a:xfrm>
            <a:off x="152400" y="228600"/>
            <a:ext cx="11887200" cy="5943600"/>
          </a:xfrm>
        </p:spPr>
        <p:txBody>
          <a:bodyPr anchor="t"/>
          <a:lstStyle/>
          <a:p>
            <a:pPr>
              <a:lnSpc>
                <a:spcPct val="120000"/>
              </a:lnSpc>
              <a:defRPr/>
            </a:pPr>
            <a:r>
              <a:rPr lang="en-US" sz="3600" dirty="0">
                <a:solidFill>
                  <a:srgbClr val="800080"/>
                </a:solidFill>
                <a:effectLst>
                  <a:outerShdw blurRad="50800" dist="38100" dir="2700000" algn="tl">
                    <a:srgbClr val="000000">
                      <a:alpha val="43000"/>
                    </a:srgbClr>
                  </a:outerShdw>
                </a:effectLst>
                <a:latin typeface="Estelle Black SF" pitchFamily="52" charset="0"/>
              </a:rPr>
              <a:t>Let not your heart be troubled: ye believe in God, believe also in me. In my Father's house are many mansions: if it were not so, I would have told you. I go to prepare a place for you And if I go and prepare a place for you, I will come again, and receive you unto myself; that where I am, there ye may be also. And whither I go ye know, and the way ye know . . . Jesus </a:t>
            </a:r>
            <a:r>
              <a:rPr lang="en-US" sz="3600" dirty="0" err="1">
                <a:solidFill>
                  <a:srgbClr val="800080"/>
                </a:solidFill>
                <a:effectLst>
                  <a:outerShdw blurRad="50800" dist="38100" dir="2700000" algn="tl">
                    <a:srgbClr val="000000">
                      <a:alpha val="43000"/>
                    </a:srgbClr>
                  </a:outerShdw>
                </a:effectLst>
                <a:latin typeface="Estelle Black SF" pitchFamily="52" charset="0"/>
              </a:rPr>
              <a:t>saith</a:t>
            </a:r>
            <a:r>
              <a:rPr lang="en-US" sz="3600" dirty="0">
                <a:solidFill>
                  <a:srgbClr val="800080"/>
                </a:solidFill>
                <a:effectLst>
                  <a:outerShdw blurRad="50800" dist="38100" dir="2700000" algn="tl">
                    <a:srgbClr val="000000">
                      <a:alpha val="43000"/>
                    </a:srgbClr>
                  </a:outerShdw>
                </a:effectLst>
                <a:latin typeface="Estelle Black SF" pitchFamily="52" charset="0"/>
              </a:rPr>
              <a:t> unto him, I am the way, the truth, and the life: no man cometh unto the Father, but by me. If ye had known me, ye should have known my Father also: and from henceforth ye know him, and have seen him.</a:t>
            </a:r>
            <a:endParaRPr lang="en-US" sz="1100" dirty="0">
              <a:solidFill>
                <a:srgbClr val="000000"/>
              </a:solidFill>
              <a:effectLst>
                <a:outerShdw blurRad="50800" dist="38100" dir="2700000" algn="tl">
                  <a:srgbClr val="000000">
                    <a:alpha val="43000"/>
                  </a:srgbClr>
                </a:outerShdw>
              </a:effectLst>
              <a:latin typeface="Helvetica" pitchFamily="5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John 14:1-4, 6-7 (KJV)</a:t>
            </a:r>
          </a:p>
        </p:txBody>
      </p:sp>
    </p:spTree>
    <p:extLst>
      <p:ext uri="{BB962C8B-B14F-4D97-AF65-F5344CB8AC3E}">
        <p14:creationId xmlns:p14="http://schemas.microsoft.com/office/powerpoint/2010/main" val="15761034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52400" y="228600"/>
            <a:ext cx="11887200" cy="6019800"/>
          </a:xfrm>
        </p:spPr>
        <p:txBody>
          <a:bodyPr anchor="t"/>
          <a:lstStyle/>
          <a:p>
            <a:pPr>
              <a:lnSpc>
                <a:spcPct val="120000"/>
              </a:lnSpc>
              <a:defRPr/>
            </a:pPr>
            <a:r>
              <a:rPr lang="en-US" sz="3600" dirty="0">
                <a:solidFill>
                  <a:srgbClr val="800080"/>
                </a:solidFill>
                <a:effectLst>
                  <a:outerShdw blurRad="50800" dist="38100" dir="2700000" algn="tl">
                    <a:srgbClr val="000000">
                      <a:alpha val="43000"/>
                    </a:srgbClr>
                  </a:outerShdw>
                </a:effectLst>
                <a:latin typeface="Estelle Black SF" pitchFamily="52" charset="0"/>
              </a:rPr>
              <a:t>Do not let your hearts be troubled. Trust in God; trust also in me. In my Father's house are many rooms; if it were not so, I would have told you. I am going there to prepare a place for you. And if I go and prepare a place for you, I will come back and take you to be with me that you also may be where I am. You know the way to the place where I am going . . . Jesus answered, "I am the way and the truth and the life. No one comes to the Father except through me. If you really knew me, you would know my Father as well. From now on, you do know him and have seen him.”</a:t>
            </a:r>
            <a:endParaRPr lang="en-US" sz="1100" dirty="0">
              <a:solidFill>
                <a:srgbClr val="000000"/>
              </a:solidFill>
              <a:effectLst>
                <a:outerShdw blurRad="50800" dist="38100" dir="2700000" algn="tl">
                  <a:srgbClr val="000000">
                    <a:alpha val="43000"/>
                  </a:srgbClr>
                </a:outerShdw>
              </a:effectLst>
              <a:latin typeface="Helvetica" pitchFamily="5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John 14:1-4, 6-7 (NIV)</a:t>
            </a:r>
          </a:p>
        </p:txBody>
      </p:sp>
    </p:spTree>
    <p:extLst>
      <p:ext uri="{BB962C8B-B14F-4D97-AF65-F5344CB8AC3E}">
        <p14:creationId xmlns:p14="http://schemas.microsoft.com/office/powerpoint/2010/main" val="33757697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762000"/>
            <a:ext cx="8305800" cy="1600200"/>
          </a:xfrm>
        </p:spPr>
        <p:txBody>
          <a:bodyPr anchor="t"/>
          <a:lstStyle/>
          <a:p>
            <a:pPr>
              <a:lnSpc>
                <a:spcPct val="120000"/>
              </a:lnSpc>
            </a:pPr>
            <a:r>
              <a:rPr lang="en-US" dirty="0">
                <a:solidFill>
                  <a:srgbClr val="4F6228"/>
                </a:solidFill>
                <a:effectLst>
                  <a:outerShdw blurRad="38100" dist="38100" dir="2700000" algn="tl">
                    <a:srgbClr val="DDDDDD"/>
                  </a:outerShdw>
                </a:effectLst>
                <a:latin typeface="Estelle Black SF" pitchFamily="71" charset="0"/>
                <a:ea typeface="ＭＳ Ｐゴシック" pitchFamily="71" charset="-128"/>
                <a:cs typeface="ＭＳ Ｐゴシック" pitchFamily="71" charset="-128"/>
              </a:rPr>
              <a:t>We come to love not by finding a perfect person, but by learning to see an imperfect person perfectly.</a:t>
            </a:r>
            <a:endParaRPr lang="en-US" dirty="0">
              <a:ea typeface="ＭＳ Ｐゴシック" pitchFamily="71" charset="-128"/>
              <a:cs typeface="ＭＳ Ｐゴシック" pitchFamily="71" charset="-128"/>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Anonymous</a:t>
            </a:r>
          </a:p>
        </p:txBody>
      </p:sp>
    </p:spTree>
    <p:extLst>
      <p:ext uri="{BB962C8B-B14F-4D97-AF65-F5344CB8AC3E}">
        <p14:creationId xmlns:p14="http://schemas.microsoft.com/office/powerpoint/2010/main" val="16242827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60BFE8-8276-8F4C-AE2F-309A98357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5143500"/>
          </a:xfrm>
          <a:prstGeom prst="rect">
            <a:avLst/>
          </a:prstGeom>
        </p:spPr>
      </p:pic>
      <p:sp>
        <p:nvSpPr>
          <p:cNvPr id="4" name="TextBox 3">
            <a:extLst>
              <a:ext uri="{FF2B5EF4-FFF2-40B4-BE49-F238E27FC236}">
                <a16:creationId xmlns:a16="http://schemas.microsoft.com/office/drawing/2014/main" id="{4732C392-A877-E34D-B07F-728EF3859282}"/>
              </a:ext>
            </a:extLst>
          </p:cNvPr>
          <p:cNvSpPr txBox="1"/>
          <p:nvPr/>
        </p:nvSpPr>
        <p:spPr>
          <a:xfrm>
            <a:off x="1828800" y="5410200"/>
            <a:ext cx="4800600" cy="369332"/>
          </a:xfrm>
          <a:prstGeom prst="rect">
            <a:avLst/>
          </a:prstGeom>
          <a:noFill/>
        </p:spPr>
        <p:txBody>
          <a:bodyPr wrap="square" rtlCol="0">
            <a:spAutoFit/>
          </a:bodyPr>
          <a:lstStyle/>
          <a:p>
            <a:r>
              <a:rPr lang="en-US" dirty="0"/>
              <a:t>HOMEWORK OVER WEEKEND</a:t>
            </a:r>
          </a:p>
        </p:txBody>
      </p:sp>
      <p:sp>
        <p:nvSpPr>
          <p:cNvPr id="5" name="TextBox 4">
            <a:extLst>
              <a:ext uri="{FF2B5EF4-FFF2-40B4-BE49-F238E27FC236}">
                <a16:creationId xmlns:a16="http://schemas.microsoft.com/office/drawing/2014/main" id="{A1AC22AB-CCA6-8E4B-9A17-747E050AC75E}"/>
              </a:ext>
            </a:extLst>
          </p:cNvPr>
          <p:cNvSpPr txBox="1"/>
          <p:nvPr/>
        </p:nvSpPr>
        <p:spPr>
          <a:xfrm>
            <a:off x="5562600" y="6096000"/>
            <a:ext cx="4724400" cy="369332"/>
          </a:xfrm>
          <a:prstGeom prst="rect">
            <a:avLst/>
          </a:prstGeom>
          <a:noFill/>
        </p:spPr>
        <p:txBody>
          <a:bodyPr wrap="square" rtlCol="0">
            <a:spAutoFit/>
          </a:bodyPr>
          <a:lstStyle/>
          <a:p>
            <a:r>
              <a:rPr lang="en-US" dirty="0"/>
              <a:t>Watch video on John 13-21; </a:t>
            </a:r>
            <a:r>
              <a:rPr lang="en-US" dirty="0">
                <a:solidFill>
                  <a:srgbClr val="FF0000"/>
                </a:solidFill>
              </a:rPr>
              <a:t>link on website</a:t>
            </a:r>
          </a:p>
        </p:txBody>
      </p:sp>
    </p:spTree>
    <p:extLst>
      <p:ext uri="{BB962C8B-B14F-4D97-AF65-F5344CB8AC3E}">
        <p14:creationId xmlns:p14="http://schemas.microsoft.com/office/powerpoint/2010/main" val="68794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9C1B0-52E2-8A5B-FE9B-1F08CA4655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70CD99-5D3E-776B-67C2-504D8E045024}"/>
              </a:ext>
            </a:extLst>
          </p:cNvPr>
          <p:cNvSpPr txBox="1"/>
          <p:nvPr/>
        </p:nvSpPr>
        <p:spPr>
          <a:xfrm>
            <a:off x="1752600" y="433556"/>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John review</a:t>
            </a:r>
          </a:p>
        </p:txBody>
      </p:sp>
      <p:sp>
        <p:nvSpPr>
          <p:cNvPr id="3" name="TextBox 2">
            <a:extLst>
              <a:ext uri="{FF2B5EF4-FFF2-40B4-BE49-F238E27FC236}">
                <a16:creationId xmlns:a16="http://schemas.microsoft.com/office/drawing/2014/main" id="{1E00B898-8A2B-1A27-5B51-6FAF7CBE2BC9}"/>
              </a:ext>
            </a:extLst>
          </p:cNvPr>
          <p:cNvSpPr txBox="1"/>
          <p:nvPr/>
        </p:nvSpPr>
        <p:spPr>
          <a:xfrm>
            <a:off x="1731579" y="2274838"/>
            <a:ext cx="8686800" cy="4524315"/>
          </a:xfrm>
          <a:prstGeom prst="rect">
            <a:avLst/>
          </a:prstGeom>
          <a:noFill/>
        </p:spPr>
        <p:txBody>
          <a:bodyPr wrap="square" rtlCol="0">
            <a:spAutoFit/>
          </a:bodyPr>
          <a:lstStyle/>
          <a:p>
            <a:pPr algn="ctr"/>
            <a:r>
              <a:rPr lang="en-US" sz="2400" dirty="0"/>
              <a:t>Chapter 1:</a:t>
            </a:r>
          </a:p>
          <a:p>
            <a:pPr algn="ctr"/>
            <a:r>
              <a:rPr lang="en-US" sz="2400" dirty="0"/>
              <a:t>Chapter 2:</a:t>
            </a:r>
          </a:p>
          <a:p>
            <a:pPr algn="ctr"/>
            <a:r>
              <a:rPr lang="en-US" sz="2400" dirty="0"/>
              <a:t>Chapter 3:</a:t>
            </a:r>
          </a:p>
          <a:p>
            <a:pPr algn="ctr"/>
            <a:r>
              <a:rPr lang="en-US" sz="2400" dirty="0"/>
              <a:t>Chapter 4:</a:t>
            </a:r>
          </a:p>
          <a:p>
            <a:pPr algn="ctr"/>
            <a:r>
              <a:rPr lang="en-US" sz="2400" dirty="0"/>
              <a:t>Chapter 5:</a:t>
            </a:r>
          </a:p>
          <a:p>
            <a:pPr algn="ctr"/>
            <a:r>
              <a:rPr lang="en-US" sz="2400" dirty="0"/>
              <a:t>Chapter 6:</a:t>
            </a:r>
          </a:p>
          <a:p>
            <a:pPr algn="ctr"/>
            <a:r>
              <a:rPr lang="en-US" sz="2400" dirty="0"/>
              <a:t>Chapter 7:</a:t>
            </a:r>
          </a:p>
          <a:p>
            <a:pPr algn="ctr"/>
            <a:r>
              <a:rPr lang="en-US" sz="2400" dirty="0"/>
              <a:t>Chapter 8:</a:t>
            </a:r>
          </a:p>
          <a:p>
            <a:pPr algn="ctr"/>
            <a:r>
              <a:rPr lang="en-US" sz="2400" dirty="0"/>
              <a:t>Chapter 9:</a:t>
            </a:r>
          </a:p>
          <a:p>
            <a:pPr algn="ctr"/>
            <a:r>
              <a:rPr lang="en-US" sz="2400" dirty="0"/>
              <a:t>Chapter 10:</a:t>
            </a:r>
          </a:p>
          <a:p>
            <a:pPr algn="ctr"/>
            <a:r>
              <a:rPr lang="en-US" sz="2400" dirty="0"/>
              <a:t>Chapter 11:</a:t>
            </a:r>
          </a:p>
          <a:p>
            <a:pPr algn="ctr"/>
            <a:r>
              <a:rPr lang="en-US" sz="2400" dirty="0"/>
              <a:t>Chapter 12:</a:t>
            </a:r>
          </a:p>
        </p:txBody>
      </p:sp>
    </p:spTree>
    <p:extLst>
      <p:ext uri="{BB962C8B-B14F-4D97-AF65-F5344CB8AC3E}">
        <p14:creationId xmlns:p14="http://schemas.microsoft.com/office/powerpoint/2010/main" val="13847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752600"/>
            <a:ext cx="8229600" cy="3046988"/>
          </a:xfrm>
          <a:prstGeom prst="rect">
            <a:avLst/>
          </a:prstGeom>
          <a:noFill/>
        </p:spPr>
        <p:txBody>
          <a:bodyPr wrap="square" rtlCol="0">
            <a:spAutoFit/>
          </a:bodyPr>
          <a:lstStyle/>
          <a:p>
            <a:pPr algn="ctr"/>
            <a:r>
              <a:rPr lang="en-US" sz="9600" dirty="0">
                <a:solidFill>
                  <a:schemeClr val="accent6">
                    <a:lumMod val="75000"/>
                  </a:schemeClr>
                </a:solidFill>
                <a:effectLst>
                  <a:outerShdw blurRad="50800" dist="38100" dir="2700000">
                    <a:srgbClr val="000000">
                      <a:alpha val="43000"/>
                    </a:srgbClr>
                  </a:outerShdw>
                </a:effectLst>
                <a:latin typeface=" JSP Ross"/>
                <a:cs typeface=" JSP Ross"/>
              </a:rPr>
              <a:t>John 13</a:t>
            </a:r>
          </a:p>
          <a:p>
            <a:pPr algn="ctr"/>
            <a:r>
              <a:rPr lang="en-US" sz="9600" dirty="0">
                <a:solidFill>
                  <a:schemeClr val="accent6">
                    <a:lumMod val="75000"/>
                  </a:schemeClr>
                </a:solidFill>
                <a:effectLst>
                  <a:outerShdw blurRad="50800" dist="38100" dir="2700000">
                    <a:srgbClr val="000000">
                      <a:alpha val="43000"/>
                    </a:srgbClr>
                  </a:outerShdw>
                </a:effectLst>
                <a:latin typeface=" JSP Ross"/>
                <a:cs typeface=" JSP Ross"/>
              </a:rPr>
              <a:t>John 14</a:t>
            </a:r>
          </a:p>
        </p:txBody>
      </p:sp>
    </p:spTree>
    <p:extLst>
      <p:ext uri="{BB962C8B-B14F-4D97-AF65-F5344CB8AC3E}">
        <p14:creationId xmlns:p14="http://schemas.microsoft.com/office/powerpoint/2010/main" val="2790694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4682</TotalTime>
  <Words>1228</Words>
  <Application>Microsoft Macintosh PowerPoint</Application>
  <PresentationFormat>Widescreen</PresentationFormat>
  <Paragraphs>101</Paragraphs>
  <Slides>37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ＭＳ Ｐゴシック</vt:lpstr>
      <vt:lpstr> JSP Ross</vt:lpstr>
      <vt:lpstr>Arial</vt:lpstr>
      <vt:lpstr>Calibri</vt:lpstr>
      <vt:lpstr>Comic Sans MS</vt:lpstr>
      <vt:lpstr>Estelle</vt:lpstr>
      <vt:lpstr>Estelle Black SF</vt:lpstr>
      <vt:lpstr>Helvetica</vt:lpstr>
      <vt:lpstr>Impact</vt:lpstr>
      <vt:lpstr>Times New Roman</vt:lpstr>
      <vt:lpstr>Wingdings</vt:lpstr>
      <vt:lpstr>Office Theme</vt:lpstr>
      <vt:lpstr>PowerPoint Presentation</vt:lpstr>
      <vt:lpstr>A new commandment I give unto you, that ye love one another; as I have loved you, that ye also love one another.  By this shall all men know that ye are my disciples, if ye have love one to another</vt:lpstr>
      <vt:lpstr>A new command I give you: Love one another. As I have loved you, so you must love on another.  By this everyone will know that you are my disciples, if you love one another.</vt:lpstr>
      <vt:lpstr>Let not your heart be troubled: ye believe in God, believe also in me. In my Father's house are many mansions: if it were not so, I would have told you. I go to prepare a place for you And if I go and prepare a place for you, I will come again, and receive you unto myself; that where I am, there ye may be also. And whither I go ye know, and the way ye know . . . Jesus saith unto him, I am the way, the truth, and the life: no man cometh unto the Father, but by me. If ye had known me, ye should have known my Father also: and from henceforth ye know him, and have seen him.</vt:lpstr>
      <vt:lpstr>Do not let your hearts be troubled. Trust in God; trust also in me. In my Father's house are many rooms; if it were not so, I would have told you. I am going there to prepare a place for you. And if I go and prepare a place for you, I will come back and take you to be with me that you also may be where I am. You know the way to the place where I am going . . . Jesus answered, "I am the way and the truth and the life. No one comes to the Father except through me. If you really knew me, you would know my Father as well. From now on, you do know him and have seen him.”</vt:lpstr>
      <vt:lpstr>We come to love not by finding a perfect person, but by learning to see an imperfect person perfectly.</vt:lpstr>
      <vt:lpstr>PowerPoint Presentation</vt:lpstr>
      <vt:lpstr>PowerPoint Presentation</vt:lpstr>
      <vt:lpstr>PowerPoint Presentation</vt:lpstr>
      <vt:lpstr>PowerPoint Presentation</vt:lpstr>
      <vt:lpstr>PowerPoint Presentation</vt:lpstr>
      <vt:lpstr>It is not how much you do, but how much love you put into the doing that matters.</vt:lpstr>
      <vt:lpstr>PowerPoint Presentation</vt:lpstr>
      <vt:lpstr>PowerPoint Presentation</vt:lpstr>
      <vt:lpstr>PowerPoint Presentation</vt:lpstr>
      <vt:lpstr>PowerPoint Presentation</vt:lpstr>
      <vt:lpstr>PowerPoint Presentation</vt:lpstr>
      <vt:lpstr>Love grows by giving. The love we give away is the only love we keep.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greatest spiritual practice is to transform love into service</vt:lpstr>
      <vt:lpstr>Love is unselfishly choosing for another's highest good.</vt:lpstr>
      <vt:lpstr>PowerPoint Presentation</vt:lpstr>
      <vt:lpstr>PowerPoint Presentation</vt:lpstr>
      <vt:lpstr>PowerPoint Presentation</vt:lpstr>
      <vt:lpstr>PowerPoint Presentation</vt:lpstr>
      <vt:lpstr>Little children, let no one deceive you. Whoever practices righteousness is righteous, as he is righteous</vt:lpstr>
      <vt:lpstr>PowerPoint Presentation</vt:lpstr>
      <vt:lpstr>PowerPoint Presentation</vt:lpstr>
      <vt:lpstr>PowerPoint Presentation</vt:lpstr>
      <vt:lpstr>A Christian should always remember that the value of his good works is not based on their number and excellence, but on the love of God which prompts him to do these things.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142</cp:revision>
  <dcterms:created xsi:type="dcterms:W3CDTF">2019-07-23T02:46:42Z</dcterms:created>
  <dcterms:modified xsi:type="dcterms:W3CDTF">2025-10-30T22:09:45Z</dcterms:modified>
</cp:coreProperties>
</file>