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12" r:id="rId2"/>
    <p:sldId id="334" r:id="rId3"/>
    <p:sldId id="335" r:id="rId4"/>
    <p:sldId id="499" r:id="rId5"/>
    <p:sldId id="277" r:id="rId6"/>
    <p:sldId id="537" r:id="rId7"/>
    <p:sldId id="538" r:id="rId8"/>
    <p:sldId id="539" r:id="rId9"/>
    <p:sldId id="435" r:id="rId10"/>
    <p:sldId id="315" r:id="rId11"/>
    <p:sldId id="418" r:id="rId12"/>
    <p:sldId id="419" r:id="rId13"/>
    <p:sldId id="436" r:id="rId14"/>
    <p:sldId id="503" r:id="rId15"/>
    <p:sldId id="321" r:id="rId16"/>
    <p:sldId id="316" r:id="rId17"/>
    <p:sldId id="420" r:id="rId18"/>
    <p:sldId id="421" r:id="rId19"/>
    <p:sldId id="437" r:id="rId20"/>
    <p:sldId id="498" r:id="rId21"/>
    <p:sldId id="502" r:id="rId22"/>
    <p:sldId id="322" r:id="rId23"/>
    <p:sldId id="276" r:id="rId24"/>
    <p:sldId id="422" r:id="rId25"/>
    <p:sldId id="423" r:id="rId26"/>
    <p:sldId id="500" r:id="rId27"/>
    <p:sldId id="501" r:id="rId28"/>
    <p:sldId id="323" r:id="rId29"/>
    <p:sldId id="407" r:id="rId30"/>
    <p:sldId id="326" r:id="rId31"/>
    <p:sldId id="410" r:id="rId3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9" charset="0"/>
        <a:ea typeface="+mn-ea"/>
        <a:cs typeface="+mn-cs"/>
      </a:defRPr>
    </a:lvl1pPr>
    <a:lvl2pPr marL="457200" algn="l" rtl="0" fontAlgn="base">
      <a:spcBef>
        <a:spcPct val="0"/>
      </a:spcBef>
      <a:spcAft>
        <a:spcPct val="0"/>
      </a:spcAft>
      <a:defRPr kern="1200">
        <a:solidFill>
          <a:schemeClr val="tx1"/>
        </a:solidFill>
        <a:latin typeface="Arial" pitchFamily="79" charset="0"/>
        <a:ea typeface="+mn-ea"/>
        <a:cs typeface="+mn-cs"/>
      </a:defRPr>
    </a:lvl2pPr>
    <a:lvl3pPr marL="914400" algn="l" rtl="0" fontAlgn="base">
      <a:spcBef>
        <a:spcPct val="0"/>
      </a:spcBef>
      <a:spcAft>
        <a:spcPct val="0"/>
      </a:spcAft>
      <a:defRPr kern="1200">
        <a:solidFill>
          <a:schemeClr val="tx1"/>
        </a:solidFill>
        <a:latin typeface="Arial" pitchFamily="79" charset="0"/>
        <a:ea typeface="+mn-ea"/>
        <a:cs typeface="+mn-cs"/>
      </a:defRPr>
    </a:lvl3pPr>
    <a:lvl4pPr marL="1371600" algn="l" rtl="0" fontAlgn="base">
      <a:spcBef>
        <a:spcPct val="0"/>
      </a:spcBef>
      <a:spcAft>
        <a:spcPct val="0"/>
      </a:spcAft>
      <a:defRPr kern="1200">
        <a:solidFill>
          <a:schemeClr val="tx1"/>
        </a:solidFill>
        <a:latin typeface="Arial" pitchFamily="79" charset="0"/>
        <a:ea typeface="+mn-ea"/>
        <a:cs typeface="+mn-cs"/>
      </a:defRPr>
    </a:lvl4pPr>
    <a:lvl5pPr marL="1828800" algn="l" rtl="0" fontAlgn="base">
      <a:spcBef>
        <a:spcPct val="0"/>
      </a:spcBef>
      <a:spcAft>
        <a:spcPct val="0"/>
      </a:spcAft>
      <a:defRPr kern="1200">
        <a:solidFill>
          <a:schemeClr val="tx1"/>
        </a:solidFill>
        <a:latin typeface="Arial" pitchFamily="79" charset="0"/>
        <a:ea typeface="+mn-ea"/>
        <a:cs typeface="+mn-cs"/>
      </a:defRPr>
    </a:lvl5pPr>
    <a:lvl6pPr marL="2286000" algn="l" defTabSz="457200" rtl="0" eaLnBrk="1" latinLnBrk="0" hangingPunct="1">
      <a:defRPr kern="1200">
        <a:solidFill>
          <a:schemeClr val="tx1"/>
        </a:solidFill>
        <a:latin typeface="Arial" pitchFamily="79" charset="0"/>
        <a:ea typeface="+mn-ea"/>
        <a:cs typeface="+mn-cs"/>
      </a:defRPr>
    </a:lvl6pPr>
    <a:lvl7pPr marL="2743200" algn="l" defTabSz="457200" rtl="0" eaLnBrk="1" latinLnBrk="0" hangingPunct="1">
      <a:defRPr kern="1200">
        <a:solidFill>
          <a:schemeClr val="tx1"/>
        </a:solidFill>
        <a:latin typeface="Arial" pitchFamily="79" charset="0"/>
        <a:ea typeface="+mn-ea"/>
        <a:cs typeface="+mn-cs"/>
      </a:defRPr>
    </a:lvl7pPr>
    <a:lvl8pPr marL="3200400" algn="l" defTabSz="457200" rtl="0" eaLnBrk="1" latinLnBrk="0" hangingPunct="1">
      <a:defRPr kern="1200">
        <a:solidFill>
          <a:schemeClr val="tx1"/>
        </a:solidFill>
        <a:latin typeface="Arial" pitchFamily="79" charset="0"/>
        <a:ea typeface="+mn-ea"/>
        <a:cs typeface="+mn-cs"/>
      </a:defRPr>
    </a:lvl8pPr>
    <a:lvl9pPr marL="3657600" algn="l" defTabSz="457200" rtl="0" eaLnBrk="1" latinLnBrk="0" hangingPunct="1">
      <a:defRPr kern="1200">
        <a:solidFill>
          <a:schemeClr val="tx1"/>
        </a:solidFill>
        <a:latin typeface="Arial" pitchFamily="79"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0080"/>
    <a:srgbClr val="211C2C"/>
    <a:srgbClr val="FFFF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4"/>
  </p:normalViewPr>
  <p:slideViewPr>
    <p:cSldViewPr>
      <p:cViewPr varScale="1">
        <p:scale>
          <a:sx n="107" d="100"/>
          <a:sy n="107" d="100"/>
        </p:scale>
        <p:origin x="200" y="4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8CB7F3F3-29BE-4C23-AB0E-2D4AA450FBEE}" type="datetime1">
              <a:rPr lang="en-US"/>
              <a:pPr>
                <a:defRPr/>
              </a:pPr>
              <a:t>1/8/25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B1208A46-CBBB-4942-95C9-0208B30241B2}" type="slidenum">
              <a:rPr lang="en-US"/>
              <a:pPr>
                <a:defRPr/>
              </a:pPr>
              <a:t>‹#›</a:t>
            </a:fld>
            <a:endParaRPr lang="en-US"/>
          </a:p>
        </p:txBody>
      </p:sp>
    </p:spTree>
    <p:extLst>
      <p:ext uri="{BB962C8B-B14F-4D97-AF65-F5344CB8AC3E}">
        <p14:creationId xmlns:p14="http://schemas.microsoft.com/office/powerpoint/2010/main" val="2739198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DC60A3C-D498-4CB3-AC3A-9111DD872419}" type="slidenum">
              <a:rPr lang="en-GB" sz="1200">
                <a:latin typeface="Calibri" pitchFamily="71" charset="0"/>
                <a:ea typeface="ＭＳ Ｐゴシック" pitchFamily="71" charset="-128"/>
                <a:cs typeface="ＭＳ Ｐゴシック" pitchFamily="71" charset="-128"/>
              </a:rPr>
              <a:pPr algn="r"/>
              <a:t>1</a:t>
            </a:fld>
            <a:endParaRPr lang="en-GB" sz="1200">
              <a:latin typeface="Calibri" pitchFamily="71" charset="0"/>
              <a:ea typeface="ＭＳ Ｐゴシック" pitchFamily="71" charset="-128"/>
              <a:cs typeface="ＭＳ Ｐゴシック" pitchFamily="71" charset="-128"/>
            </a:endParaRPr>
          </a:p>
        </p:txBody>
      </p:sp>
      <p:sp>
        <p:nvSpPr>
          <p:cNvPr id="76803"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6804"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AA8F84B-4A09-4F1A-AC8C-AE22FD053490}" type="slidenum">
              <a:rPr lang="en-GB" sz="1200">
                <a:latin typeface="Calibri" pitchFamily="71" charset="0"/>
                <a:ea typeface="ＭＳ Ｐゴシック" pitchFamily="71" charset="-128"/>
                <a:cs typeface="ＭＳ Ｐゴシック" pitchFamily="71" charset="-128"/>
              </a:rPr>
              <a:pPr algn="r"/>
              <a:t>10</a:t>
            </a:fld>
            <a:endParaRPr lang="en-GB" sz="1200">
              <a:latin typeface="Calibri" pitchFamily="71" charset="0"/>
              <a:ea typeface="ＭＳ Ｐゴシック" pitchFamily="71" charset="-128"/>
              <a:cs typeface="ＭＳ Ｐゴシック" pitchFamily="71" charset="-128"/>
            </a:endParaRPr>
          </a:p>
        </p:txBody>
      </p:sp>
      <p:sp>
        <p:nvSpPr>
          <p:cNvPr id="7885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885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3855190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3928405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13</a:t>
            </a:fld>
            <a:endParaRPr lang="en-US" sz="1200">
              <a:latin typeface="Calibri" pitchFamily="79" charset="0"/>
            </a:endParaRPr>
          </a:p>
        </p:txBody>
      </p:sp>
    </p:spTree>
    <p:extLst>
      <p:ext uri="{BB962C8B-B14F-4D97-AF65-F5344CB8AC3E}">
        <p14:creationId xmlns:p14="http://schemas.microsoft.com/office/powerpoint/2010/main" val="1449112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14</a:t>
            </a:fld>
            <a:endParaRPr lang="en-US" sz="1200">
              <a:latin typeface="Calibri" pitchFamily="79" charset="0"/>
            </a:endParaRPr>
          </a:p>
        </p:txBody>
      </p:sp>
    </p:spTree>
    <p:extLst>
      <p:ext uri="{BB962C8B-B14F-4D97-AF65-F5344CB8AC3E}">
        <p14:creationId xmlns:p14="http://schemas.microsoft.com/office/powerpoint/2010/main" val="560408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15</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85258F3-343E-4D60-BC18-1C5B09AD45D6}" type="slidenum">
              <a:rPr lang="en-GB" sz="1200">
                <a:latin typeface="Calibri" pitchFamily="71" charset="0"/>
                <a:ea typeface="ＭＳ Ｐゴシック" pitchFamily="71" charset="-128"/>
                <a:cs typeface="ＭＳ Ｐゴシック" pitchFamily="71" charset="-128"/>
              </a:rPr>
              <a:pPr algn="r"/>
              <a:t>16</a:t>
            </a:fld>
            <a:endParaRPr lang="en-GB" sz="1200">
              <a:latin typeface="Calibri" pitchFamily="71" charset="0"/>
              <a:ea typeface="ＭＳ Ｐゴシック" pitchFamily="71" charset="-128"/>
              <a:cs typeface="ＭＳ Ｐゴシック" pitchFamily="71" charset="-128"/>
            </a:endParaRPr>
          </a:p>
        </p:txBody>
      </p:sp>
      <p:sp>
        <p:nvSpPr>
          <p:cNvPr id="808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0900"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631715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1389428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19</a:t>
            </a:fld>
            <a:endParaRPr lang="en-US" sz="1200">
              <a:latin typeface="Calibri" pitchFamily="79" charset="0"/>
            </a:endParaRPr>
          </a:p>
        </p:txBody>
      </p:sp>
    </p:spTree>
    <p:extLst>
      <p:ext uri="{BB962C8B-B14F-4D97-AF65-F5344CB8AC3E}">
        <p14:creationId xmlns:p14="http://schemas.microsoft.com/office/powerpoint/2010/main" val="282597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1111909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20</a:t>
            </a:fld>
            <a:endParaRPr lang="en-US" sz="1200">
              <a:latin typeface="Calibri" pitchFamily="79" charset="0"/>
            </a:endParaRPr>
          </a:p>
        </p:txBody>
      </p:sp>
    </p:spTree>
    <p:extLst>
      <p:ext uri="{BB962C8B-B14F-4D97-AF65-F5344CB8AC3E}">
        <p14:creationId xmlns:p14="http://schemas.microsoft.com/office/powerpoint/2010/main" val="1582980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21</a:t>
            </a:fld>
            <a:endParaRPr lang="en-US" sz="1200">
              <a:latin typeface="Calibri" pitchFamily="79" charset="0"/>
            </a:endParaRPr>
          </a:p>
        </p:txBody>
      </p:sp>
    </p:spTree>
    <p:extLst>
      <p:ext uri="{BB962C8B-B14F-4D97-AF65-F5344CB8AC3E}">
        <p14:creationId xmlns:p14="http://schemas.microsoft.com/office/powerpoint/2010/main" val="1573439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22</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0FD6FF1-3C76-4A4D-A5D6-12404D56C19F}" type="slidenum">
              <a:rPr lang="en-GB">
                <a:latin typeface="Calibri" pitchFamily="79" charset="0"/>
              </a:rPr>
              <a:pPr/>
              <a:t>23</a:t>
            </a:fld>
            <a:endParaRPr lang="en-GB">
              <a:latin typeface="Calibri" pitchFamily="79"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2168411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2683708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26</a:t>
            </a:fld>
            <a:endParaRPr lang="en-US" sz="1200">
              <a:latin typeface="Calibri" pitchFamily="79" charset="0"/>
            </a:endParaRPr>
          </a:p>
        </p:txBody>
      </p:sp>
    </p:spTree>
    <p:extLst>
      <p:ext uri="{BB962C8B-B14F-4D97-AF65-F5344CB8AC3E}">
        <p14:creationId xmlns:p14="http://schemas.microsoft.com/office/powerpoint/2010/main" val="2831388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27</a:t>
            </a:fld>
            <a:endParaRPr lang="en-US" sz="1200">
              <a:latin typeface="Calibri" pitchFamily="79" charset="0"/>
            </a:endParaRPr>
          </a:p>
        </p:txBody>
      </p:sp>
    </p:spTree>
    <p:extLst>
      <p:ext uri="{BB962C8B-B14F-4D97-AF65-F5344CB8AC3E}">
        <p14:creationId xmlns:p14="http://schemas.microsoft.com/office/powerpoint/2010/main" val="184038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28</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29</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797460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457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245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D25C4E4-E378-4AFB-A83C-4F6509777B94}" type="slidenum">
              <a:rPr lang="en-US" sz="1200">
                <a:latin typeface="Calibri" pitchFamily="74" charset="0"/>
              </a:rPr>
              <a:pPr algn="r"/>
              <a:t>30</a:t>
            </a:fld>
            <a:endParaRPr lang="en-US" sz="1200">
              <a:latin typeface="Calibri" pitchFamily="7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31</a:t>
            </a:fld>
            <a:endParaRPr lang="en-US" sz="1200">
              <a:latin typeface="Calibri" pitchFamily="7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4</a:t>
            </a:fld>
            <a:endParaRPr lang="en-US" sz="1200">
              <a:latin typeface="Calibri" pitchFamily="79" charset="0"/>
            </a:endParaRPr>
          </a:p>
        </p:txBody>
      </p:sp>
    </p:spTree>
    <p:extLst>
      <p:ext uri="{BB962C8B-B14F-4D97-AF65-F5344CB8AC3E}">
        <p14:creationId xmlns:p14="http://schemas.microsoft.com/office/powerpoint/2010/main" val="246824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8435"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184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29E6373-9550-43D0-A12A-729DB12CE1B3}" type="slidenum">
              <a:rPr lang="en-US" sz="1200">
                <a:latin typeface="Calibri" pitchFamily="79" charset="0"/>
              </a:rPr>
              <a:pPr algn="r"/>
              <a:t>5</a:t>
            </a:fld>
            <a:endParaRPr lang="en-US" sz="1200">
              <a:latin typeface="Calibri" pitchFamily="79" charset="0"/>
            </a:endParaRPr>
          </a:p>
        </p:txBody>
      </p:sp>
    </p:spTree>
    <p:extLst>
      <p:ext uri="{BB962C8B-B14F-4D97-AF65-F5344CB8AC3E}">
        <p14:creationId xmlns:p14="http://schemas.microsoft.com/office/powerpoint/2010/main" val="2300528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78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778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13AAA6C-8814-4938-8BFC-2C2C72ED9530}" type="slidenum">
              <a:rPr lang="en-US" sz="1200">
                <a:latin typeface="Calibri" pitchFamily="79" charset="0"/>
              </a:rPr>
              <a:pPr algn="r"/>
              <a:t>6</a:t>
            </a:fld>
            <a:endParaRPr lang="en-US" sz="1200">
              <a:latin typeface="Calibri" pitchFamily="79" charset="0"/>
            </a:endParaRPr>
          </a:p>
        </p:txBody>
      </p:sp>
    </p:spTree>
    <p:extLst>
      <p:ext uri="{BB962C8B-B14F-4D97-AF65-F5344CB8AC3E}">
        <p14:creationId xmlns:p14="http://schemas.microsoft.com/office/powerpoint/2010/main" val="2384818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8435"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184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29E6373-9550-43D0-A12A-729DB12CE1B3}" type="slidenum">
              <a:rPr lang="en-US" sz="1200">
                <a:latin typeface="Calibri" pitchFamily="79" charset="0"/>
              </a:rPr>
              <a:pPr algn="r"/>
              <a:t>7</a:t>
            </a:fld>
            <a:endParaRPr lang="en-US" sz="1200">
              <a:latin typeface="Calibri" pitchFamily="79" charset="0"/>
            </a:endParaRPr>
          </a:p>
        </p:txBody>
      </p:sp>
    </p:spTree>
    <p:extLst>
      <p:ext uri="{BB962C8B-B14F-4D97-AF65-F5344CB8AC3E}">
        <p14:creationId xmlns:p14="http://schemas.microsoft.com/office/powerpoint/2010/main" val="764618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78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778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13AAA6C-8814-4938-8BFC-2C2C72ED9530}" type="slidenum">
              <a:rPr lang="en-US" sz="1200">
                <a:latin typeface="Calibri" pitchFamily="79" charset="0"/>
              </a:rPr>
              <a:pPr algn="r"/>
              <a:t>8</a:t>
            </a:fld>
            <a:endParaRPr lang="en-US" sz="1200">
              <a:latin typeface="Calibri" pitchFamily="79" charset="0"/>
            </a:endParaRPr>
          </a:p>
        </p:txBody>
      </p:sp>
    </p:spTree>
    <p:extLst>
      <p:ext uri="{BB962C8B-B14F-4D97-AF65-F5344CB8AC3E}">
        <p14:creationId xmlns:p14="http://schemas.microsoft.com/office/powerpoint/2010/main" val="3648931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9</a:t>
            </a:fld>
            <a:endParaRPr lang="en-US" sz="1200">
              <a:latin typeface="Calibri" pitchFamily="79" charset="0"/>
            </a:endParaRPr>
          </a:p>
        </p:txBody>
      </p:sp>
    </p:spTree>
    <p:extLst>
      <p:ext uri="{BB962C8B-B14F-4D97-AF65-F5344CB8AC3E}">
        <p14:creationId xmlns:p14="http://schemas.microsoft.com/office/powerpoint/2010/main" val="2391804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86EB0-60A7-4F0A-9BA5-038F20A3DD47}" type="datetime1">
              <a:rPr lang="en-US"/>
              <a:pPr>
                <a:defRPr/>
              </a:pPr>
              <a:t>1/8/25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B948-A2AC-4E2D-A1C7-CDB574152E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5945E-53B5-44D0-991C-51D7ED4750F1}" type="datetime1">
              <a:rPr lang="en-US"/>
              <a:pPr>
                <a:defRPr/>
              </a:pPr>
              <a:t>1/8/25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6411-37B1-459E-AF18-F8B8CC7EAA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B4053C-40D5-4A65-8B5E-B01C75AB3887}" type="datetime1">
              <a:rPr lang="en-US"/>
              <a:pPr>
                <a:defRPr/>
              </a:pPr>
              <a:t>1/8/25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D4E38-4BD5-4CD8-8721-699F141B42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1F93664C-AD9C-4C07-803C-8BEB3F2B1AB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1D8F45-5539-44DF-BA33-E3476D4B56AB}" type="datetime1">
              <a:rPr lang="en-US"/>
              <a:pPr>
                <a:defRPr/>
              </a:pPr>
              <a:t>1/8/25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AE3DBE-0B51-4BD4-8A02-A37941A241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049BDF-0FF4-455F-BF39-46BB987D56D0}" type="datetime1">
              <a:rPr lang="en-US"/>
              <a:pPr>
                <a:defRPr/>
              </a:pPr>
              <a:t>1/8/25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29373-0138-4C14-ADA0-38A2C48036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ED818A5-AF1C-4A30-8A75-6B22BD57A1F6}" type="datetime1">
              <a:rPr lang="en-US"/>
              <a:pPr>
                <a:defRPr/>
              </a:pPr>
              <a:t>1/8/25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CA8903-6EE0-4891-A116-119C717C88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0BBFF89-49D2-44EB-B9D7-814D71640F52}" type="datetime1">
              <a:rPr lang="en-US"/>
              <a:pPr>
                <a:defRPr/>
              </a:pPr>
              <a:t>1/8/25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EC20D5-D9A0-486E-BFB6-F274590601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A7D2D4-C7A1-433F-AED7-24B39BF442B9}" type="datetime1">
              <a:rPr lang="en-US"/>
              <a:pPr>
                <a:defRPr/>
              </a:pPr>
              <a:t>1/8/25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505FDD-ADD7-4190-936E-52B6A6289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4F989-ED77-44FE-8127-EB4A5AEBDF6B}" type="datetime1">
              <a:rPr lang="en-US"/>
              <a:pPr>
                <a:defRPr/>
              </a:pPr>
              <a:t>1/8/25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ABE9A1-FBE8-4B9B-B3F7-E88E5B6AC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05EB6D-A39F-4855-A7FD-03B29555FC66}" type="datetime1">
              <a:rPr lang="en-US"/>
              <a:pPr>
                <a:defRPr/>
              </a:pPr>
              <a:t>1/8/25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69ED8-DA6A-48AC-87E1-8CD3FC68D5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C859D0-6E30-42F3-8129-0ABF21C32910}" type="datetime1">
              <a:rPr lang="en-US"/>
              <a:pPr>
                <a:defRPr/>
              </a:pPr>
              <a:t>1/8/25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5C602-B062-4220-BE56-E60F29C2E6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CF55BFE7-9EBC-4FAE-960C-ADEC4F70D314}" type="datetime1">
              <a:rPr lang="en-US"/>
              <a:pPr>
                <a:defRPr/>
              </a:pPr>
              <a:t>1/8/25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5B9D535B-F9BE-4565-86DF-DCDF6C72B0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9"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9"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9"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9.tif"/><Relationship Id="rId4" Type="http://schemas.openxmlformats.org/officeDocument/2006/relationships/image" Target="../media/image8.tif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0000"/>
                    </a:gs>
                    <a:gs pos="100000">
                      <a:srgbClr val="FF0000"/>
                    </a:gs>
                    <a:gs pos="50000">
                      <a:srgbClr val="800000"/>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defRPr/>
            </a:pPr>
            <a:r>
              <a:rPr lang="en-US" dirty="0">
                <a:solidFill>
                  <a:srgbClr val="400080"/>
                </a:solidFill>
                <a:effectLst>
                  <a:outerShdw blurRad="50800" dist="38100" dir="2700000" algn="tl" rotWithShape="0">
                    <a:prstClr val="black">
                      <a:alpha val="40000"/>
                    </a:prstClr>
                  </a:outerShdw>
                </a:effectLst>
                <a:latin typeface="Estelle Black SF" pitchFamily="2" charset="0"/>
              </a:rPr>
              <a:t>For I think that God hath set forth us the apostles last, as it were appointed to death: for we are made a spectacle unto the world, and to angels, and to men.</a:t>
            </a:r>
            <a:endParaRPr lang="en-US" sz="1200" dirty="0">
              <a:solidFill>
                <a:srgbClr val="400080"/>
              </a:solidFill>
              <a:effectLst>
                <a:outerShdw blurRad="50800" dist="38100" dir="2700000" algn="tl" rotWithShape="0">
                  <a:prstClr val="black">
                    <a:alpha val="40000"/>
                  </a:prstClr>
                </a:outerShdw>
              </a:effectLst>
              <a:latin typeface="Estelle Black SF" pitchFamily="2" charset="0"/>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I Corinthians 4:9 (KJV)</a:t>
            </a:r>
          </a:p>
        </p:txBody>
      </p:sp>
    </p:spTree>
    <p:extLst>
      <p:ext uri="{BB962C8B-B14F-4D97-AF65-F5344CB8AC3E}">
        <p14:creationId xmlns:p14="http://schemas.microsoft.com/office/powerpoint/2010/main" val="335542597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defRPr/>
            </a:pPr>
            <a:r>
              <a:rPr lang="en-US" dirty="0">
                <a:solidFill>
                  <a:srgbClr val="400080"/>
                </a:solidFill>
                <a:effectLst>
                  <a:outerShdw blurRad="50800" dist="38100" dir="2700000" algn="tl" rotWithShape="0">
                    <a:prstClr val="black">
                      <a:alpha val="40000"/>
                    </a:prstClr>
                  </a:outerShdw>
                </a:effectLst>
                <a:latin typeface="Estelle Black SF" pitchFamily="2" charset="0"/>
              </a:rPr>
              <a:t>For it seems to me that God has put us apostles on display at the end of the procession, like those condemned to die in the arena. We have been made a spectacle to the whole universe, to angels as well as to human beings.</a:t>
            </a:r>
            <a:endParaRPr lang="en-US" sz="1200" dirty="0">
              <a:solidFill>
                <a:srgbClr val="400080"/>
              </a:solidFill>
              <a:effectLst>
                <a:outerShdw blurRad="50800" dist="38100" dir="2700000" algn="tl" rotWithShape="0">
                  <a:prstClr val="black">
                    <a:alpha val="40000"/>
                  </a:prstClr>
                </a:outerShdw>
              </a:effectLst>
              <a:latin typeface="Estelle Black SF" pitchFamily="2" charset="0"/>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I Corinthians 4:9 (NIV)</a:t>
            </a:r>
          </a:p>
        </p:txBody>
      </p:sp>
    </p:spTree>
    <p:extLst>
      <p:ext uri="{BB962C8B-B14F-4D97-AF65-F5344CB8AC3E}">
        <p14:creationId xmlns:p14="http://schemas.microsoft.com/office/powerpoint/2010/main" val="244717561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earing.jpg"/>
          <p:cNvPicPr>
            <a:picLocks noChangeAspect="1"/>
          </p:cNvPicPr>
          <p:nvPr/>
        </p:nvPicPr>
        <p:blipFill>
          <a:blip r:embed="rId3"/>
          <a:stretch>
            <a:fillRect/>
          </a:stretch>
        </p:blipFill>
        <p:spPr>
          <a:xfrm>
            <a:off x="1524000" y="5017314"/>
            <a:ext cx="2514600" cy="1840687"/>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6">
                    <a:lumMod val="75000"/>
                  </a:schemeClr>
                </a:solidFill>
                <a:effectLst>
                  <a:outerShdw blurRad="50800" dist="38100" dir="2700000">
                    <a:srgbClr val="000000">
                      <a:alpha val="43000"/>
                    </a:srgbClr>
                  </a:outerShdw>
                </a:effectLst>
                <a:latin typeface=" JSP Ross"/>
                <a:cs typeface=" JSP Ross"/>
              </a:rPr>
              <a:t>Listening</a:t>
            </a:r>
          </a:p>
        </p:txBody>
      </p:sp>
      <p:sp>
        <p:nvSpPr>
          <p:cNvPr id="4" name="Text Box 2"/>
          <p:cNvSpPr txBox="1">
            <a:spLocks noChangeArrowheads="1"/>
          </p:cNvSpPr>
          <p:nvPr/>
        </p:nvSpPr>
        <p:spPr bwMode="auto">
          <a:xfrm>
            <a:off x="5562600" y="2209801"/>
            <a:ext cx="4343400" cy="2456057"/>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Revelation 6</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Revelation 7</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Revelation 8</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Revelation 9</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Revelation 10</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Revelation 11</a:t>
            </a:r>
          </a:p>
        </p:txBody>
      </p:sp>
      <p:sp>
        <p:nvSpPr>
          <p:cNvPr id="7" name="Text Box 2"/>
          <p:cNvSpPr txBox="1">
            <a:spLocks noChangeArrowheads="1"/>
          </p:cNvSpPr>
          <p:nvPr/>
        </p:nvSpPr>
        <p:spPr bwMode="auto">
          <a:xfrm>
            <a:off x="4800600" y="6400801"/>
            <a:ext cx="57150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As it was delivered to them</a:t>
            </a:r>
          </a:p>
        </p:txBody>
      </p:sp>
    </p:spTree>
    <p:extLst>
      <p:ext uri="{BB962C8B-B14F-4D97-AF65-F5344CB8AC3E}">
        <p14:creationId xmlns:p14="http://schemas.microsoft.com/office/powerpoint/2010/main" val="992956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ifying-glass.jpg"/>
          <p:cNvPicPr>
            <a:picLocks noChangeAspect="1"/>
          </p:cNvPicPr>
          <p:nvPr/>
        </p:nvPicPr>
        <p:blipFill>
          <a:blip r:embed="rId3"/>
          <a:stretch>
            <a:fillRect/>
          </a:stretch>
        </p:blipFill>
        <p:spPr>
          <a:xfrm>
            <a:off x="1752601" y="304801"/>
            <a:ext cx="2698751" cy="2024063"/>
          </a:xfrm>
          <a:prstGeom prst="rect">
            <a:avLst/>
          </a:prstGeom>
        </p:spPr>
      </p:pic>
      <p:sp>
        <p:nvSpPr>
          <p:cNvPr id="2" name="TextBox 1"/>
          <p:cNvSpPr txBox="1"/>
          <p:nvPr/>
        </p:nvSpPr>
        <p:spPr>
          <a:xfrm>
            <a:off x="1676400" y="546081"/>
            <a:ext cx="5791200" cy="1323439"/>
          </a:xfrm>
          <a:prstGeom prst="rect">
            <a:avLst/>
          </a:prstGeom>
          <a:noFill/>
        </p:spPr>
        <p:txBody>
          <a:bodyPr wrap="square" rtlCol="0">
            <a:spAutoFit/>
          </a:bodyPr>
          <a:lstStyle/>
          <a:p>
            <a:pPr algn="ctr"/>
            <a:r>
              <a:rPr lang="en-US" sz="8000" dirty="0">
                <a:solidFill>
                  <a:schemeClr val="accent6">
                    <a:lumMod val="75000"/>
                  </a:schemeClr>
                </a:solidFill>
                <a:effectLst>
                  <a:outerShdw blurRad="50800" dist="38100" dir="2700000">
                    <a:srgbClr val="000000">
                      <a:alpha val="43000"/>
                    </a:srgbClr>
                  </a:outerShdw>
                </a:effectLst>
                <a:latin typeface=" JSP Ross"/>
                <a:cs typeface=" JSP Ross"/>
              </a:rPr>
              <a:t>W</a:t>
            </a:r>
            <a:r>
              <a:rPr lang="en-US" sz="6000" dirty="0">
                <a:solidFill>
                  <a:schemeClr val="accent6">
                    <a:lumMod val="75000"/>
                  </a:schemeClr>
                </a:solidFill>
                <a:effectLst>
                  <a:outerShdw blurRad="50800" dist="38100" dir="2700000">
                    <a:srgbClr val="000000">
                      <a:alpha val="43000"/>
                    </a:srgbClr>
                  </a:outerShdw>
                </a:effectLst>
                <a:latin typeface=" JSP Ross"/>
                <a:cs typeface=" JSP Ross"/>
              </a:rPr>
              <a:t>ord</a:t>
            </a: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 </a:t>
            </a:r>
            <a:r>
              <a:rPr lang="en-US" sz="6000" dirty="0">
                <a:solidFill>
                  <a:schemeClr val="accent6">
                    <a:lumMod val="75000"/>
                  </a:schemeClr>
                </a:solidFill>
                <a:effectLst>
                  <a:outerShdw blurRad="50800" dist="38100" dir="2700000">
                    <a:srgbClr val="000000">
                      <a:alpha val="43000"/>
                    </a:srgbClr>
                  </a:outerShdw>
                </a:effectLst>
                <a:latin typeface=" JSP Ross"/>
                <a:cs typeface=" JSP Ross"/>
              </a:rPr>
              <a:t>Study</a:t>
            </a:r>
          </a:p>
        </p:txBody>
      </p:sp>
      <p:pic>
        <p:nvPicPr>
          <p:cNvPr id="6" name="Picture 5">
            <a:extLst>
              <a:ext uri="{FF2B5EF4-FFF2-40B4-BE49-F238E27FC236}">
                <a16:creationId xmlns:a16="http://schemas.microsoft.com/office/drawing/2014/main" id="{56AB95B6-E662-6E40-AECC-501D111D01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4191000"/>
            <a:ext cx="3504773" cy="2502408"/>
          </a:xfrm>
          <a:prstGeom prst="rect">
            <a:avLst/>
          </a:prstGeom>
        </p:spPr>
      </p:pic>
      <p:sp>
        <p:nvSpPr>
          <p:cNvPr id="7" name="TextBox 6">
            <a:extLst>
              <a:ext uri="{FF2B5EF4-FFF2-40B4-BE49-F238E27FC236}">
                <a16:creationId xmlns:a16="http://schemas.microsoft.com/office/drawing/2014/main" id="{2E7ABAC8-2302-CA4F-823F-E72EB682EE04}"/>
              </a:ext>
            </a:extLst>
          </p:cNvPr>
          <p:cNvSpPr txBox="1"/>
          <p:nvPr/>
        </p:nvSpPr>
        <p:spPr>
          <a:xfrm>
            <a:off x="3581400" y="2667001"/>
            <a:ext cx="6934200" cy="923330"/>
          </a:xfrm>
          <a:prstGeom prst="rect">
            <a:avLst/>
          </a:prstGeom>
          <a:noFill/>
        </p:spPr>
        <p:txBody>
          <a:bodyPr wrap="square" rtlCol="0">
            <a:spAutoFit/>
          </a:bodyPr>
          <a:lstStyle/>
          <a:p>
            <a:r>
              <a:rPr lang="en-US" sz="5400" dirty="0">
                <a:solidFill>
                  <a:schemeClr val="accent6">
                    <a:lumMod val="50000"/>
                  </a:schemeClr>
                </a:solidFill>
                <a:effectLst>
                  <a:outerShdw blurRad="50800" dist="38100" dir="2700000">
                    <a:srgbClr val="000000">
                      <a:alpha val="43000"/>
                    </a:srgbClr>
                  </a:outerShdw>
                </a:effectLst>
                <a:latin typeface=" JSP Ross"/>
                <a:cs typeface=" JSP Ross"/>
              </a:rPr>
              <a:t>spectacle</a:t>
            </a:r>
          </a:p>
        </p:txBody>
      </p:sp>
    </p:spTree>
    <p:extLst>
      <p:ext uri="{BB962C8B-B14F-4D97-AF65-F5344CB8AC3E}">
        <p14:creationId xmlns:p14="http://schemas.microsoft.com/office/powerpoint/2010/main" val="3411754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0"/>
            <a:ext cx="12168352"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defRPr/>
            </a:pPr>
            <a:r>
              <a:rPr lang="en-US" dirty="0">
                <a:solidFill>
                  <a:srgbClr val="400080"/>
                </a:solidFill>
                <a:effectLst>
                  <a:outerShdw blurRad="50800" dist="38100" dir="2700000" algn="tl" rotWithShape="0">
                    <a:prstClr val="black">
                      <a:alpha val="40000"/>
                    </a:prstClr>
                  </a:outerShdw>
                </a:effectLst>
                <a:latin typeface="Estelle Black SF" pitchFamily="2" charset="0"/>
              </a:rPr>
              <a:t>For I think that God hath set forth us the apostles last, as it were appointed to death: for we are made a spectacle unto the world, and to angels, and to men.</a:t>
            </a:r>
            <a:endParaRPr lang="en-US" sz="1200" dirty="0">
              <a:solidFill>
                <a:srgbClr val="400080"/>
              </a:solidFill>
              <a:effectLst>
                <a:outerShdw blurRad="50800" dist="38100" dir="2700000" algn="tl" rotWithShape="0">
                  <a:prstClr val="black">
                    <a:alpha val="40000"/>
                  </a:prstClr>
                </a:outerShdw>
              </a:effectLst>
              <a:latin typeface="Estelle Black SF" pitchFamily="2" charset="0"/>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I Corinthians 4:9 (KJV)</a:t>
            </a:r>
          </a:p>
        </p:txBody>
      </p:sp>
    </p:spTree>
    <p:extLst>
      <p:ext uri="{BB962C8B-B14F-4D97-AF65-F5344CB8AC3E}">
        <p14:creationId xmlns:p14="http://schemas.microsoft.com/office/powerpoint/2010/main" val="25683465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defRPr/>
            </a:pPr>
            <a:r>
              <a:rPr lang="en-US" dirty="0">
                <a:solidFill>
                  <a:srgbClr val="400080"/>
                </a:solidFill>
                <a:effectLst>
                  <a:outerShdw blurRad="50800" dist="38100" dir="2700000" algn="tl" rotWithShape="0">
                    <a:prstClr val="black">
                      <a:alpha val="40000"/>
                    </a:prstClr>
                  </a:outerShdw>
                </a:effectLst>
                <a:latin typeface="Estelle Black SF" pitchFamily="2" charset="0"/>
              </a:rPr>
              <a:t>For it seems to me that God has put us apostles on display at the end of the procession, like those condemned to die in the arena. We have been made a spectacle to the whole universe, to angels as well as to human beings.</a:t>
            </a:r>
            <a:endParaRPr lang="en-US" sz="1200" dirty="0">
              <a:solidFill>
                <a:srgbClr val="400080"/>
              </a:solidFill>
              <a:effectLst>
                <a:outerShdw blurRad="50800" dist="38100" dir="2700000" algn="tl" rotWithShape="0">
                  <a:prstClr val="black">
                    <a:alpha val="40000"/>
                  </a:prstClr>
                </a:outerShdw>
              </a:effectLst>
              <a:latin typeface="Estelle Black SF" pitchFamily="2" charset="0"/>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I Corinthians 4:9 (NIV)</a:t>
            </a:r>
          </a:p>
        </p:txBody>
      </p:sp>
    </p:spTree>
    <p:extLst>
      <p:ext uri="{BB962C8B-B14F-4D97-AF65-F5344CB8AC3E}">
        <p14:creationId xmlns:p14="http://schemas.microsoft.com/office/powerpoint/2010/main" val="216310586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earing.jpg"/>
          <p:cNvPicPr>
            <a:picLocks noChangeAspect="1"/>
          </p:cNvPicPr>
          <p:nvPr/>
        </p:nvPicPr>
        <p:blipFill>
          <a:blip r:embed="rId3"/>
          <a:stretch>
            <a:fillRect/>
          </a:stretch>
        </p:blipFill>
        <p:spPr>
          <a:xfrm>
            <a:off x="1524000" y="5017314"/>
            <a:ext cx="2514600" cy="1840687"/>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6">
                    <a:lumMod val="75000"/>
                  </a:schemeClr>
                </a:solidFill>
                <a:effectLst>
                  <a:outerShdw blurRad="50800" dist="38100" dir="2700000">
                    <a:srgbClr val="000000">
                      <a:alpha val="43000"/>
                    </a:srgbClr>
                  </a:outerShdw>
                </a:effectLst>
                <a:latin typeface=" JSP Ross"/>
                <a:cs typeface=" JSP Ross"/>
              </a:rPr>
              <a:t>Listening</a:t>
            </a:r>
          </a:p>
        </p:txBody>
      </p:sp>
      <p:sp>
        <p:nvSpPr>
          <p:cNvPr id="4" name="Text Box 2"/>
          <p:cNvSpPr txBox="1">
            <a:spLocks noChangeArrowheads="1"/>
          </p:cNvSpPr>
          <p:nvPr/>
        </p:nvSpPr>
        <p:spPr bwMode="auto">
          <a:xfrm>
            <a:off x="5562600" y="2209801"/>
            <a:ext cx="43434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Revelation 12</a:t>
            </a:r>
          </a:p>
        </p:txBody>
      </p:sp>
      <p:sp>
        <p:nvSpPr>
          <p:cNvPr id="3" name="Text Box 2">
            <a:extLst>
              <a:ext uri="{FF2B5EF4-FFF2-40B4-BE49-F238E27FC236}">
                <a16:creationId xmlns:a16="http://schemas.microsoft.com/office/drawing/2014/main" id="{D7078B93-2B06-D8F2-3629-77F353072EB2}"/>
              </a:ext>
            </a:extLst>
          </p:cNvPr>
          <p:cNvSpPr txBox="1">
            <a:spLocks noChangeArrowheads="1"/>
          </p:cNvSpPr>
          <p:nvPr/>
        </p:nvSpPr>
        <p:spPr bwMode="auto">
          <a:xfrm>
            <a:off x="3657600" y="5800788"/>
            <a:ext cx="6934200" cy="1057212"/>
          </a:xfrm>
          <a:prstGeom prst="rect">
            <a:avLst/>
          </a:prstGeom>
          <a:noFill/>
          <a:ln w="9525">
            <a:noFill/>
            <a:miter lim="800000"/>
            <a:headEnd/>
            <a:tailEnd/>
          </a:ln>
        </p:spPr>
        <p:txBody>
          <a:bodyPr wrap="square" lIns="0" tIns="0" rIns="0" bIns="0">
            <a:prstTxWarp prst="textNoShape">
              <a:avLst/>
            </a:prstTxWarp>
            <a:spAutoFit/>
          </a:bodyPr>
          <a:lstStyle/>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As it was delivered to them</a:t>
            </a:r>
          </a:p>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400" b="1" i="1" dirty="0">
              <a:solidFill>
                <a:schemeClr val="bg1">
                  <a:lumMod val="65000"/>
                </a:schemeClr>
              </a:solidFill>
              <a:latin typeface=" JSP Ross"/>
              <a:cs typeface=" JSP Ross"/>
            </a:endParaRPr>
          </a:p>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Class listen and note 2 “ideas” per chapter</a:t>
            </a:r>
          </a:p>
        </p:txBody>
      </p:sp>
    </p:spTree>
    <p:extLst>
      <p:ext uri="{BB962C8B-B14F-4D97-AF65-F5344CB8AC3E}">
        <p14:creationId xmlns:p14="http://schemas.microsoft.com/office/powerpoint/2010/main" val="1736425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defRPr/>
            </a:pPr>
            <a:r>
              <a:rPr lang="en-US" dirty="0">
                <a:solidFill>
                  <a:srgbClr val="400080"/>
                </a:solidFill>
                <a:effectLst>
                  <a:outerShdw blurRad="50800" dist="38100" dir="2700000" algn="tl" rotWithShape="0">
                    <a:prstClr val="black">
                      <a:alpha val="40000"/>
                    </a:prstClr>
                  </a:outerShdw>
                </a:effectLst>
                <a:latin typeface="Estelle Black SF" pitchFamily="2" charset="0"/>
              </a:rPr>
              <a:t>For I think that God hath set forth us the apostles last, as it were appointed to death: for we are made a spectacle unto the world, and to angels, and to men.</a:t>
            </a:r>
            <a:endParaRPr lang="en-US" sz="1200" dirty="0">
              <a:solidFill>
                <a:srgbClr val="400080"/>
              </a:solidFill>
              <a:effectLst>
                <a:outerShdw blurRad="50800" dist="38100" dir="2700000" algn="tl" rotWithShape="0">
                  <a:prstClr val="black">
                    <a:alpha val="40000"/>
                  </a:prstClr>
                </a:outerShdw>
              </a:effectLst>
              <a:latin typeface="Estelle Black SF" pitchFamily="2" charset="0"/>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I Corinthians 4:9 (KJV)</a:t>
            </a:r>
          </a:p>
        </p:txBody>
      </p:sp>
    </p:spTree>
    <p:extLst>
      <p:ext uri="{BB962C8B-B14F-4D97-AF65-F5344CB8AC3E}">
        <p14:creationId xmlns:p14="http://schemas.microsoft.com/office/powerpoint/2010/main" val="1248213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ifying-glass.jpg"/>
          <p:cNvPicPr>
            <a:picLocks noChangeAspect="1"/>
          </p:cNvPicPr>
          <p:nvPr/>
        </p:nvPicPr>
        <p:blipFill>
          <a:blip r:embed="rId3"/>
          <a:stretch>
            <a:fillRect/>
          </a:stretch>
        </p:blipFill>
        <p:spPr>
          <a:xfrm>
            <a:off x="1752601" y="304801"/>
            <a:ext cx="2698751" cy="2024063"/>
          </a:xfrm>
          <a:prstGeom prst="rect">
            <a:avLst/>
          </a:prstGeom>
        </p:spPr>
      </p:pic>
      <p:sp>
        <p:nvSpPr>
          <p:cNvPr id="2" name="TextBox 1"/>
          <p:cNvSpPr txBox="1"/>
          <p:nvPr/>
        </p:nvSpPr>
        <p:spPr>
          <a:xfrm>
            <a:off x="1676400" y="546081"/>
            <a:ext cx="5791200" cy="1323439"/>
          </a:xfrm>
          <a:prstGeom prst="rect">
            <a:avLst/>
          </a:prstGeom>
          <a:noFill/>
        </p:spPr>
        <p:txBody>
          <a:bodyPr wrap="square" rtlCol="0">
            <a:spAutoFit/>
          </a:bodyPr>
          <a:lstStyle/>
          <a:p>
            <a:pPr algn="ctr"/>
            <a:r>
              <a:rPr lang="en-US" sz="8000" dirty="0">
                <a:solidFill>
                  <a:schemeClr val="accent6">
                    <a:lumMod val="75000"/>
                  </a:schemeClr>
                </a:solidFill>
                <a:effectLst>
                  <a:outerShdw blurRad="50800" dist="38100" dir="2700000">
                    <a:srgbClr val="000000">
                      <a:alpha val="43000"/>
                    </a:srgbClr>
                  </a:outerShdw>
                </a:effectLst>
                <a:latin typeface=" JSP Ross"/>
                <a:cs typeface=" JSP Ross"/>
              </a:rPr>
              <a:t>W</a:t>
            </a:r>
            <a:r>
              <a:rPr lang="en-US" sz="6000" dirty="0">
                <a:solidFill>
                  <a:schemeClr val="accent6">
                    <a:lumMod val="75000"/>
                  </a:schemeClr>
                </a:solidFill>
                <a:effectLst>
                  <a:outerShdw blurRad="50800" dist="38100" dir="2700000">
                    <a:srgbClr val="000000">
                      <a:alpha val="43000"/>
                    </a:srgbClr>
                  </a:outerShdw>
                </a:effectLst>
                <a:latin typeface=" JSP Ross"/>
                <a:cs typeface=" JSP Ross"/>
              </a:rPr>
              <a:t>ord</a:t>
            </a: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 </a:t>
            </a:r>
            <a:r>
              <a:rPr lang="en-US" sz="6000" dirty="0">
                <a:solidFill>
                  <a:schemeClr val="accent6">
                    <a:lumMod val="75000"/>
                  </a:schemeClr>
                </a:solidFill>
                <a:effectLst>
                  <a:outerShdw blurRad="50800" dist="38100" dir="2700000">
                    <a:srgbClr val="000000">
                      <a:alpha val="43000"/>
                    </a:srgbClr>
                  </a:outerShdw>
                </a:effectLst>
                <a:latin typeface=" JSP Ross"/>
                <a:cs typeface=" JSP Ross"/>
              </a:rPr>
              <a:t>Study</a:t>
            </a:r>
          </a:p>
        </p:txBody>
      </p:sp>
      <p:pic>
        <p:nvPicPr>
          <p:cNvPr id="6" name="Picture 5">
            <a:extLst>
              <a:ext uri="{FF2B5EF4-FFF2-40B4-BE49-F238E27FC236}">
                <a16:creationId xmlns:a16="http://schemas.microsoft.com/office/drawing/2014/main" id="{56AB95B6-E662-6E40-AECC-501D111D01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4191000"/>
            <a:ext cx="3504773" cy="2502408"/>
          </a:xfrm>
          <a:prstGeom prst="rect">
            <a:avLst/>
          </a:prstGeom>
        </p:spPr>
      </p:pic>
      <p:sp>
        <p:nvSpPr>
          <p:cNvPr id="7" name="TextBox 6">
            <a:extLst>
              <a:ext uri="{FF2B5EF4-FFF2-40B4-BE49-F238E27FC236}">
                <a16:creationId xmlns:a16="http://schemas.microsoft.com/office/drawing/2014/main" id="{2E7ABAC8-2302-CA4F-823F-E72EB682EE04}"/>
              </a:ext>
            </a:extLst>
          </p:cNvPr>
          <p:cNvSpPr txBox="1"/>
          <p:nvPr/>
        </p:nvSpPr>
        <p:spPr>
          <a:xfrm>
            <a:off x="3581400" y="2667001"/>
            <a:ext cx="6934200" cy="923330"/>
          </a:xfrm>
          <a:prstGeom prst="rect">
            <a:avLst/>
          </a:prstGeom>
          <a:noFill/>
        </p:spPr>
        <p:txBody>
          <a:bodyPr wrap="square" rtlCol="0">
            <a:spAutoFit/>
          </a:bodyPr>
          <a:lstStyle/>
          <a:p>
            <a:r>
              <a:rPr lang="en-US" sz="5400" dirty="0">
                <a:solidFill>
                  <a:schemeClr val="accent6">
                    <a:lumMod val="50000"/>
                  </a:schemeClr>
                </a:solidFill>
                <a:effectLst>
                  <a:outerShdw blurRad="50800" dist="38100" dir="2700000">
                    <a:srgbClr val="000000">
                      <a:alpha val="43000"/>
                    </a:srgbClr>
                  </a:outerShdw>
                </a:effectLst>
                <a:latin typeface=" JSP Ross"/>
                <a:cs typeface=" JSP Ross"/>
              </a:rPr>
              <a:t>spectacle</a:t>
            </a:r>
          </a:p>
        </p:txBody>
      </p:sp>
    </p:spTree>
    <p:extLst>
      <p:ext uri="{BB962C8B-B14F-4D97-AF65-F5344CB8AC3E}">
        <p14:creationId xmlns:p14="http://schemas.microsoft.com/office/powerpoint/2010/main" val="3741873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546081"/>
            <a:ext cx="7315200" cy="4524315"/>
          </a:xfrm>
          <a:prstGeom prst="rect">
            <a:avLst/>
          </a:prstGeom>
          <a:noFill/>
        </p:spPr>
        <p:txBody>
          <a:bodyPr wrap="square" rtlCol="0">
            <a:spAutoFit/>
          </a:bodyPr>
          <a:lstStyle/>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Questions, </a:t>
            </a:r>
          </a:p>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Observations</a:t>
            </a:r>
          </a:p>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&amp;</a:t>
            </a:r>
          </a:p>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Discussion</a:t>
            </a:r>
          </a:p>
        </p:txBody>
      </p:sp>
      <p:pic>
        <p:nvPicPr>
          <p:cNvPr id="3" name="Picture 2" descr="sleuth.jpg"/>
          <p:cNvPicPr>
            <a:picLocks noChangeAspect="1"/>
          </p:cNvPicPr>
          <p:nvPr/>
        </p:nvPicPr>
        <p:blipFill>
          <a:blip r:embed="rId3"/>
          <a:stretch>
            <a:fillRect/>
          </a:stretch>
        </p:blipFill>
        <p:spPr>
          <a:xfrm>
            <a:off x="1600201" y="2590800"/>
            <a:ext cx="2790825" cy="4114800"/>
          </a:xfrm>
          <a:prstGeom prst="rect">
            <a:avLst/>
          </a:prstGeom>
        </p:spPr>
      </p:pic>
      <p:pic>
        <p:nvPicPr>
          <p:cNvPr id="5" name="Picture 4">
            <a:extLst>
              <a:ext uri="{FF2B5EF4-FFF2-40B4-BE49-F238E27FC236}">
                <a16:creationId xmlns:a16="http://schemas.microsoft.com/office/drawing/2014/main" id="{66AE13E8-D31A-804B-97B0-22B737898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216" y="5278646"/>
            <a:ext cx="3638917" cy="1579354"/>
          </a:xfrm>
          <a:prstGeom prst="rect">
            <a:avLst/>
          </a:prstGeom>
        </p:spPr>
      </p:pic>
    </p:spTree>
    <p:extLst>
      <p:ext uri="{BB962C8B-B14F-4D97-AF65-F5344CB8AC3E}">
        <p14:creationId xmlns:p14="http://schemas.microsoft.com/office/powerpoint/2010/main" val="1293592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defRPr/>
            </a:pPr>
            <a:r>
              <a:rPr lang="en-US" dirty="0">
                <a:solidFill>
                  <a:srgbClr val="400080"/>
                </a:solidFill>
                <a:effectLst>
                  <a:outerShdw blurRad="50800" dist="38100" dir="2700000" algn="tl" rotWithShape="0">
                    <a:prstClr val="black">
                      <a:alpha val="40000"/>
                    </a:prstClr>
                  </a:outerShdw>
                </a:effectLst>
                <a:latin typeface="Estelle Black SF" pitchFamily="2" charset="0"/>
              </a:rPr>
              <a:t>For I think that God hath set forth us the apostles last, as it were appointed to death: for we are made a spectacle unto the world, and to angels, and to men.</a:t>
            </a:r>
            <a:endParaRPr lang="en-US" sz="1200" dirty="0">
              <a:solidFill>
                <a:srgbClr val="400080"/>
              </a:solidFill>
              <a:effectLst>
                <a:outerShdw blurRad="50800" dist="38100" dir="2700000" algn="tl" rotWithShape="0">
                  <a:prstClr val="black">
                    <a:alpha val="40000"/>
                  </a:prstClr>
                </a:outerShdw>
              </a:effectLst>
              <a:latin typeface="Estelle Black SF" pitchFamily="2" charset="0"/>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I Corinthians 4:9 (KJV)</a:t>
            </a:r>
          </a:p>
        </p:txBody>
      </p:sp>
    </p:spTree>
    <p:extLst>
      <p:ext uri="{BB962C8B-B14F-4D97-AF65-F5344CB8AC3E}">
        <p14:creationId xmlns:p14="http://schemas.microsoft.com/office/powerpoint/2010/main" val="192128116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defRPr/>
            </a:pPr>
            <a:r>
              <a:rPr lang="en-US" dirty="0">
                <a:solidFill>
                  <a:srgbClr val="400080"/>
                </a:solidFill>
                <a:effectLst>
                  <a:outerShdw blurRad="50800" dist="38100" dir="2700000" algn="tl" rotWithShape="0">
                    <a:prstClr val="black">
                      <a:alpha val="40000"/>
                    </a:prstClr>
                  </a:outerShdw>
                </a:effectLst>
                <a:latin typeface="Estelle Black SF" pitchFamily="2" charset="0"/>
              </a:rPr>
              <a:t>For it seems to me that God has put us apostles on display at the end of the procession, like those condemned to die in the arena. We have been made a spectacle to the whole universe, to angels as well as to human beings.</a:t>
            </a:r>
            <a:endParaRPr lang="en-US" sz="1200" dirty="0">
              <a:solidFill>
                <a:srgbClr val="400080"/>
              </a:solidFill>
              <a:effectLst>
                <a:outerShdw blurRad="50800" dist="38100" dir="2700000" algn="tl" rotWithShape="0">
                  <a:prstClr val="black">
                    <a:alpha val="40000"/>
                  </a:prstClr>
                </a:outerShdw>
              </a:effectLst>
              <a:latin typeface="Estelle Black SF" pitchFamily="2" charset="0"/>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I Corinthians 4:9 (NIV)</a:t>
            </a:r>
          </a:p>
        </p:txBody>
      </p:sp>
    </p:spTree>
    <p:extLst>
      <p:ext uri="{BB962C8B-B14F-4D97-AF65-F5344CB8AC3E}">
        <p14:creationId xmlns:p14="http://schemas.microsoft.com/office/powerpoint/2010/main" val="7421547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546081"/>
            <a:ext cx="7315200" cy="4524315"/>
          </a:xfrm>
          <a:prstGeom prst="rect">
            <a:avLst/>
          </a:prstGeom>
          <a:noFill/>
        </p:spPr>
        <p:txBody>
          <a:bodyPr wrap="square" rtlCol="0">
            <a:spAutoFit/>
          </a:bodyPr>
          <a:lstStyle/>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Questions, </a:t>
            </a:r>
          </a:p>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Observations</a:t>
            </a:r>
          </a:p>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&amp;</a:t>
            </a:r>
          </a:p>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Discussion</a:t>
            </a:r>
          </a:p>
        </p:txBody>
      </p:sp>
      <p:pic>
        <p:nvPicPr>
          <p:cNvPr id="3" name="Picture 2" descr="sleuth.jpg"/>
          <p:cNvPicPr>
            <a:picLocks noChangeAspect="1"/>
          </p:cNvPicPr>
          <p:nvPr/>
        </p:nvPicPr>
        <p:blipFill>
          <a:blip r:embed="rId3"/>
          <a:stretch>
            <a:fillRect/>
          </a:stretch>
        </p:blipFill>
        <p:spPr>
          <a:xfrm>
            <a:off x="1600201" y="2590800"/>
            <a:ext cx="2790825" cy="4114800"/>
          </a:xfrm>
          <a:prstGeom prst="rect">
            <a:avLst/>
          </a:prstGeom>
        </p:spPr>
      </p:pic>
      <p:pic>
        <p:nvPicPr>
          <p:cNvPr id="5" name="Picture 4">
            <a:extLst>
              <a:ext uri="{FF2B5EF4-FFF2-40B4-BE49-F238E27FC236}">
                <a16:creationId xmlns:a16="http://schemas.microsoft.com/office/drawing/2014/main" id="{66AE13E8-D31A-804B-97B0-22B737898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216" y="5278646"/>
            <a:ext cx="3638917" cy="1579354"/>
          </a:xfrm>
          <a:prstGeom prst="rect">
            <a:avLst/>
          </a:prstGeom>
        </p:spPr>
      </p:pic>
    </p:spTree>
    <p:extLst>
      <p:ext uri="{BB962C8B-B14F-4D97-AF65-F5344CB8AC3E}">
        <p14:creationId xmlns:p14="http://schemas.microsoft.com/office/powerpoint/2010/main" val="201500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oll-stock.jpg"/>
          <p:cNvPicPr>
            <a:picLocks noChangeAspect="1"/>
          </p:cNvPicPr>
          <p:nvPr/>
        </p:nvPicPr>
        <p:blipFill>
          <a:blip r:embed="rId3"/>
          <a:stretch>
            <a:fillRect/>
          </a:stretch>
        </p:blipFill>
        <p:spPr>
          <a:xfrm>
            <a:off x="5311776" y="0"/>
            <a:ext cx="5356225" cy="6858000"/>
          </a:xfrm>
          <a:prstGeom prst="rect">
            <a:avLst/>
          </a:prstGeom>
        </p:spPr>
      </p:pic>
      <p:sp>
        <p:nvSpPr>
          <p:cNvPr id="2" name="Rectangle 3"/>
          <p:cNvSpPr txBox="1">
            <a:spLocks noChangeArrowheads="1"/>
          </p:cNvSpPr>
          <p:nvPr/>
        </p:nvSpPr>
        <p:spPr bwMode="auto">
          <a:xfrm>
            <a:off x="3581400" y="1080749"/>
            <a:ext cx="48768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120000"/>
              </a:lnSpc>
              <a:defRPr/>
            </a:pPr>
            <a:r>
              <a:rPr lang="en-US" sz="4000" dirty="0">
                <a:solidFill>
                  <a:schemeClr val="accent6">
                    <a:lumMod val="75000"/>
                  </a:schemeClr>
                </a:solidFill>
                <a:effectLst>
                  <a:outerShdw blurRad="38100" dist="38100" dir="2700000" algn="tl">
                    <a:srgbClr val="000000"/>
                  </a:outerShdw>
                </a:effectLst>
                <a:latin typeface="Estelle Black SF" pitchFamily="52" charset="0"/>
                <a:ea typeface="ＭＳ Ｐゴシック" pitchFamily="52" charset="-128"/>
                <a:cs typeface="ＭＳ Ｐゴシック" pitchFamily="52" charset="-128"/>
              </a:rPr>
              <a:t>Weekly Reflections</a:t>
            </a:r>
            <a:endParaRPr lang="en-US" sz="4000" dirty="0">
              <a:solidFill>
                <a:schemeClr val="accent6">
                  <a:lumMod val="75000"/>
                </a:schemeClr>
              </a:solidFill>
              <a:latin typeface="Comic Sans MS"/>
              <a:ea typeface="ＭＳ Ｐゴシック" pitchFamily="52" charset="-128"/>
              <a:cs typeface="Comic Sans MS"/>
            </a:endParaRPr>
          </a:p>
        </p:txBody>
      </p:sp>
      <p:pic>
        <p:nvPicPr>
          <p:cNvPr id="4" name="Picture 3" descr="boy thinking.tif"/>
          <p:cNvPicPr>
            <a:picLocks noChangeAspect="1"/>
          </p:cNvPicPr>
          <p:nvPr/>
        </p:nvPicPr>
        <p:blipFill>
          <a:blip r:embed="rId4"/>
          <a:stretch>
            <a:fillRect/>
          </a:stretch>
        </p:blipFill>
        <p:spPr>
          <a:xfrm>
            <a:off x="1676401" y="3660776"/>
            <a:ext cx="3197225" cy="3044825"/>
          </a:xfrm>
          <a:prstGeom prst="rect">
            <a:avLst/>
          </a:prstGeom>
        </p:spPr>
      </p:pic>
      <p:sp>
        <p:nvSpPr>
          <p:cNvPr id="6" name="Rectangle 3"/>
          <p:cNvSpPr txBox="1">
            <a:spLocks noChangeArrowheads="1"/>
          </p:cNvSpPr>
          <p:nvPr/>
        </p:nvSpPr>
        <p:spPr bwMode="auto">
          <a:xfrm>
            <a:off x="5791200" y="2667000"/>
            <a:ext cx="43434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lnSpc>
                <a:spcPct val="120000"/>
              </a:lnSpc>
              <a:buFont typeface="Arial"/>
              <a:buChar char="•"/>
              <a:defRPr/>
            </a:pPr>
            <a:r>
              <a:rPr lang="en-US" sz="2000" dirty="0">
                <a:effectLst>
                  <a:outerShdw blurRad="38100" dist="38100" dir="2700000" algn="tl">
                    <a:srgbClr val="000000"/>
                  </a:outerShdw>
                </a:effectLst>
                <a:latin typeface="Estelle Black SF" pitchFamily="52" charset="0"/>
                <a:ea typeface="ＭＳ Ｐゴシック" pitchFamily="52" charset="-128"/>
                <a:cs typeface="ＭＳ Ｐゴシック" pitchFamily="52" charset="-128"/>
              </a:rPr>
              <a:t>Catch up on any homework you have</a:t>
            </a:r>
          </a:p>
          <a:p>
            <a:pPr lvl="1" eaLnBrk="0" hangingPunct="0">
              <a:lnSpc>
                <a:spcPct val="120000"/>
              </a:lnSpc>
              <a:buFont typeface="Arial"/>
              <a:buChar char="•"/>
              <a:defRPr/>
            </a:pPr>
            <a:r>
              <a:rPr lang="en-US" sz="2000" dirty="0">
                <a:effectLst>
                  <a:outerShdw blurRad="38100" dist="38100" dir="2700000" algn="tl">
                    <a:srgbClr val="000000"/>
                  </a:outerShdw>
                </a:effectLst>
                <a:latin typeface="Estelle Black SF" pitchFamily="52" charset="0"/>
                <a:ea typeface="ＭＳ Ｐゴシック" pitchFamily="52" charset="-128"/>
                <a:cs typeface="ＭＳ Ｐゴシック" pitchFamily="52" charset="-128"/>
              </a:rPr>
              <a:t>Do you have a WS due?</a:t>
            </a:r>
          </a:p>
          <a:p>
            <a:pPr eaLnBrk="0" hangingPunct="0">
              <a:lnSpc>
                <a:spcPct val="120000"/>
              </a:lnSpc>
              <a:buFont typeface="Arial"/>
              <a:buChar char="•"/>
              <a:defRPr/>
            </a:pPr>
            <a:r>
              <a:rPr lang="en-US" sz="2000" dirty="0">
                <a:effectLst>
                  <a:outerShdw blurRad="38100" dist="38100" dir="2700000" algn="tl">
                    <a:srgbClr val="000000"/>
                  </a:outerShdw>
                </a:effectLst>
                <a:latin typeface="Estelle Black SF" pitchFamily="52" charset="0"/>
                <a:ea typeface="ＭＳ Ｐゴシック" pitchFamily="52" charset="-128"/>
                <a:cs typeface="Comic Sans MS"/>
              </a:rPr>
              <a:t>Work on extra-credit if you can</a:t>
            </a:r>
          </a:p>
          <a:p>
            <a:pPr eaLnBrk="0" hangingPunct="0">
              <a:lnSpc>
                <a:spcPct val="120000"/>
              </a:lnSpc>
              <a:buFont typeface="Arial"/>
              <a:buChar char="•"/>
              <a:defRPr/>
            </a:pPr>
            <a:r>
              <a:rPr lang="en-US" sz="2000" dirty="0">
                <a:effectLst>
                  <a:outerShdw blurRad="38100" dist="38100" dir="2700000" algn="tl">
                    <a:srgbClr val="000000"/>
                  </a:outerShdw>
                </a:effectLst>
                <a:latin typeface="Estelle Black SF" pitchFamily="52" charset="0"/>
                <a:ea typeface="ＭＳ Ｐゴシック" pitchFamily="52" charset="-128"/>
                <a:cs typeface="Comic Sans MS"/>
              </a:rPr>
              <a:t>Don’t forget to post comments!</a:t>
            </a:r>
          </a:p>
          <a:p>
            <a:pPr eaLnBrk="0" hangingPunct="0">
              <a:lnSpc>
                <a:spcPct val="120000"/>
              </a:lnSpc>
              <a:buFont typeface="Arial"/>
              <a:buChar char="•"/>
              <a:defRPr/>
            </a:pPr>
            <a:r>
              <a:rPr lang="en-US" sz="2000" dirty="0">
                <a:effectLst>
                  <a:outerShdw blurRad="38100" dist="38100" dir="2700000" algn="tl">
                    <a:srgbClr val="000000"/>
                  </a:outerShdw>
                </a:effectLst>
                <a:latin typeface="Estelle Black SF" pitchFamily="52" charset="0"/>
                <a:ea typeface="ＭＳ Ｐゴシック" pitchFamily="52" charset="-128"/>
                <a:cs typeface="Comic Sans MS"/>
              </a:rPr>
              <a:t>Do something creative this week</a:t>
            </a:r>
            <a:endParaRPr lang="en-US" sz="2000" dirty="0">
              <a:latin typeface="Comic Sans MS"/>
              <a:ea typeface="ＭＳ Ｐゴシック" pitchFamily="52" charset="-128"/>
              <a:cs typeface="Comic Sans MS"/>
            </a:endParaRPr>
          </a:p>
        </p:txBody>
      </p:sp>
      <p:pic>
        <p:nvPicPr>
          <p:cNvPr id="7" name="Picture 6">
            <a:extLst>
              <a:ext uri="{FF2B5EF4-FFF2-40B4-BE49-F238E27FC236}">
                <a16:creationId xmlns:a16="http://schemas.microsoft.com/office/drawing/2014/main" id="{D81516E6-CBE5-C344-A0BD-42993791C8B3}"/>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34045" y="3205675"/>
            <a:ext cx="1717443" cy="1984601"/>
          </a:xfrm>
          <a:prstGeom prst="rect">
            <a:avLst/>
          </a:prstGeom>
        </p:spPr>
      </p:pic>
      <p:sp>
        <p:nvSpPr>
          <p:cNvPr id="8" name="TextBox 7">
            <a:extLst>
              <a:ext uri="{FF2B5EF4-FFF2-40B4-BE49-F238E27FC236}">
                <a16:creationId xmlns:a16="http://schemas.microsoft.com/office/drawing/2014/main" id="{049FA9F0-217D-984A-941D-F6427A4008FC}"/>
              </a:ext>
            </a:extLst>
          </p:cNvPr>
          <p:cNvSpPr txBox="1"/>
          <p:nvPr/>
        </p:nvSpPr>
        <p:spPr>
          <a:xfrm>
            <a:off x="4019550" y="1821360"/>
            <a:ext cx="4876800" cy="769441"/>
          </a:xfrm>
          <a:prstGeom prst="rect">
            <a:avLst/>
          </a:prstGeom>
          <a:noFill/>
        </p:spPr>
        <p:txBody>
          <a:bodyPr wrap="square" rtlCol="0">
            <a:spAutoFit/>
          </a:bodyPr>
          <a:lstStyle/>
          <a:p>
            <a:pPr algn="ctr"/>
            <a:r>
              <a:rPr lang="en-US" sz="4400" dirty="0">
                <a:solidFill>
                  <a:schemeClr val="accent1">
                    <a:lumMod val="75000"/>
                  </a:schemeClr>
                </a:solidFill>
                <a:effectLst>
                  <a:outerShdw blurRad="50800" dist="38100" dir="2700000">
                    <a:srgbClr val="000000">
                      <a:alpha val="43000"/>
                    </a:srgbClr>
                  </a:outerShdw>
                </a:effectLst>
                <a:latin typeface=" JSP Ross"/>
                <a:cs typeface=" JSP Ross"/>
              </a:rPr>
              <a:t>&amp; Time to work</a:t>
            </a:r>
          </a:p>
        </p:txBody>
      </p:sp>
    </p:spTree>
    <p:extLst>
      <p:ext uri="{BB962C8B-B14F-4D97-AF65-F5344CB8AC3E}">
        <p14:creationId xmlns:p14="http://schemas.microsoft.com/office/powerpoint/2010/main" val="1839220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chemeClr val="folHlink"/>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234765042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defRPr/>
            </a:pPr>
            <a:r>
              <a:rPr lang="en-US" dirty="0">
                <a:solidFill>
                  <a:srgbClr val="400080"/>
                </a:solidFill>
                <a:effectLst>
                  <a:outerShdw blurRad="50800" dist="38100" dir="2700000" algn="tl" rotWithShape="0">
                    <a:prstClr val="black">
                      <a:alpha val="40000"/>
                    </a:prstClr>
                  </a:outerShdw>
                </a:effectLst>
                <a:latin typeface="Estelle Black SF" pitchFamily="2" charset="0"/>
              </a:rPr>
              <a:t>For it seems to me that God has put us apostles on display at the end of the procession, like those condemned to die in the arena. We have been made a spectacle to the whole universe, to angels as well as to human beings.</a:t>
            </a:r>
            <a:endParaRPr lang="en-US" sz="1200" dirty="0">
              <a:solidFill>
                <a:srgbClr val="400080"/>
              </a:solidFill>
              <a:effectLst>
                <a:outerShdw blurRad="50800" dist="38100" dir="2700000" algn="tl" rotWithShape="0">
                  <a:prstClr val="black">
                    <a:alpha val="40000"/>
                  </a:prstClr>
                </a:outerShdw>
              </a:effectLst>
              <a:latin typeface="Estelle Black SF" pitchFamily="2" charset="0"/>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I Corinthians 4:9 (NIV)</a:t>
            </a:r>
          </a:p>
        </p:txBody>
      </p:sp>
    </p:spTree>
    <p:extLst>
      <p:ext uri="{BB962C8B-B14F-4D97-AF65-F5344CB8AC3E}">
        <p14:creationId xmlns:p14="http://schemas.microsoft.com/office/powerpoint/2010/main" val="354221433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1" y="2209800"/>
            <a:ext cx="5617563" cy="175432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742950" indent="-742950">
              <a:buAutoNum type="arabicPeriod"/>
            </a:pPr>
            <a:r>
              <a:rPr lang="en-US" sz="3600" dirty="0">
                <a:solidFill>
                  <a:schemeClr val="tx1"/>
                </a:solidFill>
                <a:latin typeface="Apple Casual"/>
                <a:cs typeface="Apple Casual"/>
              </a:rPr>
              <a:t>Good Morning</a:t>
            </a:r>
          </a:p>
          <a:p>
            <a:pPr marL="742950" indent="-742950">
              <a:buAutoNum type="arabicPeriod"/>
            </a:pPr>
            <a:r>
              <a:rPr lang="en-US" sz="3600" dirty="0">
                <a:solidFill>
                  <a:schemeClr val="tx1"/>
                </a:solidFill>
                <a:latin typeface="Apple Casual"/>
                <a:cs typeface="Apple Casual"/>
              </a:rPr>
              <a:t>Guided Learning Exercise</a:t>
            </a:r>
          </a:p>
          <a:p>
            <a:pPr marL="742950" indent="-742950">
              <a:buAutoNum type="arabicPeriod"/>
            </a:pPr>
            <a:r>
              <a:rPr lang="en-US" sz="3600" dirty="0">
                <a:solidFill>
                  <a:schemeClr val="tx1"/>
                </a:solidFill>
                <a:latin typeface="Apple Casual"/>
                <a:cs typeface="Apple Casual"/>
              </a:rPr>
              <a:t>Finish Notes for Week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43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ifying-glass.jpg"/>
          <p:cNvPicPr>
            <a:picLocks noChangeAspect="1"/>
          </p:cNvPicPr>
          <p:nvPr/>
        </p:nvPicPr>
        <p:blipFill>
          <a:blip r:embed="rId3"/>
          <a:stretch>
            <a:fillRect/>
          </a:stretch>
        </p:blipFill>
        <p:spPr>
          <a:xfrm>
            <a:off x="1752601" y="304801"/>
            <a:ext cx="2698751" cy="2024063"/>
          </a:xfrm>
          <a:prstGeom prst="rect">
            <a:avLst/>
          </a:prstGeom>
        </p:spPr>
      </p:pic>
      <p:sp>
        <p:nvSpPr>
          <p:cNvPr id="2" name="TextBox 1"/>
          <p:cNvSpPr txBox="1"/>
          <p:nvPr/>
        </p:nvSpPr>
        <p:spPr>
          <a:xfrm>
            <a:off x="1676400" y="546081"/>
            <a:ext cx="5791200" cy="1323439"/>
          </a:xfrm>
          <a:prstGeom prst="rect">
            <a:avLst/>
          </a:prstGeom>
          <a:noFill/>
        </p:spPr>
        <p:txBody>
          <a:bodyPr wrap="square" rtlCol="0">
            <a:spAutoFit/>
          </a:bodyPr>
          <a:lstStyle/>
          <a:p>
            <a:pPr algn="ctr"/>
            <a:r>
              <a:rPr lang="en-US" sz="8000" dirty="0">
                <a:solidFill>
                  <a:schemeClr val="accent6">
                    <a:lumMod val="75000"/>
                  </a:schemeClr>
                </a:solidFill>
                <a:effectLst>
                  <a:outerShdw blurRad="50800" dist="38100" dir="2700000">
                    <a:srgbClr val="000000">
                      <a:alpha val="43000"/>
                    </a:srgbClr>
                  </a:outerShdw>
                </a:effectLst>
                <a:latin typeface=" JSP Ross"/>
                <a:cs typeface=" JSP Ross"/>
              </a:rPr>
              <a:t>W</a:t>
            </a:r>
            <a:r>
              <a:rPr lang="en-US" sz="6000" dirty="0">
                <a:solidFill>
                  <a:schemeClr val="accent6">
                    <a:lumMod val="75000"/>
                  </a:schemeClr>
                </a:solidFill>
                <a:effectLst>
                  <a:outerShdw blurRad="50800" dist="38100" dir="2700000">
                    <a:srgbClr val="000000">
                      <a:alpha val="43000"/>
                    </a:srgbClr>
                  </a:outerShdw>
                </a:effectLst>
                <a:latin typeface=" JSP Ross"/>
                <a:cs typeface=" JSP Ross"/>
              </a:rPr>
              <a:t>ord</a:t>
            </a: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 </a:t>
            </a:r>
            <a:r>
              <a:rPr lang="en-US" sz="6000" dirty="0">
                <a:solidFill>
                  <a:schemeClr val="accent6">
                    <a:lumMod val="75000"/>
                  </a:schemeClr>
                </a:solidFill>
                <a:effectLst>
                  <a:outerShdw blurRad="50800" dist="38100" dir="2700000">
                    <a:srgbClr val="000000">
                      <a:alpha val="43000"/>
                    </a:srgbClr>
                  </a:outerShdw>
                </a:effectLst>
                <a:latin typeface=" JSP Ross"/>
                <a:cs typeface=" JSP Ross"/>
              </a:rPr>
              <a:t>Study</a:t>
            </a:r>
          </a:p>
        </p:txBody>
      </p:sp>
      <p:pic>
        <p:nvPicPr>
          <p:cNvPr id="6" name="Picture 5">
            <a:extLst>
              <a:ext uri="{FF2B5EF4-FFF2-40B4-BE49-F238E27FC236}">
                <a16:creationId xmlns:a16="http://schemas.microsoft.com/office/drawing/2014/main" id="{56AB95B6-E662-6E40-AECC-501D111D01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4191000"/>
            <a:ext cx="3504773" cy="2502408"/>
          </a:xfrm>
          <a:prstGeom prst="rect">
            <a:avLst/>
          </a:prstGeom>
        </p:spPr>
      </p:pic>
      <p:sp>
        <p:nvSpPr>
          <p:cNvPr id="7" name="TextBox 6">
            <a:extLst>
              <a:ext uri="{FF2B5EF4-FFF2-40B4-BE49-F238E27FC236}">
                <a16:creationId xmlns:a16="http://schemas.microsoft.com/office/drawing/2014/main" id="{2E7ABAC8-2302-CA4F-823F-E72EB682EE04}"/>
              </a:ext>
            </a:extLst>
          </p:cNvPr>
          <p:cNvSpPr txBox="1"/>
          <p:nvPr/>
        </p:nvSpPr>
        <p:spPr>
          <a:xfrm>
            <a:off x="3581400" y="2667001"/>
            <a:ext cx="6934200" cy="923330"/>
          </a:xfrm>
          <a:prstGeom prst="rect">
            <a:avLst/>
          </a:prstGeom>
          <a:noFill/>
        </p:spPr>
        <p:txBody>
          <a:bodyPr wrap="square" rtlCol="0">
            <a:spAutoFit/>
          </a:bodyPr>
          <a:lstStyle/>
          <a:p>
            <a:r>
              <a:rPr lang="en-US" sz="5400" dirty="0">
                <a:solidFill>
                  <a:schemeClr val="accent6">
                    <a:lumMod val="50000"/>
                  </a:schemeClr>
                </a:solidFill>
                <a:effectLst>
                  <a:outerShdw blurRad="50800" dist="38100" dir="2700000">
                    <a:srgbClr val="000000">
                      <a:alpha val="43000"/>
                    </a:srgbClr>
                  </a:outerShdw>
                </a:effectLst>
                <a:latin typeface=" JSP Ross"/>
                <a:cs typeface=" JSP Ross"/>
              </a:rPr>
              <a:t>spectacle</a:t>
            </a:r>
          </a:p>
        </p:txBody>
      </p:sp>
    </p:spTree>
    <p:extLst>
      <p:ext uri="{BB962C8B-B14F-4D97-AF65-F5344CB8AC3E}">
        <p14:creationId xmlns:p14="http://schemas.microsoft.com/office/powerpoint/2010/main" val="4216119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ointing-hand.jpg"/>
          <p:cNvPicPr>
            <a:picLocks noChangeAspect="1"/>
          </p:cNvPicPr>
          <p:nvPr/>
        </p:nvPicPr>
        <p:blipFill>
          <a:blip r:embed="rId3"/>
          <a:stretch>
            <a:fillRect/>
          </a:stretch>
        </p:blipFill>
        <p:spPr>
          <a:xfrm>
            <a:off x="1694121" y="2438401"/>
            <a:ext cx="3520698" cy="1597855"/>
          </a:xfrm>
          <a:prstGeom prst="rect">
            <a:avLst/>
          </a:prstGeom>
        </p:spPr>
      </p:pic>
      <p:sp>
        <p:nvSpPr>
          <p:cNvPr id="5" name="TextBox 3"/>
          <p:cNvSpPr txBox="1">
            <a:spLocks noChangeArrowheads="1"/>
          </p:cNvSpPr>
          <p:nvPr/>
        </p:nvSpPr>
        <p:spPr bwMode="auto">
          <a:xfrm>
            <a:off x="5257800" y="2630776"/>
            <a:ext cx="5334000" cy="2169825"/>
          </a:xfrm>
          <a:prstGeom prst="rect">
            <a:avLst/>
          </a:prstGeom>
          <a:noFill/>
          <a:ln w="9525">
            <a:noFill/>
            <a:miter lim="800000"/>
            <a:headEnd/>
            <a:tailEnd/>
          </a:ln>
        </p:spPr>
        <p:txBody>
          <a:bodyPr wrap="square">
            <a:prstTxWarp prst="textNoShape">
              <a:avLst/>
            </a:prstTxWarp>
            <a:spAutoFit/>
          </a:bodyPr>
          <a:lstStyle/>
          <a:p>
            <a:r>
              <a:rPr lang="en-US" sz="2700" b="1" dirty="0"/>
              <a:t>How does it all fit together?</a:t>
            </a:r>
          </a:p>
          <a:p>
            <a:pPr marL="342900" indent="-342900">
              <a:buFont typeface="+mj-lt"/>
              <a:buAutoNum type="arabicPeriod"/>
            </a:pPr>
            <a:r>
              <a:rPr lang="en-US" dirty="0"/>
              <a:t>What is (a) Revelation?</a:t>
            </a:r>
          </a:p>
          <a:p>
            <a:pPr marL="342900" indent="-342900">
              <a:buFont typeface="+mj-lt"/>
              <a:buAutoNum type="arabicPeriod"/>
            </a:pPr>
            <a:r>
              <a:rPr lang="en-US" dirty="0"/>
              <a:t>What is an allusion?</a:t>
            </a:r>
          </a:p>
          <a:p>
            <a:pPr marL="342900" indent="-342900">
              <a:buFont typeface="+mj-lt"/>
              <a:buAutoNum type="arabicPeriod"/>
            </a:pPr>
            <a:r>
              <a:rPr lang="en-US" dirty="0"/>
              <a:t>What is chiastic structure (chiasmus)?</a:t>
            </a:r>
          </a:p>
          <a:p>
            <a:pPr marL="342900" indent="-342900">
              <a:buFont typeface="+mj-lt"/>
              <a:buAutoNum type="arabicPeriod"/>
            </a:pPr>
            <a:r>
              <a:rPr lang="en-US" dirty="0"/>
              <a:t>How does this matter to me today?</a:t>
            </a:r>
          </a:p>
          <a:p>
            <a:pPr marL="342900" indent="-342900">
              <a:buFont typeface="+mj-lt"/>
              <a:buAutoNum type="arabicPeriod"/>
            </a:pPr>
            <a:r>
              <a:rPr lang="en-US" dirty="0"/>
              <a:t>How can word studies shed light on the Bible?</a:t>
            </a:r>
          </a:p>
          <a:p>
            <a:pPr marL="342900" indent="-342900">
              <a:buFont typeface="+mj-lt"/>
              <a:buAutoNum type="arabicPeriod"/>
            </a:pPr>
            <a:r>
              <a:rPr lang="en-US" dirty="0"/>
              <a:t>Questions ???</a:t>
            </a:r>
          </a:p>
        </p:txBody>
      </p:sp>
      <p:sp>
        <p:nvSpPr>
          <p:cNvPr id="9" name="TextBox 9"/>
          <p:cNvSpPr txBox="1">
            <a:spLocks noChangeArrowheads="1"/>
          </p:cNvSpPr>
          <p:nvPr/>
        </p:nvSpPr>
        <p:spPr bwMode="auto">
          <a:xfrm>
            <a:off x="1828800" y="381000"/>
            <a:ext cx="7010400" cy="707886"/>
          </a:xfrm>
          <a:prstGeom prst="rect">
            <a:avLst/>
          </a:prstGeom>
          <a:noFill/>
          <a:ln w="9525">
            <a:noFill/>
            <a:miter lim="800000"/>
            <a:headEnd/>
            <a:tailEnd/>
          </a:ln>
        </p:spPr>
        <p:txBody>
          <a:bodyPr wrap="square">
            <a:prstTxWarp prst="textNoShape">
              <a:avLst/>
            </a:prstTxWarp>
            <a:spAutoFit/>
          </a:bodyPr>
          <a:lstStyle/>
          <a:p>
            <a:r>
              <a:rPr lang="en-US" sz="4000" dirty="0">
                <a:solidFill>
                  <a:schemeClr val="accent1">
                    <a:lumMod val="75000"/>
                  </a:schemeClr>
                </a:solidFill>
                <a:latin typeface=" JSP Ross"/>
                <a:cs typeface=" JSP Ross"/>
              </a:rPr>
              <a:t>Outlining the Quarter</a:t>
            </a:r>
          </a:p>
        </p:txBody>
      </p:sp>
    </p:spTree>
    <p:extLst>
      <p:ext uri="{BB962C8B-B14F-4D97-AF65-F5344CB8AC3E}">
        <p14:creationId xmlns:p14="http://schemas.microsoft.com/office/powerpoint/2010/main" val="218433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219201"/>
            <a:ext cx="8686800" cy="1323439"/>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Reflection</a:t>
            </a:r>
          </a:p>
        </p:txBody>
      </p:sp>
      <p:sp>
        <p:nvSpPr>
          <p:cNvPr id="3" name="TextBox 2">
            <a:extLst>
              <a:ext uri="{FF2B5EF4-FFF2-40B4-BE49-F238E27FC236}">
                <a16:creationId xmlns:a16="http://schemas.microsoft.com/office/drawing/2014/main" id="{8AD9B76E-4A8B-624F-BAF4-453F65B38125}"/>
              </a:ext>
            </a:extLst>
          </p:cNvPr>
          <p:cNvSpPr txBox="1"/>
          <p:nvPr/>
        </p:nvSpPr>
        <p:spPr>
          <a:xfrm>
            <a:off x="1752600" y="3454401"/>
            <a:ext cx="8686800" cy="830997"/>
          </a:xfrm>
          <a:prstGeom prst="rect">
            <a:avLst/>
          </a:prstGeom>
          <a:noFill/>
        </p:spPr>
        <p:txBody>
          <a:bodyPr wrap="square" rtlCol="0">
            <a:spAutoFit/>
          </a:bodyPr>
          <a:lstStyle/>
          <a:p>
            <a:pPr algn="ctr"/>
            <a:r>
              <a:rPr lang="en-US" sz="2400" dirty="0"/>
              <a:t>What is the role of prophet?</a:t>
            </a:r>
          </a:p>
          <a:p>
            <a:pPr algn="ctr"/>
            <a:r>
              <a:rPr lang="en-US" sz="2400" dirty="0"/>
              <a:t>What is the purpose of prophecy?</a:t>
            </a:r>
          </a:p>
        </p:txBody>
      </p:sp>
    </p:spTree>
    <p:extLst>
      <p:ext uri="{BB962C8B-B14F-4D97-AF65-F5344CB8AC3E}">
        <p14:creationId xmlns:p14="http://schemas.microsoft.com/office/powerpoint/2010/main" val="73477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ointing-hand.jpg"/>
          <p:cNvPicPr>
            <a:picLocks noChangeAspect="1"/>
          </p:cNvPicPr>
          <p:nvPr/>
        </p:nvPicPr>
        <p:blipFill>
          <a:blip r:embed="rId3">
            <a:duotone>
              <a:schemeClr val="accent5">
                <a:shade val="45000"/>
                <a:satMod val="135000"/>
              </a:schemeClr>
              <a:prstClr val="white"/>
            </a:duotone>
          </a:blip>
          <a:stretch>
            <a:fillRect/>
          </a:stretch>
        </p:blipFill>
        <p:spPr>
          <a:xfrm>
            <a:off x="1694121" y="2438401"/>
            <a:ext cx="3520698" cy="1597855"/>
          </a:xfrm>
          <a:prstGeom prst="rect">
            <a:avLst/>
          </a:prstGeom>
        </p:spPr>
      </p:pic>
      <p:sp>
        <p:nvSpPr>
          <p:cNvPr id="5" name="TextBox 3"/>
          <p:cNvSpPr txBox="1">
            <a:spLocks noChangeArrowheads="1"/>
          </p:cNvSpPr>
          <p:nvPr/>
        </p:nvSpPr>
        <p:spPr bwMode="auto">
          <a:xfrm>
            <a:off x="5257800" y="2630775"/>
            <a:ext cx="5334000" cy="3277820"/>
          </a:xfrm>
          <a:prstGeom prst="rect">
            <a:avLst/>
          </a:prstGeom>
          <a:noFill/>
          <a:ln w="9525">
            <a:noFill/>
            <a:miter lim="800000"/>
            <a:headEnd/>
            <a:tailEnd/>
          </a:ln>
        </p:spPr>
        <p:txBody>
          <a:bodyPr wrap="square">
            <a:prstTxWarp prst="textNoShape">
              <a:avLst/>
            </a:prstTxWarp>
            <a:spAutoFit/>
          </a:bodyPr>
          <a:lstStyle/>
          <a:p>
            <a:r>
              <a:rPr lang="en-US" sz="2700" b="1" dirty="0"/>
              <a:t>Prophets &amp; their jobs</a:t>
            </a:r>
          </a:p>
          <a:p>
            <a:pPr marL="342900" indent="-342900">
              <a:buFont typeface="+mj-lt"/>
              <a:buAutoNum type="arabicPeriod"/>
            </a:pPr>
            <a:r>
              <a:rPr lang="en-US" dirty="0"/>
              <a:t>Matthew 11:7-11</a:t>
            </a:r>
          </a:p>
          <a:p>
            <a:pPr marL="342900" indent="-342900">
              <a:buFont typeface="+mj-lt"/>
              <a:buAutoNum type="arabicPeriod"/>
            </a:pPr>
            <a:r>
              <a:rPr lang="en-US" dirty="0"/>
              <a:t>II Samuel 12:1-10</a:t>
            </a:r>
          </a:p>
          <a:p>
            <a:pPr marL="342900" indent="-342900">
              <a:buFont typeface="+mj-lt"/>
              <a:buAutoNum type="arabicPeriod"/>
            </a:pPr>
            <a:r>
              <a:rPr lang="en-US" dirty="0"/>
              <a:t>I Chronicles 29:26-30</a:t>
            </a:r>
          </a:p>
          <a:p>
            <a:pPr marL="342900" indent="-342900">
              <a:buFont typeface="+mj-lt"/>
              <a:buAutoNum type="arabicPeriod"/>
            </a:pPr>
            <a:r>
              <a:rPr lang="en-US" dirty="0"/>
              <a:t>Exodus 15:18-20</a:t>
            </a:r>
          </a:p>
          <a:p>
            <a:pPr marL="342900" indent="-342900">
              <a:buFont typeface="+mj-lt"/>
              <a:buAutoNum type="arabicPeriod"/>
            </a:pPr>
            <a:r>
              <a:rPr lang="en-US" dirty="0"/>
              <a:t>I Kings 18:27-39</a:t>
            </a:r>
          </a:p>
          <a:p>
            <a:pPr marL="342900" indent="-342900">
              <a:buFont typeface="+mj-lt"/>
              <a:buAutoNum type="arabicPeriod"/>
            </a:pPr>
            <a:r>
              <a:rPr lang="en-US" dirty="0"/>
              <a:t>Ezekiel 12:1-11</a:t>
            </a:r>
          </a:p>
          <a:p>
            <a:pPr marL="342900" indent="-342900">
              <a:buFont typeface="+mj-lt"/>
              <a:buAutoNum type="arabicPeriod"/>
            </a:pPr>
            <a:r>
              <a:rPr lang="en-US" dirty="0"/>
              <a:t>Exodus 7:1-2</a:t>
            </a:r>
          </a:p>
          <a:p>
            <a:pPr marL="342900" indent="-342900">
              <a:buFont typeface="+mj-lt"/>
              <a:buAutoNum type="arabicPeriod"/>
            </a:pPr>
            <a:r>
              <a:rPr lang="en-US" dirty="0"/>
              <a:t>Amos 3:3-7</a:t>
            </a:r>
          </a:p>
          <a:p>
            <a:pPr marL="342900" indent="-342900">
              <a:buFont typeface="+mj-lt"/>
              <a:buAutoNum type="arabicPeriod"/>
            </a:pPr>
            <a:r>
              <a:rPr lang="en-US" dirty="0"/>
              <a:t>Daniel 2:45-47</a:t>
            </a:r>
          </a:p>
          <a:p>
            <a:pPr marL="342900" indent="-342900">
              <a:buFont typeface="+mj-lt"/>
              <a:buAutoNum type="arabicPeriod"/>
            </a:pPr>
            <a:r>
              <a:rPr lang="en-US" dirty="0"/>
              <a:t>Revelation 1:1-3</a:t>
            </a:r>
          </a:p>
        </p:txBody>
      </p:sp>
      <p:sp>
        <p:nvSpPr>
          <p:cNvPr id="9" name="TextBox 9"/>
          <p:cNvSpPr txBox="1">
            <a:spLocks noChangeArrowheads="1"/>
          </p:cNvSpPr>
          <p:nvPr/>
        </p:nvSpPr>
        <p:spPr bwMode="auto">
          <a:xfrm>
            <a:off x="1828800" y="381000"/>
            <a:ext cx="7010400" cy="707886"/>
          </a:xfrm>
          <a:prstGeom prst="rect">
            <a:avLst/>
          </a:prstGeom>
          <a:noFill/>
          <a:ln w="9525">
            <a:noFill/>
            <a:miter lim="800000"/>
            <a:headEnd/>
            <a:tailEnd/>
          </a:ln>
        </p:spPr>
        <p:txBody>
          <a:bodyPr wrap="square">
            <a:prstTxWarp prst="textNoShape">
              <a:avLst/>
            </a:prstTxWarp>
            <a:spAutoFit/>
          </a:bodyPr>
          <a:lstStyle/>
          <a:p>
            <a:r>
              <a:rPr lang="en-US" sz="4000" dirty="0">
                <a:solidFill>
                  <a:schemeClr val="accent1">
                    <a:lumMod val="75000"/>
                  </a:schemeClr>
                </a:solidFill>
                <a:latin typeface=" JSP Ross"/>
                <a:cs typeface=" JSP Ross"/>
              </a:rPr>
              <a:t>Some verses to consider</a:t>
            </a:r>
          </a:p>
        </p:txBody>
      </p:sp>
      <p:sp>
        <p:nvSpPr>
          <p:cNvPr id="2" name="TextBox 1">
            <a:extLst>
              <a:ext uri="{FF2B5EF4-FFF2-40B4-BE49-F238E27FC236}">
                <a16:creationId xmlns:a16="http://schemas.microsoft.com/office/drawing/2014/main" id="{69FBF254-9A5F-4C4A-9F6C-1C59415F8DBE}"/>
              </a:ext>
            </a:extLst>
          </p:cNvPr>
          <p:cNvSpPr txBox="1"/>
          <p:nvPr/>
        </p:nvSpPr>
        <p:spPr>
          <a:xfrm>
            <a:off x="2362200" y="6096001"/>
            <a:ext cx="7848600" cy="646331"/>
          </a:xfrm>
          <a:prstGeom prst="rect">
            <a:avLst/>
          </a:prstGeom>
          <a:noFill/>
        </p:spPr>
        <p:txBody>
          <a:bodyPr wrap="square" rtlCol="0">
            <a:spAutoFit/>
          </a:bodyPr>
          <a:lstStyle/>
          <a:p>
            <a:r>
              <a:rPr lang="en-US" dirty="0"/>
              <a:t>Prophets are called to lead people to God, by writing, acting, singing, preaching, praying, and by suffering.  That’s the job</a:t>
            </a:r>
          </a:p>
        </p:txBody>
      </p:sp>
    </p:spTree>
    <p:extLst>
      <p:ext uri="{BB962C8B-B14F-4D97-AF65-F5344CB8AC3E}">
        <p14:creationId xmlns:p14="http://schemas.microsoft.com/office/powerpoint/2010/main" val="302172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1"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1"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1"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1"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1"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1"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1"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1"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5">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1"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62" dur="500"/>
                                        <p:tgtEl>
                                          <p:spTgt spid="5">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1"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p:tgtEl>
                                          <p:spTgt spid="5">
                                            <p:txEl>
                                              <p:pRg st="10" end="10"/>
                                            </p:txEl>
                                          </p:spTgt>
                                        </p:tgtEl>
                                        <p:attrNameLst>
                                          <p:attrName>ppt_y</p:attrName>
                                        </p:attrNameLst>
                                      </p:cBhvr>
                                      <p:tavLst>
                                        <p:tav tm="0">
                                          <p:val>
                                            <p:strVal val="#ppt_y+#ppt_h*1.125000"/>
                                          </p:val>
                                        </p:tav>
                                        <p:tav tm="100000">
                                          <p:val>
                                            <p:strVal val="#ppt_y"/>
                                          </p:val>
                                        </p:tav>
                                      </p:tavLst>
                                    </p:anim>
                                    <p:animEffect transition="in" filter="wipe(up)">
                                      <p:cBhvr>
                                        <p:cTn id="68" dur="500"/>
                                        <p:tgtEl>
                                          <p:spTgt spid="5">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1000"/>
                                        <p:tgtEl>
                                          <p:spTgt spid="2"/>
                                        </p:tgtEl>
                                      </p:cBhvr>
                                    </p:animEffect>
                                    <p:anim calcmode="lin" valueType="num">
                                      <p:cBhvr>
                                        <p:cTn id="74" dur="1000" fill="hold"/>
                                        <p:tgtEl>
                                          <p:spTgt spid="2"/>
                                        </p:tgtEl>
                                        <p:attrNameLst>
                                          <p:attrName>ppt_x</p:attrName>
                                        </p:attrNameLst>
                                      </p:cBhvr>
                                      <p:tavLst>
                                        <p:tav tm="0">
                                          <p:val>
                                            <p:strVal val="#ppt_x"/>
                                          </p:val>
                                        </p:tav>
                                        <p:tav tm="100000">
                                          <p:val>
                                            <p:strVal val="#ppt_x"/>
                                          </p:val>
                                        </p:tav>
                                      </p:tavLst>
                                    </p:anim>
                                    <p:anim calcmode="lin" valueType="num">
                                      <p:cBhvr>
                                        <p:cTn id="7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uiExpand="1"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219201"/>
            <a:ext cx="8686800" cy="1323439"/>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Reflection</a:t>
            </a:r>
          </a:p>
        </p:txBody>
      </p:sp>
      <p:sp>
        <p:nvSpPr>
          <p:cNvPr id="3" name="TextBox 2">
            <a:extLst>
              <a:ext uri="{FF2B5EF4-FFF2-40B4-BE49-F238E27FC236}">
                <a16:creationId xmlns:a16="http://schemas.microsoft.com/office/drawing/2014/main" id="{8AD9B76E-4A8B-624F-BAF4-453F65B38125}"/>
              </a:ext>
            </a:extLst>
          </p:cNvPr>
          <p:cNvSpPr txBox="1"/>
          <p:nvPr/>
        </p:nvSpPr>
        <p:spPr>
          <a:xfrm>
            <a:off x="1752600" y="3454401"/>
            <a:ext cx="8686800" cy="1200329"/>
          </a:xfrm>
          <a:prstGeom prst="rect">
            <a:avLst/>
          </a:prstGeom>
          <a:noFill/>
        </p:spPr>
        <p:txBody>
          <a:bodyPr wrap="square" rtlCol="0">
            <a:spAutoFit/>
          </a:bodyPr>
          <a:lstStyle/>
          <a:p>
            <a:pPr algn="ctr"/>
            <a:r>
              <a:rPr lang="en-US" sz="2400" dirty="0"/>
              <a:t>The point of knowing the future isn’t to be able to “time” our repentance, but rather to get us to trust the GOD of time and then change how we live in the </a:t>
            </a:r>
            <a:r>
              <a:rPr lang="en-US" sz="2400" i="1" dirty="0">
                <a:solidFill>
                  <a:srgbClr val="FF0000"/>
                </a:solidFill>
              </a:rPr>
              <a:t>now</a:t>
            </a:r>
            <a:r>
              <a:rPr lang="en-US" sz="2400" dirty="0"/>
              <a:t>.</a:t>
            </a:r>
          </a:p>
        </p:txBody>
      </p:sp>
    </p:spTree>
    <p:extLst>
      <p:ext uri="{BB962C8B-B14F-4D97-AF65-F5344CB8AC3E}">
        <p14:creationId xmlns:p14="http://schemas.microsoft.com/office/powerpoint/2010/main" val="2741255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earing.jpg"/>
          <p:cNvPicPr>
            <a:picLocks noChangeAspect="1"/>
          </p:cNvPicPr>
          <p:nvPr/>
        </p:nvPicPr>
        <p:blipFill>
          <a:blip r:embed="rId3"/>
          <a:stretch>
            <a:fillRect/>
          </a:stretch>
        </p:blipFill>
        <p:spPr>
          <a:xfrm>
            <a:off x="1524000" y="5017314"/>
            <a:ext cx="2514600" cy="1840687"/>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6">
                    <a:lumMod val="75000"/>
                  </a:schemeClr>
                </a:solidFill>
                <a:effectLst>
                  <a:outerShdw blurRad="50800" dist="38100" dir="2700000">
                    <a:srgbClr val="000000">
                      <a:alpha val="43000"/>
                    </a:srgbClr>
                  </a:outerShdw>
                </a:effectLst>
                <a:latin typeface=" JSP Ross"/>
                <a:cs typeface=" JSP Ross"/>
              </a:rPr>
              <a:t>Listening</a:t>
            </a:r>
          </a:p>
        </p:txBody>
      </p:sp>
      <p:sp>
        <p:nvSpPr>
          <p:cNvPr id="4" name="Text Box 2"/>
          <p:cNvSpPr txBox="1">
            <a:spLocks noChangeArrowheads="1"/>
          </p:cNvSpPr>
          <p:nvPr/>
        </p:nvSpPr>
        <p:spPr bwMode="auto">
          <a:xfrm>
            <a:off x="5562600" y="2209800"/>
            <a:ext cx="4343400" cy="2046714"/>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Revelation 1</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Revelation 2</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Revelation 3</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Revelation 4</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Revelation 5</a:t>
            </a:r>
          </a:p>
        </p:txBody>
      </p:sp>
      <p:sp>
        <p:nvSpPr>
          <p:cNvPr id="7" name="Text Box 2"/>
          <p:cNvSpPr txBox="1">
            <a:spLocks noChangeArrowheads="1"/>
          </p:cNvSpPr>
          <p:nvPr/>
        </p:nvSpPr>
        <p:spPr bwMode="auto">
          <a:xfrm>
            <a:off x="3657600" y="5800788"/>
            <a:ext cx="6934200" cy="1057212"/>
          </a:xfrm>
          <a:prstGeom prst="rect">
            <a:avLst/>
          </a:prstGeom>
          <a:noFill/>
          <a:ln w="9525">
            <a:noFill/>
            <a:miter lim="800000"/>
            <a:headEnd/>
            <a:tailEnd/>
          </a:ln>
        </p:spPr>
        <p:txBody>
          <a:bodyPr wrap="square" lIns="0" tIns="0" rIns="0" bIns="0">
            <a:prstTxWarp prst="textNoShape">
              <a:avLst/>
            </a:prstTxWarp>
            <a:spAutoFit/>
          </a:bodyPr>
          <a:lstStyle/>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As it was delivered to them</a:t>
            </a:r>
          </a:p>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400" b="1" i="1" dirty="0">
              <a:solidFill>
                <a:schemeClr val="bg1">
                  <a:lumMod val="65000"/>
                </a:schemeClr>
              </a:solidFill>
              <a:latin typeface=" JSP Ross"/>
              <a:cs typeface=" JSP Ross"/>
            </a:endParaRPr>
          </a:p>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Class listen and note 2 “ideas” per chapter</a:t>
            </a:r>
          </a:p>
        </p:txBody>
      </p:sp>
    </p:spTree>
    <p:extLst>
      <p:ext uri="{BB962C8B-B14F-4D97-AF65-F5344CB8AC3E}">
        <p14:creationId xmlns:p14="http://schemas.microsoft.com/office/powerpoint/2010/main" val="1189546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2914</TotalTime>
  <Words>725</Words>
  <Application>Microsoft Macintosh PowerPoint</Application>
  <PresentationFormat>Widescreen</PresentationFormat>
  <Paragraphs>116</Paragraphs>
  <Slides>31</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ＭＳ Ｐゴシック</vt:lpstr>
      <vt:lpstr> JSP Ross</vt:lpstr>
      <vt:lpstr>Apple Casual</vt:lpstr>
      <vt:lpstr>Arial</vt:lpstr>
      <vt:lpstr>Calibri</vt:lpstr>
      <vt:lpstr>Comic Sans MS</vt:lpstr>
      <vt:lpstr>Estelle Black SF</vt:lpstr>
      <vt:lpstr>Impact</vt:lpstr>
      <vt:lpstr>Wingdings</vt:lpstr>
      <vt:lpstr>Office Theme</vt:lpstr>
      <vt:lpstr>PowerPoint Presentation</vt:lpstr>
      <vt:lpstr>For I think that God hath set forth us the apostles last, as it were appointed to death: for we are made a spectacle unto the world, and to angels, and to men.</vt:lpstr>
      <vt:lpstr>For it seems to me that God has put us apostles on display at the end of the procession, like those condemned to die in the arena. We have been made a spectacle to the whole universe, to angels as well as to human beings.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I think that God hath set forth us the apostles last, as it were appointed to death: for we are made a spectacle unto the world, and to angels, and to men.</vt:lpstr>
      <vt:lpstr>For it seems to me that God has put us apostles on display at the end of the procession, like those condemned to die in the arena. We have been made a spectacle to the whole universe, to angels as well as to human beings.</vt:lpstr>
      <vt:lpstr>PowerPoint Presentation</vt:lpstr>
      <vt:lpstr>PowerPoint Presentation</vt:lpstr>
      <vt:lpstr>PowerPoint Presentation</vt:lpstr>
      <vt:lpstr>PowerPoint Presentation</vt:lpstr>
      <vt:lpstr>For I think that God hath set forth us the apostles last, as it were appointed to death: for we are made a spectacle unto the world, and to angels, and to men.</vt:lpstr>
      <vt:lpstr>For it seems to me that God has put us apostles on display at the end of the procession, like those condemned to die in the arena. We have been made a spectacle to the whole universe, to angels as well as to human beings.</vt:lpstr>
      <vt:lpstr>PowerPoint Presentation</vt:lpstr>
      <vt:lpstr>PowerPoint Presentation</vt:lpstr>
      <vt:lpstr>PowerPoint Presentation</vt:lpstr>
      <vt:lpstr>PowerPoint Presentation</vt:lpstr>
      <vt:lpstr>PowerPoint Presentation</vt:lpstr>
      <vt:lpstr>For I think that God hath set forth us the apostles last, as it were appointed to death: for we are made a spectacle unto the world, and to angels, and to men.</vt:lpstr>
      <vt:lpstr>For it seems to me that God has put us apostles on display at the end of the procession, like those condemned to die in the arena. We have been made a spectacle to the whole universe, to angels as well as to human beings.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Microsoft Office User</cp:lastModifiedBy>
  <cp:revision>120</cp:revision>
  <dcterms:created xsi:type="dcterms:W3CDTF">2019-07-23T02:48:10Z</dcterms:created>
  <dcterms:modified xsi:type="dcterms:W3CDTF">2025-01-08T16:27:18Z</dcterms:modified>
</cp:coreProperties>
</file>