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12" r:id="rId2"/>
    <p:sldId id="334" r:id="rId3"/>
    <p:sldId id="335" r:id="rId4"/>
    <p:sldId id="500" r:id="rId5"/>
    <p:sldId id="483" r:id="rId6"/>
    <p:sldId id="477" r:id="rId7"/>
    <p:sldId id="499" r:id="rId8"/>
    <p:sldId id="315" r:id="rId9"/>
    <p:sldId id="510" r:id="rId10"/>
    <p:sldId id="513" r:id="rId11"/>
    <p:sldId id="321" r:id="rId12"/>
    <p:sldId id="316" r:id="rId13"/>
    <p:sldId id="482" r:id="rId14"/>
    <p:sldId id="511" r:id="rId15"/>
    <p:sldId id="514" r:id="rId16"/>
    <p:sldId id="322" r:id="rId17"/>
    <p:sldId id="276" r:id="rId18"/>
    <p:sldId id="508" r:id="rId19"/>
    <p:sldId id="512" r:id="rId20"/>
    <p:sldId id="515" r:id="rId21"/>
    <p:sldId id="323" r:id="rId22"/>
    <p:sldId id="407" r:id="rId23"/>
    <p:sldId id="410"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9" charset="0"/>
        <a:ea typeface="+mn-ea"/>
        <a:cs typeface="+mn-cs"/>
      </a:defRPr>
    </a:lvl1pPr>
    <a:lvl2pPr marL="457200" algn="l" rtl="0" fontAlgn="base">
      <a:spcBef>
        <a:spcPct val="0"/>
      </a:spcBef>
      <a:spcAft>
        <a:spcPct val="0"/>
      </a:spcAft>
      <a:defRPr kern="1200">
        <a:solidFill>
          <a:schemeClr val="tx1"/>
        </a:solidFill>
        <a:latin typeface="Arial" pitchFamily="79" charset="0"/>
        <a:ea typeface="+mn-ea"/>
        <a:cs typeface="+mn-cs"/>
      </a:defRPr>
    </a:lvl2pPr>
    <a:lvl3pPr marL="914400" algn="l" rtl="0" fontAlgn="base">
      <a:spcBef>
        <a:spcPct val="0"/>
      </a:spcBef>
      <a:spcAft>
        <a:spcPct val="0"/>
      </a:spcAft>
      <a:defRPr kern="1200">
        <a:solidFill>
          <a:schemeClr val="tx1"/>
        </a:solidFill>
        <a:latin typeface="Arial" pitchFamily="79" charset="0"/>
        <a:ea typeface="+mn-ea"/>
        <a:cs typeface="+mn-cs"/>
      </a:defRPr>
    </a:lvl3pPr>
    <a:lvl4pPr marL="1371600" algn="l" rtl="0" fontAlgn="base">
      <a:spcBef>
        <a:spcPct val="0"/>
      </a:spcBef>
      <a:spcAft>
        <a:spcPct val="0"/>
      </a:spcAft>
      <a:defRPr kern="1200">
        <a:solidFill>
          <a:schemeClr val="tx1"/>
        </a:solidFill>
        <a:latin typeface="Arial" pitchFamily="79" charset="0"/>
        <a:ea typeface="+mn-ea"/>
        <a:cs typeface="+mn-cs"/>
      </a:defRPr>
    </a:lvl4pPr>
    <a:lvl5pPr marL="1828800" algn="l" rtl="0" fontAlgn="base">
      <a:spcBef>
        <a:spcPct val="0"/>
      </a:spcBef>
      <a:spcAft>
        <a:spcPct val="0"/>
      </a:spcAft>
      <a:defRPr kern="1200">
        <a:solidFill>
          <a:schemeClr val="tx1"/>
        </a:solidFill>
        <a:latin typeface="Arial" pitchFamily="79" charset="0"/>
        <a:ea typeface="+mn-ea"/>
        <a:cs typeface="+mn-cs"/>
      </a:defRPr>
    </a:lvl5pPr>
    <a:lvl6pPr marL="2286000" algn="l" defTabSz="457200" rtl="0" eaLnBrk="1" latinLnBrk="0" hangingPunct="1">
      <a:defRPr kern="1200">
        <a:solidFill>
          <a:schemeClr val="tx1"/>
        </a:solidFill>
        <a:latin typeface="Arial" pitchFamily="79" charset="0"/>
        <a:ea typeface="+mn-ea"/>
        <a:cs typeface="+mn-cs"/>
      </a:defRPr>
    </a:lvl6pPr>
    <a:lvl7pPr marL="2743200" algn="l" defTabSz="457200" rtl="0" eaLnBrk="1" latinLnBrk="0" hangingPunct="1">
      <a:defRPr kern="1200">
        <a:solidFill>
          <a:schemeClr val="tx1"/>
        </a:solidFill>
        <a:latin typeface="Arial" pitchFamily="79" charset="0"/>
        <a:ea typeface="+mn-ea"/>
        <a:cs typeface="+mn-cs"/>
      </a:defRPr>
    </a:lvl7pPr>
    <a:lvl8pPr marL="3200400" algn="l" defTabSz="457200" rtl="0" eaLnBrk="1" latinLnBrk="0" hangingPunct="1">
      <a:defRPr kern="1200">
        <a:solidFill>
          <a:schemeClr val="tx1"/>
        </a:solidFill>
        <a:latin typeface="Arial" pitchFamily="79" charset="0"/>
        <a:ea typeface="+mn-ea"/>
        <a:cs typeface="+mn-cs"/>
      </a:defRPr>
    </a:lvl8pPr>
    <a:lvl9pPr marL="3657600" algn="l" defTabSz="457200" rtl="0" eaLnBrk="1" latinLnBrk="0" hangingPunct="1">
      <a:defRPr kern="1200">
        <a:solidFill>
          <a:schemeClr val="tx1"/>
        </a:solidFill>
        <a:latin typeface="Arial" pitchFamily="79"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400080"/>
    <a:srgbClr val="211C2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94"/>
  </p:normalViewPr>
  <p:slideViewPr>
    <p:cSldViewPr>
      <p:cViewPr varScale="1">
        <p:scale>
          <a:sx n="121" d="100"/>
          <a:sy n="121" d="100"/>
        </p:scale>
        <p:origin x="744"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8CB7F3F3-29BE-4C23-AB0E-2D4AA450FBEE}" type="datetime1">
              <a:rPr lang="en-US"/>
              <a:pPr>
                <a:defRPr/>
              </a:pPr>
              <a:t>2/21/25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B1208A46-CBBB-4942-95C9-0208B30241B2}" type="slidenum">
              <a:rPr lang="en-US"/>
              <a:pPr>
                <a:defRPr/>
              </a:pPr>
              <a:t>‹#›</a:t>
            </a:fld>
            <a:endParaRPr lang="en-US"/>
          </a:p>
        </p:txBody>
      </p:sp>
    </p:spTree>
    <p:extLst>
      <p:ext uri="{BB962C8B-B14F-4D97-AF65-F5344CB8AC3E}">
        <p14:creationId xmlns:p14="http://schemas.microsoft.com/office/powerpoint/2010/main" val="2739198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DC60A3C-D498-4CB3-AC3A-9111DD872419}" type="slidenum">
              <a:rPr lang="en-GB" sz="1200">
                <a:latin typeface="Calibri" pitchFamily="71" charset="0"/>
                <a:ea typeface="ＭＳ Ｐゴシック" pitchFamily="71" charset="-128"/>
                <a:cs typeface="ＭＳ Ｐゴシック" pitchFamily="71" charset="-128"/>
              </a:rPr>
              <a:pPr algn="r"/>
              <a:t>1</a:t>
            </a:fld>
            <a:endParaRPr lang="en-GB" sz="1200">
              <a:latin typeface="Calibri" pitchFamily="71" charset="0"/>
              <a:ea typeface="ＭＳ Ｐゴシック" pitchFamily="71" charset="-128"/>
              <a:cs typeface="ＭＳ Ｐゴシック" pitchFamily="71" charset="-128"/>
            </a:endParaRPr>
          </a:p>
        </p:txBody>
      </p:sp>
      <p:sp>
        <p:nvSpPr>
          <p:cNvPr id="76803"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6804"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60DA6-55C0-7A2C-215D-0AC147EAA378}"/>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C8FB2EE-BBA5-50F6-0C98-7B0FAC1F4FA6}"/>
              </a:ext>
            </a:extLst>
          </p:cNvPr>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a:extLst>
              <a:ext uri="{FF2B5EF4-FFF2-40B4-BE49-F238E27FC236}">
                <a16:creationId xmlns:a16="http://schemas.microsoft.com/office/drawing/2014/main" id="{37EF0325-D50A-9D02-2268-073AFE9B1F44}"/>
              </a:ext>
            </a:extLst>
          </p:cNvPr>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63" charset="2"/>
              <a:buChar char="v"/>
            </a:pPr>
            <a:endParaRPr lang="en-US">
              <a:ea typeface="ＭＳ Ｐゴシック" pitchFamily="63" charset="-128"/>
              <a:cs typeface="ＭＳ Ｐゴシック" pitchFamily="63" charset="-128"/>
            </a:endParaRPr>
          </a:p>
        </p:txBody>
      </p:sp>
      <p:sp>
        <p:nvSpPr>
          <p:cNvPr id="30724" name="Slide Number Placeholder 3">
            <a:extLst>
              <a:ext uri="{FF2B5EF4-FFF2-40B4-BE49-F238E27FC236}">
                <a16:creationId xmlns:a16="http://schemas.microsoft.com/office/drawing/2014/main" id="{3918CFEB-EF1C-0698-FB5C-78A036FBA64E}"/>
              </a:ext>
            </a:extLst>
          </p:cNvPr>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F91A2E6-BB4A-4D0E-B5B6-9CD46E7F1208}" type="slidenum">
              <a:rPr lang="en-US" sz="1200">
                <a:latin typeface="Calibri" pitchFamily="63" charset="0"/>
              </a:rPr>
              <a:pPr algn="r"/>
              <a:t>10</a:t>
            </a:fld>
            <a:endParaRPr lang="en-US" sz="1200">
              <a:latin typeface="Calibri" pitchFamily="63" charset="0"/>
            </a:endParaRPr>
          </a:p>
        </p:txBody>
      </p:sp>
    </p:spTree>
    <p:extLst>
      <p:ext uri="{BB962C8B-B14F-4D97-AF65-F5344CB8AC3E}">
        <p14:creationId xmlns:p14="http://schemas.microsoft.com/office/powerpoint/2010/main" val="1762445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11</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85258F3-343E-4D60-BC18-1C5B09AD45D6}" type="slidenum">
              <a:rPr lang="en-GB" sz="1200">
                <a:latin typeface="Calibri" pitchFamily="71" charset="0"/>
                <a:ea typeface="ＭＳ Ｐゴシック" pitchFamily="71" charset="-128"/>
                <a:cs typeface="ＭＳ Ｐゴシック" pitchFamily="71" charset="-128"/>
              </a:rPr>
              <a:pPr algn="r"/>
              <a:t>12</a:t>
            </a:fld>
            <a:endParaRPr lang="en-GB" sz="1200">
              <a:latin typeface="Calibri" pitchFamily="71" charset="0"/>
              <a:ea typeface="ＭＳ Ｐゴシック" pitchFamily="71" charset="-128"/>
              <a:cs typeface="ＭＳ Ｐゴシック" pitchFamily="71" charset="-128"/>
            </a:endParaRPr>
          </a:p>
        </p:txBody>
      </p:sp>
      <p:sp>
        <p:nvSpPr>
          <p:cNvPr id="808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0900"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144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63" charset="-128"/>
              <a:cs typeface="ＭＳ Ｐゴシック" pitchFamily="63" charset="-128"/>
            </a:endParaRPr>
          </a:p>
        </p:txBody>
      </p:sp>
    </p:spTree>
    <p:extLst>
      <p:ext uri="{BB962C8B-B14F-4D97-AF65-F5344CB8AC3E}">
        <p14:creationId xmlns:p14="http://schemas.microsoft.com/office/powerpoint/2010/main" val="2535217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7BD55976-1C1D-47B4-9D64-F45D9DBCBF79}" type="slidenum">
              <a:rPr lang="en-GB" sz="1200">
                <a:latin typeface="Calibri" pitchFamily="71" charset="0"/>
                <a:ea typeface="ＭＳ Ｐゴシック" pitchFamily="71" charset="-128"/>
                <a:cs typeface="ＭＳ Ｐゴシック" pitchFamily="71" charset="-128"/>
              </a:rPr>
              <a:pPr algn="r"/>
              <a:t>14</a:t>
            </a:fld>
            <a:endParaRPr lang="en-GB" sz="1200">
              <a:latin typeface="Calibri" pitchFamily="71" charset="0"/>
              <a:ea typeface="ＭＳ Ｐゴシック" pitchFamily="71" charset="-128"/>
              <a:cs typeface="ＭＳ Ｐゴシック" pitchFamily="71" charset="-128"/>
            </a:endParaRPr>
          </a:p>
        </p:txBody>
      </p:sp>
      <p:sp>
        <p:nvSpPr>
          <p:cNvPr id="8294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2948"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217379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FD8A0-2E1B-0CCA-92C7-FC2676BBE04A}"/>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C6F6FD3-E67F-1559-C41B-D61E1D311C2E}"/>
              </a:ext>
            </a:extLst>
          </p:cNvPr>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a:extLst>
              <a:ext uri="{FF2B5EF4-FFF2-40B4-BE49-F238E27FC236}">
                <a16:creationId xmlns:a16="http://schemas.microsoft.com/office/drawing/2014/main" id="{96C85958-1130-6115-8B14-E517AB169861}"/>
              </a:ext>
            </a:extLst>
          </p:cNvPr>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63" charset="2"/>
              <a:buChar char="v"/>
            </a:pPr>
            <a:endParaRPr lang="en-US">
              <a:ea typeface="ＭＳ Ｐゴシック" pitchFamily="63" charset="-128"/>
              <a:cs typeface="ＭＳ Ｐゴシック" pitchFamily="63" charset="-128"/>
            </a:endParaRPr>
          </a:p>
        </p:txBody>
      </p:sp>
      <p:sp>
        <p:nvSpPr>
          <p:cNvPr id="30724" name="Slide Number Placeholder 3">
            <a:extLst>
              <a:ext uri="{FF2B5EF4-FFF2-40B4-BE49-F238E27FC236}">
                <a16:creationId xmlns:a16="http://schemas.microsoft.com/office/drawing/2014/main" id="{8D11E8EB-20B9-5B7F-0AD5-20F89F31A048}"/>
              </a:ext>
            </a:extLst>
          </p:cNvPr>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F91A2E6-BB4A-4D0E-B5B6-9CD46E7F1208}" type="slidenum">
              <a:rPr lang="en-US" sz="1200">
                <a:latin typeface="Calibri" pitchFamily="63" charset="0"/>
              </a:rPr>
              <a:pPr algn="r"/>
              <a:t>15</a:t>
            </a:fld>
            <a:endParaRPr lang="en-US" sz="1200">
              <a:latin typeface="Calibri" pitchFamily="63" charset="0"/>
            </a:endParaRPr>
          </a:p>
        </p:txBody>
      </p:sp>
    </p:spTree>
    <p:extLst>
      <p:ext uri="{BB962C8B-B14F-4D97-AF65-F5344CB8AC3E}">
        <p14:creationId xmlns:p14="http://schemas.microsoft.com/office/powerpoint/2010/main" val="3049136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16</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0FD6FF1-3C76-4A4D-A5D6-12404D56C19F}" type="slidenum">
              <a:rPr lang="en-GB">
                <a:latin typeface="Calibri" pitchFamily="79" charset="0"/>
              </a:rPr>
              <a:pPr/>
              <a:t>17</a:t>
            </a:fld>
            <a:endParaRPr lang="en-GB">
              <a:latin typeface="Calibri" pitchFamily="79"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18</a:t>
            </a:fld>
            <a:endParaRPr lang="en-US" sz="1200">
              <a:latin typeface="Calibri" pitchFamily="79" charset="0"/>
            </a:endParaRPr>
          </a:p>
        </p:txBody>
      </p:sp>
    </p:spTree>
    <p:extLst>
      <p:ext uri="{BB962C8B-B14F-4D97-AF65-F5344CB8AC3E}">
        <p14:creationId xmlns:p14="http://schemas.microsoft.com/office/powerpoint/2010/main" val="658749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7BD55976-1C1D-47B4-9D64-F45D9DBCBF79}" type="slidenum">
              <a:rPr lang="en-GB" sz="1200">
                <a:latin typeface="Calibri" pitchFamily="71" charset="0"/>
                <a:ea typeface="ＭＳ Ｐゴシック" pitchFamily="71" charset="-128"/>
                <a:cs typeface="ＭＳ Ｐゴシック" pitchFamily="71" charset="-128"/>
              </a:rPr>
              <a:pPr algn="r"/>
              <a:t>19</a:t>
            </a:fld>
            <a:endParaRPr lang="en-GB" sz="1200">
              <a:latin typeface="Calibri" pitchFamily="71" charset="0"/>
              <a:ea typeface="ＭＳ Ｐゴシック" pitchFamily="71" charset="-128"/>
              <a:cs typeface="ＭＳ Ｐゴシック" pitchFamily="71" charset="-128"/>
            </a:endParaRPr>
          </a:p>
        </p:txBody>
      </p:sp>
      <p:sp>
        <p:nvSpPr>
          <p:cNvPr id="8294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2948"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3753946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1074656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50BCC-F990-5221-0814-90760023B2D0}"/>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E5D7C84-A94D-1AA5-9F0E-53B77088CC39}"/>
              </a:ext>
            </a:extLst>
          </p:cNvPr>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a:extLst>
              <a:ext uri="{FF2B5EF4-FFF2-40B4-BE49-F238E27FC236}">
                <a16:creationId xmlns:a16="http://schemas.microsoft.com/office/drawing/2014/main" id="{DD4F6257-27A7-294F-5678-4EA2B5C4CBFA}"/>
              </a:ext>
            </a:extLst>
          </p:cNvPr>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63" charset="2"/>
              <a:buChar char="v"/>
            </a:pPr>
            <a:endParaRPr lang="en-US">
              <a:ea typeface="ＭＳ Ｐゴシック" pitchFamily="63" charset="-128"/>
              <a:cs typeface="ＭＳ Ｐゴシック" pitchFamily="63" charset="-128"/>
            </a:endParaRPr>
          </a:p>
        </p:txBody>
      </p:sp>
      <p:sp>
        <p:nvSpPr>
          <p:cNvPr id="30724" name="Slide Number Placeholder 3">
            <a:extLst>
              <a:ext uri="{FF2B5EF4-FFF2-40B4-BE49-F238E27FC236}">
                <a16:creationId xmlns:a16="http://schemas.microsoft.com/office/drawing/2014/main" id="{ABF5BBC2-DFB5-3D92-B081-77B88D5B03F7}"/>
              </a:ext>
            </a:extLst>
          </p:cNvPr>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F91A2E6-BB4A-4D0E-B5B6-9CD46E7F1208}" type="slidenum">
              <a:rPr lang="en-US" sz="1200">
                <a:latin typeface="Calibri" pitchFamily="63" charset="0"/>
              </a:rPr>
              <a:pPr algn="r"/>
              <a:t>20</a:t>
            </a:fld>
            <a:endParaRPr lang="en-US" sz="1200">
              <a:latin typeface="Calibri" pitchFamily="63" charset="0"/>
            </a:endParaRPr>
          </a:p>
        </p:txBody>
      </p:sp>
    </p:spTree>
    <p:extLst>
      <p:ext uri="{BB962C8B-B14F-4D97-AF65-F5344CB8AC3E}">
        <p14:creationId xmlns:p14="http://schemas.microsoft.com/office/powerpoint/2010/main" val="1325751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21</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22</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23</a:t>
            </a:fld>
            <a:endParaRPr lang="en-US" sz="1200">
              <a:latin typeface="Calibri" pitchFamily="7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61695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4</a:t>
            </a:fld>
            <a:endParaRPr lang="en-US" sz="1200">
              <a:latin typeface="Calibri" pitchFamily="79" charset="0"/>
            </a:endParaRPr>
          </a:p>
        </p:txBody>
      </p:sp>
    </p:spTree>
    <p:extLst>
      <p:ext uri="{BB962C8B-B14F-4D97-AF65-F5344CB8AC3E}">
        <p14:creationId xmlns:p14="http://schemas.microsoft.com/office/powerpoint/2010/main" val="185842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7BD55976-1C1D-47B4-9D64-F45D9DBCBF79}" type="slidenum">
              <a:rPr lang="en-GB" sz="1200">
                <a:latin typeface="Calibri" pitchFamily="71" charset="0"/>
                <a:ea typeface="ＭＳ Ｐゴシック" pitchFamily="71" charset="-128"/>
                <a:cs typeface="ＭＳ Ｐゴシック" pitchFamily="71" charset="-128"/>
              </a:rPr>
              <a:pPr algn="r"/>
              <a:t>5</a:t>
            </a:fld>
            <a:endParaRPr lang="en-GB" sz="1200">
              <a:latin typeface="Calibri" pitchFamily="71" charset="0"/>
              <a:ea typeface="ＭＳ Ｐゴシック" pitchFamily="71" charset="-128"/>
              <a:cs typeface="ＭＳ Ｐゴシック" pitchFamily="71" charset="-128"/>
            </a:endParaRPr>
          </a:p>
        </p:txBody>
      </p:sp>
      <p:sp>
        <p:nvSpPr>
          <p:cNvPr id="8294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2948"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3941648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63" charset="2"/>
              <a:buChar char="v"/>
            </a:pPr>
            <a:endParaRPr lang="en-US">
              <a:ea typeface="ＭＳ Ｐゴシック" pitchFamily="63" charset="-128"/>
              <a:cs typeface="ＭＳ Ｐゴシック" pitchFamily="63"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F91A2E6-BB4A-4D0E-B5B6-9CD46E7F1208}" type="slidenum">
              <a:rPr lang="en-US" sz="1200">
                <a:latin typeface="Calibri" pitchFamily="63" charset="0"/>
              </a:rPr>
              <a:pPr algn="r"/>
              <a:t>6</a:t>
            </a:fld>
            <a:endParaRPr lang="en-US" sz="1200">
              <a:latin typeface="Calibri" pitchFamily="63"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7</a:t>
            </a:fld>
            <a:endParaRPr lang="en-US" sz="1200">
              <a:latin typeface="Calibri" pitchFamily="71" charset="0"/>
              <a:ea typeface="ＭＳ Ｐゴシック" pitchFamily="71" charset="-128"/>
              <a:cs typeface="ＭＳ Ｐゴシック" pitchFamily="71" charset="-128"/>
            </a:endParaRPr>
          </a:p>
        </p:txBody>
      </p:sp>
    </p:spTree>
    <p:extLst>
      <p:ext uri="{BB962C8B-B14F-4D97-AF65-F5344CB8AC3E}">
        <p14:creationId xmlns:p14="http://schemas.microsoft.com/office/powerpoint/2010/main" val="845463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AA8F84B-4A09-4F1A-AC8C-AE22FD053490}" type="slidenum">
              <a:rPr lang="en-GB" sz="1200">
                <a:latin typeface="Calibri" pitchFamily="71" charset="0"/>
                <a:ea typeface="ＭＳ Ｐゴシック" pitchFamily="71" charset="-128"/>
                <a:cs typeface="ＭＳ Ｐゴシック" pitchFamily="71" charset="-128"/>
              </a:rPr>
              <a:pPr algn="r"/>
              <a:t>8</a:t>
            </a:fld>
            <a:endParaRPr lang="en-GB" sz="1200">
              <a:latin typeface="Calibri" pitchFamily="71" charset="0"/>
              <a:ea typeface="ＭＳ Ｐゴシック" pitchFamily="71" charset="-128"/>
              <a:cs typeface="ＭＳ Ｐゴシック" pitchFamily="71" charset="-128"/>
            </a:endParaRPr>
          </a:p>
        </p:txBody>
      </p:sp>
      <p:sp>
        <p:nvSpPr>
          <p:cNvPr id="7885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885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7BD55976-1C1D-47B4-9D64-F45D9DBCBF79}" type="slidenum">
              <a:rPr lang="en-GB" sz="1200">
                <a:latin typeface="Calibri" pitchFamily="71" charset="0"/>
                <a:ea typeface="ＭＳ Ｐゴシック" pitchFamily="71" charset="-128"/>
                <a:cs typeface="ＭＳ Ｐゴシック" pitchFamily="71" charset="-128"/>
              </a:rPr>
              <a:pPr algn="r"/>
              <a:t>9</a:t>
            </a:fld>
            <a:endParaRPr lang="en-GB" sz="1200">
              <a:latin typeface="Calibri" pitchFamily="71" charset="0"/>
              <a:ea typeface="ＭＳ Ｐゴシック" pitchFamily="71" charset="-128"/>
              <a:cs typeface="ＭＳ Ｐゴシック" pitchFamily="71" charset="-128"/>
            </a:endParaRPr>
          </a:p>
        </p:txBody>
      </p:sp>
      <p:sp>
        <p:nvSpPr>
          <p:cNvPr id="8294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2948"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3211231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86EB0-60A7-4F0A-9BA5-038F20A3DD47}" type="datetime1">
              <a:rPr lang="en-US"/>
              <a:pPr>
                <a:defRPr/>
              </a:pPr>
              <a:t>2/21/25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B948-A2AC-4E2D-A1C7-CDB574152E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5945E-53B5-44D0-991C-51D7ED4750F1}" type="datetime1">
              <a:rPr lang="en-US"/>
              <a:pPr>
                <a:defRPr/>
              </a:pPr>
              <a:t>2/21/25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6411-37B1-459E-AF18-F8B8CC7EAA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B4053C-40D5-4A65-8B5E-B01C75AB3887}" type="datetime1">
              <a:rPr lang="en-US"/>
              <a:pPr>
                <a:defRPr/>
              </a:pPr>
              <a:t>2/21/25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D4E38-4BD5-4CD8-8721-699F141B42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1F93664C-AD9C-4C07-803C-8BEB3F2B1AB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1D8F45-5539-44DF-BA33-E3476D4B56AB}" type="datetime1">
              <a:rPr lang="en-US"/>
              <a:pPr>
                <a:defRPr/>
              </a:pPr>
              <a:t>2/21/25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AE3DBE-0B51-4BD4-8A02-A37941A241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049BDF-0FF4-455F-BF39-46BB987D56D0}" type="datetime1">
              <a:rPr lang="en-US"/>
              <a:pPr>
                <a:defRPr/>
              </a:pPr>
              <a:t>2/21/25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29373-0138-4C14-ADA0-38A2C48036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ED818A5-AF1C-4A30-8A75-6B22BD57A1F6}" type="datetime1">
              <a:rPr lang="en-US"/>
              <a:pPr>
                <a:defRPr/>
              </a:pPr>
              <a:t>2/21/25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CA8903-6EE0-4891-A116-119C717C88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0BBFF89-49D2-44EB-B9D7-814D71640F52}" type="datetime1">
              <a:rPr lang="en-US"/>
              <a:pPr>
                <a:defRPr/>
              </a:pPr>
              <a:t>2/21/25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EC20D5-D9A0-486E-BFB6-F274590601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A7D2D4-C7A1-433F-AED7-24B39BF442B9}" type="datetime1">
              <a:rPr lang="en-US"/>
              <a:pPr>
                <a:defRPr/>
              </a:pPr>
              <a:t>2/21/25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505FDD-ADD7-4190-936E-52B6A6289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4F989-ED77-44FE-8127-EB4A5AEBDF6B}" type="datetime1">
              <a:rPr lang="en-US"/>
              <a:pPr>
                <a:defRPr/>
              </a:pPr>
              <a:t>2/21/25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ABE9A1-FBE8-4B9B-B3F7-E88E5B6AC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05EB6D-A39F-4855-A7FD-03B29555FC66}" type="datetime1">
              <a:rPr lang="en-US"/>
              <a:pPr>
                <a:defRPr/>
              </a:pPr>
              <a:t>2/21/25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69ED8-DA6A-48AC-87E1-8CD3FC68D5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C859D0-6E30-42F3-8129-0ABF21C32910}" type="datetime1">
              <a:rPr lang="en-US"/>
              <a:pPr>
                <a:defRPr/>
              </a:pPr>
              <a:t>2/21/25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5C602-B062-4220-BE56-E60F29C2E6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CF55BFE7-9EBC-4FAE-960C-ADEC4F70D314}" type="datetime1">
              <a:rPr lang="en-US"/>
              <a:pPr>
                <a:defRPr/>
              </a:pPr>
              <a:t>2/21/25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5B9D535B-F9BE-4565-86DF-DCDF6C72B0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9"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9"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9"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0000"/>
                    </a:gs>
                    <a:gs pos="100000">
                      <a:srgbClr val="FF0000"/>
                    </a:gs>
                    <a:gs pos="50000">
                      <a:srgbClr val="800000"/>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A7153-1A6C-3C23-A20C-415015883675}"/>
            </a:ext>
          </a:extLst>
        </p:cNvPr>
        <p:cNvGrpSpPr/>
        <p:nvPr/>
      </p:nvGrpSpPr>
      <p:grpSpPr>
        <a:xfrm>
          <a:off x="0" y="0"/>
          <a:ext cx="0" cy="0"/>
          <a:chOff x="0" y="0"/>
          <a:chExt cx="0" cy="0"/>
        </a:xfrm>
      </p:grpSpPr>
      <p:pic>
        <p:nvPicPr>
          <p:cNvPr id="29698" name="Picture 5" descr="1 page.jpg">
            <a:extLst>
              <a:ext uri="{FF2B5EF4-FFF2-40B4-BE49-F238E27FC236}">
                <a16:creationId xmlns:a16="http://schemas.microsoft.com/office/drawing/2014/main" id="{19B828F1-153E-1802-64B4-04BBA4900B98}"/>
              </a:ext>
            </a:extLst>
          </p:cNvPr>
          <p:cNvPicPr>
            <a:picLocks noChangeAspect="1"/>
          </p:cNvPicPr>
          <p:nvPr/>
        </p:nvPicPr>
        <p:blipFill>
          <a:blip r:embed="rId3"/>
          <a:srcRect/>
          <a:stretch>
            <a:fillRect/>
          </a:stretch>
        </p:blipFill>
        <p:spPr bwMode="auto">
          <a:xfrm>
            <a:off x="5562600" y="2590800"/>
            <a:ext cx="3378200" cy="2717800"/>
          </a:xfrm>
          <a:prstGeom prst="rect">
            <a:avLst/>
          </a:prstGeom>
          <a:noFill/>
          <a:ln w="9525">
            <a:noFill/>
            <a:miter lim="800000"/>
            <a:headEnd/>
            <a:tailEnd/>
          </a:ln>
        </p:spPr>
      </p:pic>
      <p:sp>
        <p:nvSpPr>
          <p:cNvPr id="2" name="TextBox 1">
            <a:extLst>
              <a:ext uri="{FF2B5EF4-FFF2-40B4-BE49-F238E27FC236}">
                <a16:creationId xmlns:a16="http://schemas.microsoft.com/office/drawing/2014/main" id="{EDF37060-4002-C021-5328-FBBB28C3B0CD}"/>
              </a:ext>
            </a:extLst>
          </p:cNvPr>
          <p:cNvSpPr txBox="1"/>
          <p:nvPr/>
        </p:nvSpPr>
        <p:spPr>
          <a:xfrm>
            <a:off x="1676400" y="76201"/>
            <a:ext cx="8839200" cy="1323439"/>
          </a:xfrm>
          <a:prstGeom prst="rect">
            <a:avLst/>
          </a:prstGeom>
          <a:noFill/>
        </p:spPr>
        <p:txBody>
          <a:bodyPr wrap="square">
            <a:spAutoFit/>
          </a:bodyPr>
          <a:lstStyle/>
          <a:p>
            <a:pPr algn="ctr">
              <a:defRPr/>
            </a:pP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sp>
        <p:nvSpPr>
          <p:cNvPr id="29700" name="Picture 2" descr="Lady At Desk.tif">
            <a:extLst>
              <a:ext uri="{FF2B5EF4-FFF2-40B4-BE49-F238E27FC236}">
                <a16:creationId xmlns:a16="http://schemas.microsoft.com/office/drawing/2014/main" id="{091A677F-E2F3-E43B-DDFE-DB211B599CCB}"/>
              </a:ext>
            </a:extLst>
          </p:cNvPr>
          <p:cNvSpPr>
            <a:spLocks noChangeAspect="1"/>
          </p:cNvSpPr>
          <p:nvPr/>
        </p:nvSpPr>
        <p:spPr bwMode="auto">
          <a:xfrm>
            <a:off x="1752601" y="5029201"/>
            <a:ext cx="1546225" cy="1355725"/>
          </a:xfrm>
          <a:prstGeom prst="rect">
            <a:avLst/>
          </a:prstGeom>
          <a:noFill/>
          <a:ln w="9525">
            <a:noFill/>
            <a:miter lim="800000"/>
            <a:headEnd/>
            <a:tailEnd/>
          </a:ln>
        </p:spPr>
        <p:txBody>
          <a:bodyPr>
            <a:prstTxWarp prst="textNoShape">
              <a:avLst/>
            </a:prstTxWarp>
          </a:bodyPr>
          <a:lstStyle/>
          <a:p>
            <a:endParaRPr lang="en-US"/>
          </a:p>
        </p:txBody>
      </p:sp>
      <p:sp>
        <p:nvSpPr>
          <p:cNvPr id="4" name="Text Box 2">
            <a:extLst>
              <a:ext uri="{FF2B5EF4-FFF2-40B4-BE49-F238E27FC236}">
                <a16:creationId xmlns:a16="http://schemas.microsoft.com/office/drawing/2014/main" id="{941E3865-D57C-1772-C2ED-0FD94A41CCA7}"/>
              </a:ext>
            </a:extLst>
          </p:cNvPr>
          <p:cNvSpPr txBox="1">
            <a:spLocks noChangeArrowheads="1"/>
          </p:cNvSpPr>
          <p:nvPr/>
        </p:nvSpPr>
        <p:spPr bwMode="auto">
          <a:xfrm>
            <a:off x="3048000" y="2004804"/>
            <a:ext cx="7467600" cy="3859518"/>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400" dirty="0">
                <a:solidFill>
                  <a:schemeClr val="accent1">
                    <a:lumMod val="50000"/>
                  </a:schemeClr>
                </a:solidFill>
              </a:rPr>
              <a:t> Write a half page describing what you know of the main characters so far (White Witch, Aslan).  What stories/</a:t>
            </a:r>
            <a:r>
              <a:rPr lang="en-GB" sz="2400" dirty="0" err="1">
                <a:solidFill>
                  <a:schemeClr val="accent1">
                    <a:lumMod val="50000"/>
                  </a:schemeClr>
                </a:solidFill>
              </a:rPr>
              <a:t>rumors</a:t>
            </a:r>
            <a:r>
              <a:rPr lang="en-GB" sz="2400" dirty="0">
                <a:solidFill>
                  <a:schemeClr val="accent1">
                    <a:lumMod val="50000"/>
                  </a:schemeClr>
                </a:solidFill>
              </a:rPr>
              <a:t> are there?  What do you actually know of Aslan at this point?</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24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400" dirty="0">
                <a:solidFill>
                  <a:schemeClr val="accent1">
                    <a:lumMod val="50000"/>
                  </a:schemeClr>
                </a:solidFill>
              </a:rPr>
              <a:t> </a:t>
            </a:r>
            <a:r>
              <a:rPr lang="en-US" sz="2400" dirty="0">
                <a:solidFill>
                  <a:schemeClr val="accent1">
                    <a:lumMod val="50000"/>
                  </a:schemeClr>
                </a:solidFill>
              </a:rPr>
              <a:t>Notice the change in the White Witch’s tiara.  How does she wield power?  What does she do with Edmund?  What does that tell you about how she “rewards” her followers?  What does Santa Claus say about (or demonstrate) about the gifts Aslan gives to his followers?</a:t>
            </a:r>
            <a:endParaRPr lang="en-GB" sz="2400" dirty="0">
              <a:solidFill>
                <a:schemeClr val="accent1">
                  <a:lumMod val="50000"/>
                </a:schemeClr>
              </a:solidFill>
            </a:endParaRPr>
          </a:p>
        </p:txBody>
      </p:sp>
      <p:pic>
        <p:nvPicPr>
          <p:cNvPr id="6" name="Picture 5" descr="Lady At Desk.tif">
            <a:extLst>
              <a:ext uri="{FF2B5EF4-FFF2-40B4-BE49-F238E27FC236}">
                <a16:creationId xmlns:a16="http://schemas.microsoft.com/office/drawing/2014/main" id="{0836B12B-309B-9480-1196-EFECF68A85DD}"/>
              </a:ext>
            </a:extLst>
          </p:cNvPr>
          <p:cNvPicPr>
            <a:picLocks noChangeAspect="1"/>
          </p:cNvPicPr>
          <p:nvPr/>
        </p:nvPicPr>
        <p:blipFill>
          <a:blip r:embed="rId4"/>
          <a:stretch>
            <a:fillRect/>
          </a:stretch>
        </p:blipFill>
        <p:spPr>
          <a:xfrm>
            <a:off x="1905001" y="5181601"/>
            <a:ext cx="1546225" cy="1355725"/>
          </a:xfrm>
          <a:prstGeom prst="rect">
            <a:avLst/>
          </a:prstGeom>
        </p:spPr>
      </p:pic>
    </p:spTree>
    <p:extLst>
      <p:ext uri="{BB962C8B-B14F-4D97-AF65-F5344CB8AC3E}">
        <p14:creationId xmlns:p14="http://schemas.microsoft.com/office/powerpoint/2010/main" val="528959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1676400" y="12954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419" name="Text Box 1"/>
          <p:cNvSpPr txBox="1">
            <a:spLocks noChangeArrowheads="1"/>
          </p:cNvSpPr>
          <p:nvPr/>
        </p:nvSpPr>
        <p:spPr bwMode="auto">
          <a:xfrm>
            <a:off x="1752600" y="76201"/>
            <a:ext cx="8763000"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What mythical land are the children taken to?</a:t>
            </a:r>
            <a:endParaRPr lang="en-GB" sz="3300" dirty="0"/>
          </a:p>
        </p:txBody>
      </p:sp>
      <p:sp>
        <p:nvSpPr>
          <p:cNvPr id="60420" name="Text Box 2"/>
          <p:cNvSpPr txBox="1">
            <a:spLocks noChangeArrowheads="1"/>
          </p:cNvSpPr>
          <p:nvPr/>
        </p:nvSpPr>
        <p:spPr bwMode="auto">
          <a:xfrm>
            <a:off x="1905000" y="762001"/>
            <a:ext cx="8534400" cy="79175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a:solidFill>
                  <a:srgbClr val="FF0000"/>
                </a:solidFill>
              </a:rPr>
              <a:t>a</a:t>
            </a:r>
            <a:r>
              <a:rPr lang="en-GB" dirty="0"/>
              <a:t>) </a:t>
            </a:r>
            <a:r>
              <a:rPr lang="en-GB" dirty="0" err="1">
                <a:solidFill>
                  <a:srgbClr val="0000FF"/>
                </a:solidFill>
              </a:rPr>
              <a:t>Brikabrak</a:t>
            </a:r>
            <a:endParaRPr lang="en-GB"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a:solidFill>
                  <a:srgbClr val="FF0000"/>
                </a:solidFill>
              </a:rPr>
              <a:t>b</a:t>
            </a:r>
            <a:r>
              <a:rPr lang="en-GB" dirty="0"/>
              <a:t>) </a:t>
            </a:r>
            <a:r>
              <a:rPr lang="en-GB" dirty="0">
                <a:solidFill>
                  <a:srgbClr val="0000FF"/>
                </a:solidFill>
              </a:rPr>
              <a:t>England</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a:solidFill>
                  <a:srgbClr val="FF0000"/>
                </a:solidFill>
              </a:rPr>
              <a:t>c</a:t>
            </a:r>
            <a:r>
              <a:rPr lang="en-GB" dirty="0"/>
              <a:t>) </a:t>
            </a:r>
            <a:r>
              <a:rPr lang="en-GB" dirty="0">
                <a:solidFill>
                  <a:srgbClr val="0000FF"/>
                </a:solidFill>
              </a:rPr>
              <a:t>Narnia</a:t>
            </a:r>
          </a:p>
        </p:txBody>
      </p:sp>
      <p:sp>
        <p:nvSpPr>
          <p:cNvPr id="10" name="Alternate Process 9"/>
          <p:cNvSpPr/>
          <p:nvPr/>
        </p:nvSpPr>
        <p:spPr>
          <a:xfrm>
            <a:off x="1676400" y="3429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422" name="Text Box 1"/>
          <p:cNvSpPr txBox="1">
            <a:spLocks noChangeArrowheads="1"/>
          </p:cNvSpPr>
          <p:nvPr/>
        </p:nvSpPr>
        <p:spPr bwMode="auto">
          <a:xfrm>
            <a:off x="1752600" y="2590801"/>
            <a:ext cx="8763000"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What is the name of the main protagonist?</a:t>
            </a:r>
            <a:endParaRPr lang="en-GB" sz="3300" dirty="0"/>
          </a:p>
        </p:txBody>
      </p:sp>
      <p:sp>
        <p:nvSpPr>
          <p:cNvPr id="60423" name="Text Box 2"/>
          <p:cNvSpPr txBox="1">
            <a:spLocks noChangeArrowheads="1"/>
          </p:cNvSpPr>
          <p:nvPr/>
        </p:nvSpPr>
        <p:spPr bwMode="auto">
          <a:xfrm>
            <a:off x="1905000" y="3200401"/>
            <a:ext cx="8534400" cy="79175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a:solidFill>
                  <a:srgbClr val="FF0000"/>
                </a:solidFill>
              </a:rPr>
              <a:t>a</a:t>
            </a:r>
            <a:r>
              <a:rPr lang="en-GB" dirty="0"/>
              <a:t>) </a:t>
            </a:r>
            <a:r>
              <a:rPr lang="en-GB" dirty="0">
                <a:solidFill>
                  <a:srgbClr val="0000FF"/>
                </a:solidFill>
              </a:rPr>
              <a:t>Saint Nicholas</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a:solidFill>
                  <a:srgbClr val="FF0000"/>
                </a:solidFill>
              </a:rPr>
              <a:t>b</a:t>
            </a:r>
            <a:r>
              <a:rPr lang="en-GB" dirty="0"/>
              <a:t>) </a:t>
            </a:r>
            <a:r>
              <a:rPr lang="en-GB" dirty="0">
                <a:solidFill>
                  <a:srgbClr val="0000FF"/>
                </a:solidFill>
              </a:rPr>
              <a:t>Aslan</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a:solidFill>
                  <a:srgbClr val="FF0000"/>
                </a:solidFill>
              </a:rPr>
              <a:t>c</a:t>
            </a:r>
            <a:r>
              <a:rPr lang="en-GB" dirty="0"/>
              <a:t>) </a:t>
            </a:r>
            <a:r>
              <a:rPr lang="en-GB" dirty="0">
                <a:solidFill>
                  <a:srgbClr val="0000FF"/>
                </a:solidFill>
              </a:rPr>
              <a:t>The White Witch</a:t>
            </a:r>
          </a:p>
        </p:txBody>
      </p:sp>
      <p:sp>
        <p:nvSpPr>
          <p:cNvPr id="13" name="Alternate Process 12"/>
          <p:cNvSpPr/>
          <p:nvPr/>
        </p:nvSpPr>
        <p:spPr>
          <a:xfrm>
            <a:off x="1676400" y="62484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425" name="Text Box 1"/>
          <p:cNvSpPr txBox="1">
            <a:spLocks noChangeArrowheads="1"/>
          </p:cNvSpPr>
          <p:nvPr/>
        </p:nvSpPr>
        <p:spPr bwMode="auto">
          <a:xfrm>
            <a:off x="1752600" y="5151438"/>
            <a:ext cx="8763000" cy="487362"/>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What is the name of the main antagonist?</a:t>
            </a:r>
            <a:endParaRPr lang="en-GB" sz="3300" dirty="0"/>
          </a:p>
        </p:txBody>
      </p:sp>
      <p:sp>
        <p:nvSpPr>
          <p:cNvPr id="60426" name="Text Box 2"/>
          <p:cNvSpPr txBox="1">
            <a:spLocks noChangeArrowheads="1"/>
          </p:cNvSpPr>
          <p:nvPr/>
        </p:nvSpPr>
        <p:spPr bwMode="auto">
          <a:xfrm>
            <a:off x="1905000" y="5726114"/>
            <a:ext cx="8534400" cy="79175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a:solidFill>
                  <a:srgbClr val="FF0000"/>
                </a:solidFill>
              </a:rPr>
              <a:t>a</a:t>
            </a:r>
            <a:r>
              <a:rPr lang="en-GB" dirty="0"/>
              <a:t>) </a:t>
            </a:r>
            <a:r>
              <a:rPr lang="en-GB" dirty="0">
                <a:solidFill>
                  <a:srgbClr val="0000FF"/>
                </a:solidFill>
              </a:rPr>
              <a:t>Saint Nicholas</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a:solidFill>
                  <a:srgbClr val="FF0000"/>
                </a:solidFill>
              </a:rPr>
              <a:t>b</a:t>
            </a:r>
            <a:r>
              <a:rPr lang="en-GB" dirty="0"/>
              <a:t>) </a:t>
            </a:r>
            <a:r>
              <a:rPr lang="en-GB" dirty="0">
                <a:solidFill>
                  <a:srgbClr val="0000FF"/>
                </a:solidFill>
              </a:rPr>
              <a:t>Aslan</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a:solidFill>
                  <a:srgbClr val="FF0000"/>
                </a:solidFill>
              </a:rPr>
              <a:t>c</a:t>
            </a:r>
            <a:r>
              <a:rPr lang="en-GB" dirty="0"/>
              <a:t>) </a:t>
            </a:r>
            <a:r>
              <a:rPr lang="en-GB" dirty="0">
                <a:solidFill>
                  <a:srgbClr val="0000FF"/>
                </a:solidFill>
              </a:rPr>
              <a:t>The White Witch</a:t>
            </a:r>
          </a:p>
        </p:txBody>
      </p:sp>
    </p:spTree>
    <p:extLst>
      <p:ext uri="{BB962C8B-B14F-4D97-AF65-F5344CB8AC3E}">
        <p14:creationId xmlns:p14="http://schemas.microsoft.com/office/powerpoint/2010/main" val="11555646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1"/>
            <a:ext cx="3657600" cy="4247317"/>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5400" dirty="0">
                <a:latin typeface=" JSP Ross"/>
                <a:cs typeface=" JSP Ross"/>
              </a:rPr>
              <a:t>The Lion, the Witch, and the Wardrobe</a:t>
            </a:r>
          </a:p>
        </p:txBody>
      </p:sp>
      <p:sp>
        <p:nvSpPr>
          <p:cNvPr id="6" name="TextBox 2"/>
          <p:cNvSpPr txBox="1">
            <a:spLocks noChangeArrowheads="1"/>
          </p:cNvSpPr>
          <p:nvPr/>
        </p:nvSpPr>
        <p:spPr bwMode="auto">
          <a:xfrm>
            <a:off x="9525000" y="6324600"/>
            <a:ext cx="9906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chemeClr val="tx1">
                    <a:lumMod val="85000"/>
                    <a:lumOff val="15000"/>
                  </a:schemeClr>
                </a:solidFill>
              </a:rPr>
              <a:t>24:00</a:t>
            </a:r>
          </a:p>
        </p:txBody>
      </p:sp>
    </p:spTree>
    <p:extLst>
      <p:ext uri="{BB962C8B-B14F-4D97-AF65-F5344CB8AC3E}">
        <p14:creationId xmlns:p14="http://schemas.microsoft.com/office/powerpoint/2010/main" val="360191642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AA2A6-2A78-C649-73B5-BC2A1AC3C5CE}"/>
            </a:ext>
          </a:extLst>
        </p:cNvPr>
        <p:cNvGrpSpPr/>
        <p:nvPr/>
      </p:nvGrpSpPr>
      <p:grpSpPr>
        <a:xfrm>
          <a:off x="0" y="0"/>
          <a:ext cx="0" cy="0"/>
          <a:chOff x="0" y="0"/>
          <a:chExt cx="0" cy="0"/>
        </a:xfrm>
      </p:grpSpPr>
      <p:pic>
        <p:nvPicPr>
          <p:cNvPr id="6" name="Picture 5" descr="Lady At Desk.tif">
            <a:extLst>
              <a:ext uri="{FF2B5EF4-FFF2-40B4-BE49-F238E27FC236}">
                <a16:creationId xmlns:a16="http://schemas.microsoft.com/office/drawing/2014/main" id="{5EF6ACC5-BE17-AA16-EE04-44342E3915AD}"/>
              </a:ext>
            </a:extLst>
          </p:cNvPr>
          <p:cNvPicPr>
            <a:picLocks noChangeAspect="1"/>
          </p:cNvPicPr>
          <p:nvPr/>
        </p:nvPicPr>
        <p:blipFill>
          <a:blip r:embed="rId3"/>
          <a:stretch>
            <a:fillRect/>
          </a:stretch>
        </p:blipFill>
        <p:spPr>
          <a:xfrm>
            <a:off x="1905001" y="5181601"/>
            <a:ext cx="1546225" cy="1355725"/>
          </a:xfrm>
          <a:prstGeom prst="rect">
            <a:avLst/>
          </a:prstGeom>
        </p:spPr>
      </p:pic>
      <p:pic>
        <p:nvPicPr>
          <p:cNvPr id="29698" name="Picture 5" descr="1 page.jpg">
            <a:extLst>
              <a:ext uri="{FF2B5EF4-FFF2-40B4-BE49-F238E27FC236}">
                <a16:creationId xmlns:a16="http://schemas.microsoft.com/office/drawing/2014/main" id="{FFF654DE-57C4-7BD5-F40F-43ABCB1EE320}"/>
              </a:ext>
            </a:extLst>
          </p:cNvPr>
          <p:cNvPicPr>
            <a:picLocks noChangeAspect="1"/>
          </p:cNvPicPr>
          <p:nvPr/>
        </p:nvPicPr>
        <p:blipFill>
          <a:blip r:embed="rId4"/>
          <a:srcRect/>
          <a:stretch>
            <a:fillRect/>
          </a:stretch>
        </p:blipFill>
        <p:spPr bwMode="auto">
          <a:xfrm>
            <a:off x="5562600" y="2590800"/>
            <a:ext cx="3378200" cy="2717800"/>
          </a:xfrm>
          <a:prstGeom prst="rect">
            <a:avLst/>
          </a:prstGeom>
          <a:noFill/>
          <a:ln w="9525">
            <a:noFill/>
            <a:miter lim="800000"/>
            <a:headEnd/>
            <a:tailEnd/>
          </a:ln>
        </p:spPr>
      </p:pic>
      <p:sp>
        <p:nvSpPr>
          <p:cNvPr id="2" name="TextBox 1">
            <a:extLst>
              <a:ext uri="{FF2B5EF4-FFF2-40B4-BE49-F238E27FC236}">
                <a16:creationId xmlns:a16="http://schemas.microsoft.com/office/drawing/2014/main" id="{B6873F2C-9401-0052-9939-3D38A201E09A}"/>
              </a:ext>
            </a:extLst>
          </p:cNvPr>
          <p:cNvSpPr txBox="1"/>
          <p:nvPr/>
        </p:nvSpPr>
        <p:spPr>
          <a:xfrm>
            <a:off x="1676400" y="76201"/>
            <a:ext cx="8839200" cy="1323439"/>
          </a:xfrm>
          <a:prstGeom prst="rect">
            <a:avLst/>
          </a:prstGeom>
          <a:noFill/>
        </p:spPr>
        <p:txBody>
          <a:bodyPr wrap="square">
            <a:spAutoFit/>
          </a:bodyPr>
          <a:lstStyle/>
          <a:p>
            <a:pPr algn="ctr">
              <a:defRPr/>
            </a:pP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sp>
        <p:nvSpPr>
          <p:cNvPr id="29700" name="Picture 2" descr="Lady At Desk.tif">
            <a:extLst>
              <a:ext uri="{FF2B5EF4-FFF2-40B4-BE49-F238E27FC236}">
                <a16:creationId xmlns:a16="http://schemas.microsoft.com/office/drawing/2014/main" id="{FEBA976C-8FE9-6F36-9C7D-96A54EA4489B}"/>
              </a:ext>
            </a:extLst>
          </p:cNvPr>
          <p:cNvSpPr>
            <a:spLocks noChangeAspect="1"/>
          </p:cNvSpPr>
          <p:nvPr/>
        </p:nvSpPr>
        <p:spPr bwMode="auto">
          <a:xfrm>
            <a:off x="1752601" y="5029201"/>
            <a:ext cx="1546225" cy="1355725"/>
          </a:xfrm>
          <a:prstGeom prst="rect">
            <a:avLst/>
          </a:prstGeom>
          <a:noFill/>
          <a:ln w="9525">
            <a:noFill/>
            <a:miter lim="800000"/>
            <a:headEnd/>
            <a:tailEnd/>
          </a:ln>
        </p:spPr>
        <p:txBody>
          <a:bodyPr>
            <a:prstTxWarp prst="textNoShape">
              <a:avLst/>
            </a:prstTxWarp>
          </a:bodyPr>
          <a:lstStyle/>
          <a:p>
            <a:endParaRPr lang="en-US"/>
          </a:p>
        </p:txBody>
      </p:sp>
      <p:sp>
        <p:nvSpPr>
          <p:cNvPr id="4" name="Text Box 2">
            <a:extLst>
              <a:ext uri="{FF2B5EF4-FFF2-40B4-BE49-F238E27FC236}">
                <a16:creationId xmlns:a16="http://schemas.microsoft.com/office/drawing/2014/main" id="{65D834D0-2B51-EA15-D45E-33CEBE268333}"/>
              </a:ext>
            </a:extLst>
          </p:cNvPr>
          <p:cNvSpPr txBox="1">
            <a:spLocks noChangeArrowheads="1"/>
          </p:cNvSpPr>
          <p:nvPr/>
        </p:nvSpPr>
        <p:spPr bwMode="auto">
          <a:xfrm>
            <a:off x="3048000" y="2004805"/>
            <a:ext cx="7467600" cy="4561249"/>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400" dirty="0">
                <a:solidFill>
                  <a:schemeClr val="accent1">
                    <a:lumMod val="50000"/>
                  </a:schemeClr>
                </a:solidFill>
              </a:rPr>
              <a:t> Write a half page detailing how the environment is changing in Narnia and how that reflects on the White Witch’s power vs Aslan’s power.</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24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400" dirty="0">
                <a:solidFill>
                  <a:schemeClr val="accent1">
                    <a:lumMod val="50000"/>
                  </a:schemeClr>
                </a:solidFill>
              </a:rPr>
              <a:t> </a:t>
            </a:r>
            <a:r>
              <a:rPr lang="en-US" sz="2400" dirty="0">
                <a:solidFill>
                  <a:schemeClr val="accent1">
                    <a:lumMod val="50000"/>
                  </a:schemeClr>
                </a:solidFill>
              </a:rPr>
              <a:t>What lessons are we to learn about relating to others in the fox/wolf comparison?  Why does Aslan have Peter and Susan practicing for warfare?  What does the “warfare practice” represent for us?</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US" sz="24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US" sz="2400" dirty="0">
                <a:solidFill>
                  <a:schemeClr val="accent1">
                    <a:lumMod val="50000"/>
                  </a:schemeClr>
                </a:solidFill>
              </a:rPr>
              <a:t>Why does Aslan roar?  Why does the WW sit in response?  What does the WW hope to accomplish by killing Aslan (notice her crown now)?  What does she ACTUALLY do?</a:t>
            </a:r>
            <a:endParaRPr lang="en-GB" sz="2400" dirty="0">
              <a:solidFill>
                <a:schemeClr val="accent1">
                  <a:lumMod val="50000"/>
                </a:schemeClr>
              </a:solidFill>
            </a:endParaRPr>
          </a:p>
        </p:txBody>
      </p:sp>
    </p:spTree>
    <p:extLst>
      <p:ext uri="{BB962C8B-B14F-4D97-AF65-F5344CB8AC3E}">
        <p14:creationId xmlns:p14="http://schemas.microsoft.com/office/powerpoint/2010/main" val="2521754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546081"/>
            <a:ext cx="7315200" cy="4524315"/>
          </a:xfrm>
          <a:prstGeom prst="rect">
            <a:avLst/>
          </a:prstGeom>
          <a:noFill/>
        </p:spPr>
        <p:txBody>
          <a:bodyPr wrap="square" rtlCol="0">
            <a:spAutoFit/>
          </a:bodyPr>
          <a:lstStyle/>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Questions, </a:t>
            </a:r>
          </a:p>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Observations</a:t>
            </a:r>
          </a:p>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&amp;</a:t>
            </a:r>
          </a:p>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Discussion</a:t>
            </a:r>
          </a:p>
        </p:txBody>
      </p:sp>
      <p:pic>
        <p:nvPicPr>
          <p:cNvPr id="3" name="Picture 2" descr="sleuth.jpg"/>
          <p:cNvPicPr>
            <a:picLocks noChangeAspect="1"/>
          </p:cNvPicPr>
          <p:nvPr/>
        </p:nvPicPr>
        <p:blipFill>
          <a:blip r:embed="rId3"/>
          <a:stretch>
            <a:fillRect/>
          </a:stretch>
        </p:blipFill>
        <p:spPr>
          <a:xfrm>
            <a:off x="1600201" y="2590800"/>
            <a:ext cx="2790825" cy="4114800"/>
          </a:xfrm>
          <a:prstGeom prst="rect">
            <a:avLst/>
          </a:prstGeom>
        </p:spPr>
      </p:pic>
      <p:pic>
        <p:nvPicPr>
          <p:cNvPr id="5" name="Picture 4">
            <a:extLst>
              <a:ext uri="{FF2B5EF4-FFF2-40B4-BE49-F238E27FC236}">
                <a16:creationId xmlns:a16="http://schemas.microsoft.com/office/drawing/2014/main" id="{66AE13E8-D31A-804B-97B0-22B737898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216" y="5278646"/>
            <a:ext cx="3638917" cy="1579354"/>
          </a:xfrm>
          <a:prstGeom prst="rect">
            <a:avLst/>
          </a:prstGeom>
        </p:spPr>
      </p:pic>
    </p:spTree>
    <p:extLst>
      <p:ext uri="{BB962C8B-B14F-4D97-AF65-F5344CB8AC3E}">
        <p14:creationId xmlns:p14="http://schemas.microsoft.com/office/powerpoint/2010/main" val="3493912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1"/>
            <a:ext cx="3657600" cy="4247317"/>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5400" dirty="0">
                <a:latin typeface=" JSP Ross"/>
                <a:cs typeface=" JSP Ross"/>
              </a:rPr>
              <a:t>The Lion, the Witch, and the Wardrobe</a:t>
            </a:r>
          </a:p>
        </p:txBody>
      </p:sp>
      <p:sp>
        <p:nvSpPr>
          <p:cNvPr id="6" name="TextBox 2"/>
          <p:cNvSpPr txBox="1">
            <a:spLocks noChangeArrowheads="1"/>
          </p:cNvSpPr>
          <p:nvPr/>
        </p:nvSpPr>
        <p:spPr bwMode="auto">
          <a:xfrm>
            <a:off x="9525000" y="6324600"/>
            <a:ext cx="9906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chemeClr val="tx1">
                    <a:lumMod val="85000"/>
                    <a:lumOff val="15000"/>
                  </a:schemeClr>
                </a:solidFill>
              </a:rPr>
              <a:t>24:00</a:t>
            </a:r>
          </a:p>
        </p:txBody>
      </p:sp>
    </p:spTree>
    <p:extLst>
      <p:ext uri="{BB962C8B-B14F-4D97-AF65-F5344CB8AC3E}">
        <p14:creationId xmlns:p14="http://schemas.microsoft.com/office/powerpoint/2010/main" val="295627413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r>
              <a:rPr lang="en-US" sz="3200" dirty="0">
                <a:solidFill>
                  <a:srgbClr val="660066"/>
                </a:solidFill>
                <a:effectLst>
                  <a:outerShdw blurRad="50800" dist="38100" dir="2700000" algn="tl" rotWithShape="0">
                    <a:prstClr val="black">
                      <a:alpha val="40000"/>
                    </a:prstClr>
                  </a:outerShdw>
                </a:effectLst>
                <a:latin typeface="Estelle Black SF" pitchFamily="2" charset="0"/>
              </a:rPr>
              <a:t>Wherefore seeing we also are compassed about with so great a cloud of witnesses, let us lay aside every weight, and the sin which doth so easily beset us, and let us run with patience the race that is set before us, looking unto Jesus the author and finisher of our faith; who for the joy that was set before him endured the cross, despising the shame, and is set down at the right hand of the throne of God. For consider him that endured such contradiction of sinners against himself, lest ye be wearied and faint in your minds.</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Hebrews 12:1-3 (KJV)</a:t>
            </a:r>
          </a:p>
        </p:txBody>
      </p:sp>
    </p:spTree>
    <p:extLst>
      <p:ext uri="{BB962C8B-B14F-4D97-AF65-F5344CB8AC3E}">
        <p14:creationId xmlns:p14="http://schemas.microsoft.com/office/powerpoint/2010/main" val="6333918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8AAF4-F016-7FBB-835A-5656A76E7334}"/>
            </a:ext>
          </a:extLst>
        </p:cNvPr>
        <p:cNvGrpSpPr/>
        <p:nvPr/>
      </p:nvGrpSpPr>
      <p:grpSpPr>
        <a:xfrm>
          <a:off x="0" y="0"/>
          <a:ext cx="0" cy="0"/>
          <a:chOff x="0" y="0"/>
          <a:chExt cx="0" cy="0"/>
        </a:xfrm>
      </p:grpSpPr>
      <p:pic>
        <p:nvPicPr>
          <p:cNvPr id="6" name="Picture 5" descr="Lady At Desk.tif">
            <a:extLst>
              <a:ext uri="{FF2B5EF4-FFF2-40B4-BE49-F238E27FC236}">
                <a16:creationId xmlns:a16="http://schemas.microsoft.com/office/drawing/2014/main" id="{0BC1BC5F-1EE2-445F-14FB-605ED8FAEB20}"/>
              </a:ext>
            </a:extLst>
          </p:cNvPr>
          <p:cNvPicPr>
            <a:picLocks noChangeAspect="1"/>
          </p:cNvPicPr>
          <p:nvPr/>
        </p:nvPicPr>
        <p:blipFill>
          <a:blip r:embed="rId3"/>
          <a:stretch>
            <a:fillRect/>
          </a:stretch>
        </p:blipFill>
        <p:spPr>
          <a:xfrm>
            <a:off x="1905001" y="5181601"/>
            <a:ext cx="1546225" cy="1355725"/>
          </a:xfrm>
          <a:prstGeom prst="rect">
            <a:avLst/>
          </a:prstGeom>
        </p:spPr>
      </p:pic>
      <p:pic>
        <p:nvPicPr>
          <p:cNvPr id="29698" name="Picture 5" descr="1 page.jpg">
            <a:extLst>
              <a:ext uri="{FF2B5EF4-FFF2-40B4-BE49-F238E27FC236}">
                <a16:creationId xmlns:a16="http://schemas.microsoft.com/office/drawing/2014/main" id="{3107AA13-140F-361C-669E-0AFF84683611}"/>
              </a:ext>
            </a:extLst>
          </p:cNvPr>
          <p:cNvPicPr>
            <a:picLocks noChangeAspect="1"/>
          </p:cNvPicPr>
          <p:nvPr/>
        </p:nvPicPr>
        <p:blipFill>
          <a:blip r:embed="rId4"/>
          <a:srcRect/>
          <a:stretch>
            <a:fillRect/>
          </a:stretch>
        </p:blipFill>
        <p:spPr bwMode="auto">
          <a:xfrm>
            <a:off x="5562600" y="2590800"/>
            <a:ext cx="3378200" cy="2717800"/>
          </a:xfrm>
          <a:prstGeom prst="rect">
            <a:avLst/>
          </a:prstGeom>
          <a:noFill/>
          <a:ln w="9525">
            <a:noFill/>
            <a:miter lim="800000"/>
            <a:headEnd/>
            <a:tailEnd/>
          </a:ln>
        </p:spPr>
      </p:pic>
      <p:sp>
        <p:nvSpPr>
          <p:cNvPr id="2" name="TextBox 1">
            <a:extLst>
              <a:ext uri="{FF2B5EF4-FFF2-40B4-BE49-F238E27FC236}">
                <a16:creationId xmlns:a16="http://schemas.microsoft.com/office/drawing/2014/main" id="{EB5D00BA-621F-107A-4C62-0A1378A35469}"/>
              </a:ext>
            </a:extLst>
          </p:cNvPr>
          <p:cNvSpPr txBox="1"/>
          <p:nvPr/>
        </p:nvSpPr>
        <p:spPr>
          <a:xfrm>
            <a:off x="1676400" y="76201"/>
            <a:ext cx="8839200" cy="1323439"/>
          </a:xfrm>
          <a:prstGeom prst="rect">
            <a:avLst/>
          </a:prstGeom>
          <a:noFill/>
        </p:spPr>
        <p:txBody>
          <a:bodyPr wrap="square">
            <a:spAutoFit/>
          </a:bodyPr>
          <a:lstStyle/>
          <a:p>
            <a:pPr algn="ctr">
              <a:defRPr/>
            </a:pP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sp>
        <p:nvSpPr>
          <p:cNvPr id="29700" name="Picture 2" descr="Lady At Desk.tif">
            <a:extLst>
              <a:ext uri="{FF2B5EF4-FFF2-40B4-BE49-F238E27FC236}">
                <a16:creationId xmlns:a16="http://schemas.microsoft.com/office/drawing/2014/main" id="{FB1917D0-98D1-B0CE-D664-97B9DB28B901}"/>
              </a:ext>
            </a:extLst>
          </p:cNvPr>
          <p:cNvSpPr>
            <a:spLocks noChangeAspect="1"/>
          </p:cNvSpPr>
          <p:nvPr/>
        </p:nvSpPr>
        <p:spPr bwMode="auto">
          <a:xfrm>
            <a:off x="1752601" y="5029201"/>
            <a:ext cx="1546225" cy="1355725"/>
          </a:xfrm>
          <a:prstGeom prst="rect">
            <a:avLst/>
          </a:prstGeom>
          <a:noFill/>
          <a:ln w="9525">
            <a:noFill/>
            <a:miter lim="800000"/>
            <a:headEnd/>
            <a:tailEnd/>
          </a:ln>
        </p:spPr>
        <p:txBody>
          <a:bodyPr>
            <a:prstTxWarp prst="textNoShape">
              <a:avLst/>
            </a:prstTxWarp>
          </a:bodyPr>
          <a:lstStyle/>
          <a:p>
            <a:endParaRPr lang="en-US"/>
          </a:p>
        </p:txBody>
      </p:sp>
      <p:sp>
        <p:nvSpPr>
          <p:cNvPr id="4" name="Text Box 2">
            <a:extLst>
              <a:ext uri="{FF2B5EF4-FFF2-40B4-BE49-F238E27FC236}">
                <a16:creationId xmlns:a16="http://schemas.microsoft.com/office/drawing/2014/main" id="{81605EB9-9302-B3E2-A1A0-69B13F66DDF0}"/>
              </a:ext>
            </a:extLst>
          </p:cNvPr>
          <p:cNvSpPr txBox="1">
            <a:spLocks noChangeArrowheads="1"/>
          </p:cNvSpPr>
          <p:nvPr/>
        </p:nvSpPr>
        <p:spPr bwMode="auto">
          <a:xfrm>
            <a:off x="3048000" y="2004804"/>
            <a:ext cx="7467600" cy="4912114"/>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400" dirty="0">
                <a:solidFill>
                  <a:schemeClr val="accent1">
                    <a:lumMod val="50000"/>
                  </a:schemeClr>
                </a:solidFill>
              </a:rPr>
              <a:t> Write a half page giving insights into how TLTWTW compares to our reality and what is described in Revelation.</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24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400" dirty="0">
                <a:solidFill>
                  <a:schemeClr val="accent1">
                    <a:lumMod val="50000"/>
                  </a:schemeClr>
                </a:solidFill>
              </a:rPr>
              <a:t> </a:t>
            </a:r>
            <a:r>
              <a:rPr lang="en-US" sz="2400" dirty="0">
                <a:solidFill>
                  <a:schemeClr val="accent1">
                    <a:lumMod val="50000"/>
                  </a:schemeClr>
                </a:solidFill>
              </a:rPr>
              <a:t>Why did the director “silence” almost all sounds for the battle start (clue: what could you still hear?)</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US" sz="24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US" sz="2400" dirty="0">
                <a:solidFill>
                  <a:schemeClr val="accent1">
                    <a:lumMod val="50000"/>
                  </a:schemeClr>
                </a:solidFill>
              </a:rPr>
              <a:t>How did the revival scene at the WW Castle parallel the resurrection of the just in Matthew/John/Revelation?</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US" sz="24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US" sz="2400" dirty="0">
                <a:solidFill>
                  <a:schemeClr val="accent1">
                    <a:lumMod val="50000"/>
                  </a:schemeClr>
                </a:solidFill>
              </a:rPr>
              <a:t>Though Aslan is the one who ends the WW, why was it important that P/S/E/L do their part in the battle?  What is the spiritual lesson?</a:t>
            </a:r>
          </a:p>
        </p:txBody>
      </p:sp>
    </p:spTree>
    <p:extLst>
      <p:ext uri="{BB962C8B-B14F-4D97-AF65-F5344CB8AC3E}">
        <p14:creationId xmlns:p14="http://schemas.microsoft.com/office/powerpoint/2010/main" val="3947188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chemeClr val="folHlink"/>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234765042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43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defRPr/>
            </a:pPr>
            <a:r>
              <a:rPr lang="en-US" sz="3200" dirty="0">
                <a:solidFill>
                  <a:srgbClr val="660066"/>
                </a:solidFill>
                <a:effectLst>
                  <a:outerShdw blurRad="50800" dist="38100" dir="2700000" algn="tl" rotWithShape="0">
                    <a:prstClr val="black">
                      <a:alpha val="40000"/>
                    </a:prstClr>
                  </a:outerShdw>
                </a:effectLst>
                <a:latin typeface="Estelle Black SF" pitchFamily="2" charset="0"/>
              </a:rPr>
              <a:t>Therefore, since we are surrounded by such a great cloud of witnesses, let us throw off everything that hinders and the sin that so easily entangles. And let us run with perseverance the race marked out for us, fixing our eyes on Jesus, the pioneer and perfecter of faith. For the joy set before him he endured the cross, scorning its shame, and sat down at the right hand of the throne of God. Consider him who endured such opposition from sinners, so that you will not grow weary and lose heart. </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Hebrews 12:1-3 (NIV)</a:t>
            </a:r>
          </a:p>
        </p:txBody>
      </p:sp>
    </p:spTree>
    <p:extLst>
      <p:ext uri="{BB962C8B-B14F-4D97-AF65-F5344CB8AC3E}">
        <p14:creationId xmlns:p14="http://schemas.microsoft.com/office/powerpoint/2010/main" val="376576062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ifying-glass.jpg"/>
          <p:cNvPicPr>
            <a:picLocks noChangeAspect="1"/>
          </p:cNvPicPr>
          <p:nvPr/>
        </p:nvPicPr>
        <p:blipFill>
          <a:blip r:embed="rId3"/>
          <a:stretch>
            <a:fillRect/>
          </a:stretch>
        </p:blipFill>
        <p:spPr>
          <a:xfrm>
            <a:off x="1752601" y="304801"/>
            <a:ext cx="2698751" cy="2024063"/>
          </a:xfrm>
          <a:prstGeom prst="rect">
            <a:avLst/>
          </a:prstGeom>
        </p:spPr>
      </p:pic>
      <p:sp>
        <p:nvSpPr>
          <p:cNvPr id="2" name="TextBox 1"/>
          <p:cNvSpPr txBox="1"/>
          <p:nvPr/>
        </p:nvSpPr>
        <p:spPr>
          <a:xfrm>
            <a:off x="1676400" y="546081"/>
            <a:ext cx="5791200" cy="1323439"/>
          </a:xfrm>
          <a:prstGeom prst="rect">
            <a:avLst/>
          </a:prstGeom>
          <a:noFill/>
        </p:spPr>
        <p:txBody>
          <a:bodyPr wrap="square" rtlCol="0">
            <a:spAutoFit/>
          </a:bodyPr>
          <a:lstStyle/>
          <a:p>
            <a:pPr algn="ctr"/>
            <a:r>
              <a:rPr lang="en-US" sz="8000" dirty="0">
                <a:solidFill>
                  <a:schemeClr val="accent6">
                    <a:lumMod val="75000"/>
                  </a:schemeClr>
                </a:solidFill>
                <a:effectLst>
                  <a:outerShdw blurRad="50800" dist="38100" dir="2700000">
                    <a:srgbClr val="000000">
                      <a:alpha val="43000"/>
                    </a:srgbClr>
                  </a:outerShdw>
                </a:effectLst>
                <a:latin typeface=" JSP Ross"/>
                <a:cs typeface=" JSP Ross"/>
              </a:rPr>
              <a:t>W</a:t>
            </a:r>
            <a:r>
              <a:rPr lang="en-US" sz="6000" dirty="0">
                <a:solidFill>
                  <a:schemeClr val="accent6">
                    <a:lumMod val="75000"/>
                  </a:schemeClr>
                </a:solidFill>
                <a:effectLst>
                  <a:outerShdw blurRad="50800" dist="38100" dir="2700000">
                    <a:srgbClr val="000000">
                      <a:alpha val="43000"/>
                    </a:srgbClr>
                  </a:outerShdw>
                </a:effectLst>
                <a:latin typeface=" JSP Ross"/>
                <a:cs typeface=" JSP Ross"/>
              </a:rPr>
              <a:t>ord</a:t>
            </a: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 </a:t>
            </a:r>
            <a:r>
              <a:rPr lang="en-US" sz="6000" dirty="0">
                <a:solidFill>
                  <a:schemeClr val="accent6">
                    <a:lumMod val="75000"/>
                  </a:schemeClr>
                </a:solidFill>
                <a:effectLst>
                  <a:outerShdw blurRad="50800" dist="38100" dir="2700000">
                    <a:srgbClr val="000000">
                      <a:alpha val="43000"/>
                    </a:srgbClr>
                  </a:outerShdw>
                </a:effectLst>
                <a:latin typeface=" JSP Ross"/>
                <a:cs typeface=" JSP Ross"/>
              </a:rPr>
              <a:t>Study</a:t>
            </a:r>
          </a:p>
        </p:txBody>
      </p:sp>
      <p:pic>
        <p:nvPicPr>
          <p:cNvPr id="6" name="Picture 5">
            <a:extLst>
              <a:ext uri="{FF2B5EF4-FFF2-40B4-BE49-F238E27FC236}">
                <a16:creationId xmlns:a16="http://schemas.microsoft.com/office/drawing/2014/main" id="{56AB95B6-E662-6E40-AECC-501D111D01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4191000"/>
            <a:ext cx="3504773" cy="2502408"/>
          </a:xfrm>
          <a:prstGeom prst="rect">
            <a:avLst/>
          </a:prstGeom>
        </p:spPr>
      </p:pic>
      <p:sp>
        <p:nvSpPr>
          <p:cNvPr id="7" name="TextBox 6">
            <a:extLst>
              <a:ext uri="{FF2B5EF4-FFF2-40B4-BE49-F238E27FC236}">
                <a16:creationId xmlns:a16="http://schemas.microsoft.com/office/drawing/2014/main" id="{2E7ABAC8-2302-CA4F-823F-E72EB682EE04}"/>
              </a:ext>
            </a:extLst>
          </p:cNvPr>
          <p:cNvSpPr txBox="1"/>
          <p:nvPr/>
        </p:nvSpPr>
        <p:spPr>
          <a:xfrm>
            <a:off x="3581400" y="2667001"/>
            <a:ext cx="6934200" cy="923330"/>
          </a:xfrm>
          <a:prstGeom prst="rect">
            <a:avLst/>
          </a:prstGeom>
          <a:noFill/>
        </p:spPr>
        <p:txBody>
          <a:bodyPr wrap="square" rtlCol="0">
            <a:spAutoFit/>
          </a:bodyPr>
          <a:lstStyle/>
          <a:p>
            <a:r>
              <a:rPr lang="en-US" sz="5400" dirty="0">
                <a:solidFill>
                  <a:schemeClr val="accent6">
                    <a:lumMod val="50000"/>
                  </a:schemeClr>
                </a:solidFill>
                <a:effectLst>
                  <a:outerShdw blurRad="50800" dist="38100" dir="2700000">
                    <a:srgbClr val="000000">
                      <a:alpha val="43000"/>
                    </a:srgbClr>
                  </a:outerShdw>
                </a:effectLst>
                <a:latin typeface=" JSP Ross"/>
                <a:cs typeface=" JSP Ross"/>
              </a:rPr>
              <a:t>compassed</a:t>
            </a:r>
          </a:p>
        </p:txBody>
      </p:sp>
    </p:spTree>
    <p:extLst>
      <p:ext uri="{BB962C8B-B14F-4D97-AF65-F5344CB8AC3E}">
        <p14:creationId xmlns:p14="http://schemas.microsoft.com/office/powerpoint/2010/main" val="2634054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1"/>
            <a:ext cx="3657600" cy="4247317"/>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5400" dirty="0">
                <a:latin typeface=" JSP Ross"/>
                <a:cs typeface=" JSP Ross"/>
              </a:rPr>
              <a:t>The Lion, the Witch, and the Wardrobe</a:t>
            </a:r>
          </a:p>
        </p:txBody>
      </p:sp>
      <p:sp>
        <p:nvSpPr>
          <p:cNvPr id="6" name="TextBox 2"/>
          <p:cNvSpPr txBox="1">
            <a:spLocks noChangeArrowheads="1"/>
          </p:cNvSpPr>
          <p:nvPr/>
        </p:nvSpPr>
        <p:spPr bwMode="auto">
          <a:xfrm>
            <a:off x="9525000" y="6324600"/>
            <a:ext cx="9906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chemeClr val="tx1">
                    <a:lumMod val="85000"/>
                    <a:lumOff val="15000"/>
                  </a:schemeClr>
                </a:solidFill>
              </a:rPr>
              <a:t>24:00</a:t>
            </a:r>
          </a:p>
        </p:txBody>
      </p:sp>
    </p:spTree>
    <p:extLst>
      <p:ext uri="{BB962C8B-B14F-4D97-AF65-F5344CB8AC3E}">
        <p14:creationId xmlns:p14="http://schemas.microsoft.com/office/powerpoint/2010/main" val="332876324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1 page.jpg"/>
          <p:cNvPicPr>
            <a:picLocks noChangeAspect="1"/>
          </p:cNvPicPr>
          <p:nvPr/>
        </p:nvPicPr>
        <p:blipFill>
          <a:blip r:embed="rId3"/>
          <a:srcRect/>
          <a:stretch>
            <a:fillRect/>
          </a:stretch>
        </p:blipFill>
        <p:spPr bwMode="auto">
          <a:xfrm>
            <a:off x="5562600" y="2590800"/>
            <a:ext cx="3378200" cy="2717800"/>
          </a:xfrm>
          <a:prstGeom prst="rect">
            <a:avLst/>
          </a:prstGeom>
          <a:noFill/>
          <a:ln w="9525">
            <a:noFill/>
            <a:miter lim="800000"/>
            <a:headEnd/>
            <a:tailEnd/>
          </a:ln>
        </p:spPr>
      </p:pic>
      <p:sp>
        <p:nvSpPr>
          <p:cNvPr id="2" name="TextBox 1"/>
          <p:cNvSpPr txBox="1"/>
          <p:nvPr/>
        </p:nvSpPr>
        <p:spPr>
          <a:xfrm>
            <a:off x="1676400" y="76201"/>
            <a:ext cx="8839200" cy="1323439"/>
          </a:xfrm>
          <a:prstGeom prst="rect">
            <a:avLst/>
          </a:prstGeom>
          <a:noFill/>
        </p:spPr>
        <p:txBody>
          <a:bodyPr wrap="square">
            <a:spAutoFit/>
          </a:bodyPr>
          <a:lstStyle/>
          <a:p>
            <a:pPr algn="ctr">
              <a:defRPr/>
            </a:pP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sp>
        <p:nvSpPr>
          <p:cNvPr id="29700" name="Picture 2" descr="Lady At Desk.tif"/>
          <p:cNvSpPr>
            <a:spLocks noChangeAspect="1"/>
          </p:cNvSpPr>
          <p:nvPr/>
        </p:nvSpPr>
        <p:spPr bwMode="auto">
          <a:xfrm>
            <a:off x="1752601" y="5029201"/>
            <a:ext cx="1546225" cy="1355725"/>
          </a:xfrm>
          <a:prstGeom prst="rect">
            <a:avLst/>
          </a:prstGeom>
          <a:noFill/>
          <a:ln w="9525">
            <a:noFill/>
            <a:miter lim="800000"/>
            <a:headEnd/>
            <a:tailEnd/>
          </a:ln>
        </p:spPr>
        <p:txBody>
          <a:bodyPr>
            <a:prstTxWarp prst="textNoShape">
              <a:avLst/>
            </a:prstTxWarp>
          </a:bodyPr>
          <a:lstStyle/>
          <a:p>
            <a:endParaRPr lang="en-US"/>
          </a:p>
        </p:txBody>
      </p:sp>
      <p:sp>
        <p:nvSpPr>
          <p:cNvPr id="4" name="Text Box 2"/>
          <p:cNvSpPr txBox="1">
            <a:spLocks noChangeArrowheads="1"/>
          </p:cNvSpPr>
          <p:nvPr/>
        </p:nvSpPr>
        <p:spPr bwMode="auto">
          <a:xfrm>
            <a:off x="3048000" y="2004805"/>
            <a:ext cx="7467600" cy="350865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400" dirty="0">
                <a:solidFill>
                  <a:schemeClr val="accent1">
                    <a:lumMod val="50000"/>
                  </a:schemeClr>
                </a:solidFill>
              </a:rPr>
              <a:t> Write a half page detailing the events of the movie so far.</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24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400" dirty="0">
                <a:solidFill>
                  <a:schemeClr val="accent1">
                    <a:lumMod val="50000"/>
                  </a:schemeClr>
                </a:solidFill>
              </a:rPr>
              <a:t> </a:t>
            </a:r>
            <a:r>
              <a:rPr lang="en-US" sz="2400" dirty="0">
                <a:solidFill>
                  <a:schemeClr val="accent1">
                    <a:lumMod val="50000"/>
                  </a:schemeClr>
                </a:solidFill>
              </a:rPr>
              <a:t>What parallels do you see already between the world of Narnia and our Universe here?  What might it be like to visit other worlds in God’s Universe.  Why might it be important to be beings who are patient, kind and understanding before God allowing humans to visit other places (think about the meeting between Tumnus and Lucy).</a:t>
            </a:r>
            <a:endParaRPr lang="en-GB" sz="2400" dirty="0">
              <a:solidFill>
                <a:schemeClr val="accent1">
                  <a:lumMod val="50000"/>
                </a:schemeClr>
              </a:solidFill>
            </a:endParaRPr>
          </a:p>
        </p:txBody>
      </p:sp>
      <p:pic>
        <p:nvPicPr>
          <p:cNvPr id="6" name="Picture 5" descr="Lady At Desk.tif"/>
          <p:cNvPicPr>
            <a:picLocks noChangeAspect="1"/>
          </p:cNvPicPr>
          <p:nvPr/>
        </p:nvPicPr>
        <p:blipFill>
          <a:blip r:embed="rId4"/>
          <a:stretch>
            <a:fillRect/>
          </a:stretch>
        </p:blipFill>
        <p:spPr>
          <a:xfrm>
            <a:off x="1905001" y="5181601"/>
            <a:ext cx="1546225" cy="1355725"/>
          </a:xfrm>
          <a:prstGeom prst="rect">
            <a:avLst/>
          </a:prstGeom>
        </p:spPr>
      </p:pic>
    </p:spTree>
    <p:extLst>
      <p:ext uri="{BB962C8B-B14F-4D97-AF65-F5344CB8AC3E}">
        <p14:creationId xmlns:p14="http://schemas.microsoft.com/office/powerpoint/2010/main" val="3718553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33049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1"/>
            <a:ext cx="3657600" cy="4247317"/>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5400" dirty="0">
                <a:latin typeface=" JSP Ross"/>
                <a:cs typeface=" JSP Ross"/>
              </a:rPr>
              <a:t>The Lion, the Witch, and the Wardrobe</a:t>
            </a:r>
          </a:p>
        </p:txBody>
      </p:sp>
      <p:sp>
        <p:nvSpPr>
          <p:cNvPr id="6" name="TextBox 2"/>
          <p:cNvSpPr txBox="1">
            <a:spLocks noChangeArrowheads="1"/>
          </p:cNvSpPr>
          <p:nvPr/>
        </p:nvSpPr>
        <p:spPr bwMode="auto">
          <a:xfrm>
            <a:off x="9525000" y="6324600"/>
            <a:ext cx="9906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chemeClr val="tx1">
                    <a:lumMod val="85000"/>
                    <a:lumOff val="15000"/>
                  </a:schemeClr>
                </a:solidFill>
              </a:rPr>
              <a:t>24:00</a:t>
            </a:r>
          </a:p>
        </p:txBody>
      </p:sp>
    </p:spTree>
    <p:extLst>
      <p:ext uri="{BB962C8B-B14F-4D97-AF65-F5344CB8AC3E}">
        <p14:creationId xmlns:p14="http://schemas.microsoft.com/office/powerpoint/2010/main" val="302448942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2619</TotalTime>
  <Words>745</Words>
  <Application>Microsoft Macintosh PowerPoint</Application>
  <PresentationFormat>Widescreen</PresentationFormat>
  <Paragraphs>77</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ＭＳ Ｐゴシック</vt:lpstr>
      <vt:lpstr> JSP Ross</vt:lpstr>
      <vt:lpstr>Arial</vt:lpstr>
      <vt:lpstr>Calibri</vt:lpstr>
      <vt:lpstr>Estelle Black SF</vt:lpstr>
      <vt:lpstr>Impact</vt:lpstr>
      <vt:lpstr>Wingdings</vt:lpstr>
      <vt:lpstr>Office Theme</vt:lpstr>
      <vt:lpstr>PowerPoint Presentation</vt:lpstr>
      <vt:lpstr>Wherefore seeing we also are compassed about with so great a cloud of witnesses, let us lay aside every weight, and the sin which doth so easily beset us, and let us run with patience the race that is set before us, looking unto Jesus the author and finisher of our faith; who for the joy that was set before him endured the cross, despising the shame, and is set down at the right hand of the throne of God. For consider him that endured such contradiction of sinners against himself, lest ye be wearied and faint in your minds.</vt:lpstr>
      <vt:lpstr>Therefore, since we are surrounded by such a great cloud of witnesses, let us throw off everything that hinders and the sin that so easily entangles. And let us run with perseverance the race marked out for us, fixing our eyes on Jesus, the pioneer and perfecter of faith. For the joy set before him he endured the cross, scorning its shame, and sat down at the right hand of the throne of God. Consider him who endured such opposition from sinners, so that you will not grow weary and lose heart.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dgregory@montereybayacademy.org</cp:lastModifiedBy>
  <cp:revision>122</cp:revision>
  <dcterms:created xsi:type="dcterms:W3CDTF">2019-07-23T02:48:10Z</dcterms:created>
  <dcterms:modified xsi:type="dcterms:W3CDTF">2025-02-21T20:32:17Z</dcterms:modified>
</cp:coreProperties>
</file>