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12" r:id="rId2"/>
    <p:sldId id="334" r:id="rId3"/>
    <p:sldId id="335" r:id="rId4"/>
    <p:sldId id="498" r:id="rId5"/>
    <p:sldId id="355" r:id="rId6"/>
    <p:sldId id="400" r:id="rId7"/>
    <p:sldId id="354" r:id="rId8"/>
    <p:sldId id="517" r:id="rId9"/>
    <p:sldId id="314" r:id="rId10"/>
    <p:sldId id="315" r:id="rId11"/>
    <p:sldId id="399" r:id="rId12"/>
    <p:sldId id="513" r:id="rId13"/>
    <p:sldId id="507" r:id="rId14"/>
    <p:sldId id="386" r:id="rId15"/>
    <p:sldId id="321" r:id="rId16"/>
    <p:sldId id="476" r:id="rId17"/>
    <p:sldId id="401" r:id="rId18"/>
    <p:sldId id="509" r:id="rId19"/>
    <p:sldId id="316" r:id="rId20"/>
    <p:sldId id="418" r:id="rId21"/>
    <p:sldId id="419" r:id="rId22"/>
    <p:sldId id="421" r:id="rId23"/>
    <p:sldId id="423" r:id="rId24"/>
    <p:sldId id="425" r:id="rId25"/>
    <p:sldId id="383" r:id="rId26"/>
    <p:sldId id="276" r:id="rId27"/>
    <p:sldId id="501" r:id="rId28"/>
    <p:sldId id="502" r:id="rId29"/>
    <p:sldId id="508" r:id="rId30"/>
    <p:sldId id="408" r:id="rId31"/>
    <p:sldId id="514" r:id="rId32"/>
    <p:sldId id="323" r:id="rId33"/>
    <p:sldId id="407" r:id="rId34"/>
    <p:sldId id="410" r:id="rId3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400080"/>
    <a:srgbClr val="211C2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p:restoredTop sz="94694"/>
  </p:normalViewPr>
  <p:slideViewPr>
    <p:cSldViewPr>
      <p:cViewPr varScale="1">
        <p:scale>
          <a:sx n="121" d="100"/>
          <a:sy n="121" d="100"/>
        </p:scale>
        <p:origin x="744"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2/21/25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2739198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DC60A3C-D498-4CB3-AC3A-9111DD872419}"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6803"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6804"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10</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11</a:t>
            </a:fld>
            <a:endParaRPr lang="en-US" sz="1200">
              <a:latin typeface="Calibri" pitchFamily="71" charset="0"/>
            </a:endParaRPr>
          </a:p>
        </p:txBody>
      </p:sp>
    </p:spTree>
    <p:extLst>
      <p:ext uri="{BB962C8B-B14F-4D97-AF65-F5344CB8AC3E}">
        <p14:creationId xmlns:p14="http://schemas.microsoft.com/office/powerpoint/2010/main" val="55220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12</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725346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13</a:t>
            </a:fld>
            <a:endParaRPr lang="en-US" sz="1200">
              <a:latin typeface="Calibri" pitchFamily="71" charset="0"/>
            </a:endParaRPr>
          </a:p>
        </p:txBody>
      </p:sp>
    </p:spTree>
    <p:extLst>
      <p:ext uri="{BB962C8B-B14F-4D97-AF65-F5344CB8AC3E}">
        <p14:creationId xmlns:p14="http://schemas.microsoft.com/office/powerpoint/2010/main" val="170577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14</a:t>
            </a:fld>
            <a:endParaRPr lang="en-US" sz="1200">
              <a:latin typeface="Calibri" pitchFamily="71" charset="0"/>
            </a:endParaRPr>
          </a:p>
        </p:txBody>
      </p:sp>
    </p:spTree>
    <p:extLst>
      <p:ext uri="{BB962C8B-B14F-4D97-AF65-F5344CB8AC3E}">
        <p14:creationId xmlns:p14="http://schemas.microsoft.com/office/powerpoint/2010/main" val="6684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15</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782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778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13AAA6C-8814-4938-8BFC-2C2C72ED9530}" type="slidenum">
              <a:rPr lang="en-US" sz="1200">
                <a:latin typeface="Calibri" pitchFamily="79" charset="0"/>
              </a:rPr>
              <a:pPr algn="r"/>
              <a:t>16</a:t>
            </a:fld>
            <a:endParaRPr lang="en-US" sz="1200">
              <a:latin typeface="Calibri" pitchFamily="79" charset="0"/>
            </a:endParaRPr>
          </a:p>
        </p:txBody>
      </p:sp>
    </p:spTree>
    <p:extLst>
      <p:ext uri="{BB962C8B-B14F-4D97-AF65-F5344CB8AC3E}">
        <p14:creationId xmlns:p14="http://schemas.microsoft.com/office/powerpoint/2010/main" val="85517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17</a:t>
            </a:fld>
            <a:endParaRPr lang="en-US" sz="1200">
              <a:latin typeface="Calibri" pitchFamily="79" charset="0"/>
            </a:endParaRPr>
          </a:p>
        </p:txBody>
      </p:sp>
    </p:spTree>
    <p:extLst>
      <p:ext uri="{BB962C8B-B14F-4D97-AF65-F5344CB8AC3E}">
        <p14:creationId xmlns:p14="http://schemas.microsoft.com/office/powerpoint/2010/main" val="810744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18</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1270538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19</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525922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F562CDE-1D82-4073-BF0D-E97237A47D3F}" type="slidenum">
              <a:rPr lang="en-US" sz="1200">
                <a:latin typeface="Calibri" pitchFamily="74" charset="0"/>
              </a:rPr>
              <a:pPr algn="r"/>
              <a:t>20</a:t>
            </a:fld>
            <a:endParaRPr lang="en-US" sz="1200">
              <a:latin typeface="Calibri" pitchFamily="74" charset="0"/>
            </a:endParaRPr>
          </a:p>
        </p:txBody>
      </p:sp>
    </p:spTree>
    <p:extLst>
      <p:ext uri="{BB962C8B-B14F-4D97-AF65-F5344CB8AC3E}">
        <p14:creationId xmlns:p14="http://schemas.microsoft.com/office/powerpoint/2010/main" val="1227813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21</a:t>
            </a:fld>
            <a:endParaRPr lang="en-US" sz="1200">
              <a:latin typeface="Calibri" pitchFamily="71" charset="0"/>
            </a:endParaRPr>
          </a:p>
        </p:txBody>
      </p:sp>
    </p:spTree>
    <p:extLst>
      <p:ext uri="{BB962C8B-B14F-4D97-AF65-F5344CB8AC3E}">
        <p14:creationId xmlns:p14="http://schemas.microsoft.com/office/powerpoint/2010/main" val="3226267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22</a:t>
            </a:fld>
            <a:endParaRPr lang="en-US" sz="1200">
              <a:latin typeface="Calibri" pitchFamily="71" charset="0"/>
            </a:endParaRPr>
          </a:p>
        </p:txBody>
      </p:sp>
    </p:spTree>
    <p:extLst>
      <p:ext uri="{BB962C8B-B14F-4D97-AF65-F5344CB8AC3E}">
        <p14:creationId xmlns:p14="http://schemas.microsoft.com/office/powerpoint/2010/main" val="1682466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23</a:t>
            </a:fld>
            <a:endParaRPr lang="en-US" sz="1200">
              <a:latin typeface="Calibri" pitchFamily="71" charset="0"/>
            </a:endParaRPr>
          </a:p>
        </p:txBody>
      </p:sp>
    </p:spTree>
    <p:extLst>
      <p:ext uri="{BB962C8B-B14F-4D97-AF65-F5344CB8AC3E}">
        <p14:creationId xmlns:p14="http://schemas.microsoft.com/office/powerpoint/2010/main" val="1087379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24</a:t>
            </a:fld>
            <a:endParaRPr lang="en-US" sz="1200">
              <a:latin typeface="Calibri" pitchFamily="71" charset="0"/>
            </a:endParaRPr>
          </a:p>
        </p:txBody>
      </p:sp>
    </p:spTree>
    <p:extLst>
      <p:ext uri="{BB962C8B-B14F-4D97-AF65-F5344CB8AC3E}">
        <p14:creationId xmlns:p14="http://schemas.microsoft.com/office/powerpoint/2010/main" val="3008157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25</a:t>
            </a:fld>
            <a:endParaRPr lang="en-US" sz="1200">
              <a:latin typeface="Calibri" pitchFamily="79" charset="0"/>
            </a:endParaRPr>
          </a:p>
        </p:txBody>
      </p:sp>
    </p:spTree>
    <p:extLst>
      <p:ext uri="{BB962C8B-B14F-4D97-AF65-F5344CB8AC3E}">
        <p14:creationId xmlns:p14="http://schemas.microsoft.com/office/powerpoint/2010/main" val="1486063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26</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2970334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1981434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53251"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F562CDE-1D82-4073-BF0D-E97237A47D3F}" type="slidenum">
              <a:rPr lang="en-US" sz="1200">
                <a:latin typeface="Calibri" pitchFamily="74" charset="0"/>
              </a:rPr>
              <a:pPr algn="r"/>
              <a:t>29</a:t>
            </a:fld>
            <a:endParaRPr lang="en-US" sz="1200">
              <a:latin typeface="Calibri" pitchFamily="74" charset="0"/>
            </a:endParaRPr>
          </a:p>
        </p:txBody>
      </p:sp>
    </p:spTree>
    <p:extLst>
      <p:ext uri="{BB962C8B-B14F-4D97-AF65-F5344CB8AC3E}">
        <p14:creationId xmlns:p14="http://schemas.microsoft.com/office/powerpoint/2010/main" val="211421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2883807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F66FD-975C-4F09-A801-9DFE66D459BD}" type="slidenum">
              <a:rPr lang="en-US"/>
              <a:pPr/>
              <a:t>30</a:t>
            </a:fld>
            <a:endParaRPr lang="en-US"/>
          </a:p>
        </p:txBody>
      </p:sp>
      <p:sp>
        <p:nvSpPr>
          <p:cNvPr id="388098" name="Rectangle 2"/>
          <p:cNvSpPr>
            <a:spLocks noGrp="1" noRot="1" noChangeAspect="1" noChangeArrowheads="1" noTextEdit="1"/>
          </p:cNvSpPr>
          <p:nvPr>
            <p:ph type="sldImg"/>
          </p:nvPr>
        </p:nvSpPr>
        <p:spPr>
          <a:xfrm>
            <a:off x="381000" y="685800"/>
            <a:ext cx="6096000" cy="3429000"/>
          </a:xfrm>
          <a:ln/>
        </p:spPr>
      </p:sp>
      <p:sp>
        <p:nvSpPr>
          <p:cNvPr id="388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07441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31</a:t>
            </a:fld>
            <a:endParaRPr lang="en-US" sz="1200">
              <a:latin typeface="Calibri" pitchFamily="79" charset="0"/>
            </a:endParaRPr>
          </a:p>
        </p:txBody>
      </p:sp>
    </p:spTree>
    <p:extLst>
      <p:ext uri="{BB962C8B-B14F-4D97-AF65-F5344CB8AC3E}">
        <p14:creationId xmlns:p14="http://schemas.microsoft.com/office/powerpoint/2010/main" val="3718025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32</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33</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34</a:t>
            </a:fld>
            <a:endParaRPr lang="en-US" sz="1200">
              <a:latin typeface="Calibri" pitchFamily="7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4</a:t>
            </a:fld>
            <a:endParaRPr lang="en-US" sz="1200">
              <a:latin typeface="Calibri" pitchFamily="79" charset="0"/>
            </a:endParaRPr>
          </a:p>
        </p:txBody>
      </p:sp>
    </p:spTree>
    <p:extLst>
      <p:ext uri="{BB962C8B-B14F-4D97-AF65-F5344CB8AC3E}">
        <p14:creationId xmlns:p14="http://schemas.microsoft.com/office/powerpoint/2010/main" val="355842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5</a:t>
            </a:fld>
            <a:endParaRPr lang="en-US" sz="1200">
              <a:latin typeface="Calibri" pitchFamily="79" charset="0"/>
            </a:endParaRPr>
          </a:p>
        </p:txBody>
      </p:sp>
    </p:spTree>
    <p:extLst>
      <p:ext uri="{BB962C8B-B14F-4D97-AF65-F5344CB8AC3E}">
        <p14:creationId xmlns:p14="http://schemas.microsoft.com/office/powerpoint/2010/main" val="213392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6</a:t>
            </a:fld>
            <a:endParaRPr lang="en-US" sz="1200">
              <a:latin typeface="Calibri" pitchFamily="79" charset="0"/>
            </a:endParaRPr>
          </a:p>
        </p:txBody>
      </p:sp>
    </p:spTree>
    <p:extLst>
      <p:ext uri="{BB962C8B-B14F-4D97-AF65-F5344CB8AC3E}">
        <p14:creationId xmlns:p14="http://schemas.microsoft.com/office/powerpoint/2010/main" val="50544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7</a:t>
            </a:fld>
            <a:endParaRPr lang="en-US" sz="1200">
              <a:latin typeface="Calibri" pitchFamily="79" charset="0"/>
            </a:endParaRPr>
          </a:p>
        </p:txBody>
      </p:sp>
    </p:spTree>
    <p:extLst>
      <p:ext uri="{BB962C8B-B14F-4D97-AF65-F5344CB8AC3E}">
        <p14:creationId xmlns:p14="http://schemas.microsoft.com/office/powerpoint/2010/main" val="87967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8</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158542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9</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2/21/25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2/21/25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2/21/25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2/21/25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2/21/25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2/21/25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2/21/25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2/21/25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What is an allusion?</a:t>
            </a:r>
          </a:p>
        </p:txBody>
      </p:sp>
    </p:spTree>
    <p:extLst>
      <p:ext uri="{BB962C8B-B14F-4D97-AF65-F5344CB8AC3E}">
        <p14:creationId xmlns:p14="http://schemas.microsoft.com/office/powerpoint/2010/main" val="37263035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6167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1477328"/>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Allusions happen in movies all the time for comedic or broader reasons: to bring another character in with much less work than full development.</a:t>
            </a:r>
          </a:p>
        </p:txBody>
      </p:sp>
    </p:spTree>
    <p:extLst>
      <p:ext uri="{BB962C8B-B14F-4D97-AF65-F5344CB8AC3E}">
        <p14:creationId xmlns:p14="http://schemas.microsoft.com/office/powerpoint/2010/main" val="87586618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923330"/>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Allusions rely on an audience’s intelligence as well as their familiarity with the extant material</a:t>
            </a:r>
          </a:p>
        </p:txBody>
      </p:sp>
    </p:spTree>
    <p:extLst>
      <p:ext uri="{BB962C8B-B14F-4D97-AF65-F5344CB8AC3E}">
        <p14:creationId xmlns:p14="http://schemas.microsoft.com/office/powerpoint/2010/main" val="198821508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3">
            <a:extLst>
              <a:ext uri="{FF2B5EF4-FFF2-40B4-BE49-F238E27FC236}">
                <a16:creationId xmlns:a16="http://schemas.microsoft.com/office/drawing/2014/main" id="{6B8B04F7-141B-834B-B85D-1AECE12F6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066800"/>
            <a:ext cx="4660900" cy="4165600"/>
          </a:xfrm>
          <a:prstGeom prst="rect">
            <a:avLst/>
          </a:prstGeom>
        </p:spPr>
      </p:pic>
      <p:sp>
        <p:nvSpPr>
          <p:cNvPr id="5" name="TextBox 2">
            <a:extLst>
              <a:ext uri="{FF2B5EF4-FFF2-40B4-BE49-F238E27FC236}">
                <a16:creationId xmlns:a16="http://schemas.microsoft.com/office/drawing/2014/main" id="{286D1BE3-1115-DC4E-AC2F-6B1E53DC48F9}"/>
              </a:ext>
            </a:extLst>
          </p:cNvPr>
          <p:cNvSpPr txBox="1">
            <a:spLocks noChangeArrowheads="1"/>
          </p:cNvSpPr>
          <p:nvPr/>
        </p:nvSpPr>
        <p:spPr bwMode="auto">
          <a:xfrm>
            <a:off x="5791200" y="1600200"/>
            <a:ext cx="6019800" cy="3108543"/>
          </a:xfrm>
          <a:prstGeom prst="rect">
            <a:avLst/>
          </a:prstGeom>
          <a:noFill/>
          <a:ln w="9525">
            <a:noFill/>
            <a:miter lim="800000"/>
            <a:headEnd/>
            <a:tailEnd/>
          </a:ln>
        </p:spPr>
        <p:txBody>
          <a:bodyPr wrap="square">
            <a:prstTxWarp prst="textNoShape">
              <a:avLst/>
            </a:prstTxWarp>
            <a:spAutoFit/>
          </a:bodyPr>
          <a:lstStyle/>
          <a:p>
            <a:pPr eaLnBrk="0" hangingPunct="0"/>
            <a:r>
              <a:rPr lang="en-US" sz="2800" dirty="0">
                <a:solidFill>
                  <a:srgbClr val="D9D9D9"/>
                </a:solidFill>
              </a:rPr>
              <a:t>Some of our own to check out . . .</a:t>
            </a:r>
          </a:p>
          <a:p>
            <a:pPr eaLnBrk="0" hangingPunct="0"/>
            <a:endParaRPr lang="en-US" sz="2800" dirty="0">
              <a:solidFill>
                <a:srgbClr val="D9D9D9"/>
              </a:solidFill>
            </a:endParaRPr>
          </a:p>
          <a:p>
            <a:pPr eaLnBrk="0" hangingPunct="0"/>
            <a:endParaRPr lang="en-US" sz="2800" dirty="0">
              <a:solidFill>
                <a:srgbClr val="D9D9D9"/>
              </a:solidFill>
            </a:endParaRPr>
          </a:p>
          <a:p>
            <a:pPr eaLnBrk="0" hangingPunct="0"/>
            <a:r>
              <a:rPr lang="en-US" sz="2800" dirty="0">
                <a:solidFill>
                  <a:srgbClr val="D9D9D9"/>
                </a:solidFill>
              </a:rPr>
              <a:t>Rev 12:9   with   Genesis 3:1</a:t>
            </a:r>
          </a:p>
          <a:p>
            <a:pPr eaLnBrk="0" hangingPunct="0"/>
            <a:r>
              <a:rPr lang="en-US" sz="2800" dirty="0">
                <a:solidFill>
                  <a:srgbClr val="D9D9D9"/>
                </a:solidFill>
              </a:rPr>
              <a:t>Rev 21:1   with   Isaiah 66:22</a:t>
            </a:r>
          </a:p>
          <a:p>
            <a:pPr eaLnBrk="0" hangingPunct="0"/>
            <a:r>
              <a:rPr lang="en-US" sz="2800" dirty="0">
                <a:solidFill>
                  <a:srgbClr val="D9D9D9"/>
                </a:solidFill>
              </a:rPr>
              <a:t>Rev 21:4   with   Isaiah 25:8</a:t>
            </a:r>
          </a:p>
          <a:p>
            <a:pPr eaLnBrk="0" hangingPunct="0"/>
            <a:endParaRPr lang="en-US" sz="2800" dirty="0">
              <a:solidFill>
                <a:srgbClr val="D9D9D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rdenShovel.png"/>
          <p:cNvPicPr>
            <a:picLocks noChangeAspect="1"/>
          </p:cNvPicPr>
          <p:nvPr/>
        </p:nvPicPr>
        <p:blipFill>
          <a:blip r:embed="rId3"/>
          <a:stretch>
            <a:fillRect/>
          </a:stretch>
        </p:blipFill>
        <p:spPr>
          <a:xfrm>
            <a:off x="1371601" y="3124200"/>
            <a:ext cx="3766643" cy="3733800"/>
          </a:xfrm>
          <a:prstGeom prst="rect">
            <a:avLst/>
          </a:prstGeom>
        </p:spPr>
      </p:pic>
      <p:pic>
        <p:nvPicPr>
          <p:cNvPr id="4" name="Picture 3" descr="SnowShovel.png"/>
          <p:cNvPicPr>
            <a:picLocks noChangeAspect="1"/>
          </p:cNvPicPr>
          <p:nvPr/>
        </p:nvPicPr>
        <p:blipFill>
          <a:blip r:embed="rId4"/>
          <a:stretch>
            <a:fillRect/>
          </a:stretch>
        </p:blipFill>
        <p:spPr>
          <a:xfrm>
            <a:off x="6781800" y="2438400"/>
            <a:ext cx="4217988" cy="4217988"/>
          </a:xfrm>
          <a:prstGeom prst="rect">
            <a:avLst/>
          </a:prstGeom>
        </p:spPr>
      </p:pic>
      <p:sp>
        <p:nvSpPr>
          <p:cNvPr id="2" name="TextBox 1"/>
          <p:cNvSpPr txBox="1"/>
          <p:nvPr/>
        </p:nvSpPr>
        <p:spPr>
          <a:xfrm>
            <a:off x="1752600" y="685800"/>
            <a:ext cx="8686800" cy="501675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Book of life</a:t>
            </a:r>
          </a:p>
          <a:p>
            <a:pPr algn="ctr"/>
            <a:endPar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Digging deeper</a:t>
            </a:r>
          </a:p>
        </p:txBody>
      </p:sp>
    </p:spTree>
    <p:extLst>
      <p:ext uri="{BB962C8B-B14F-4D97-AF65-F5344CB8AC3E}">
        <p14:creationId xmlns:p14="http://schemas.microsoft.com/office/powerpoint/2010/main" val="314496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685800"/>
            <a:ext cx="8839200" cy="1569660"/>
          </a:xfrm>
          <a:prstGeom prst="rect">
            <a:avLst/>
          </a:prstGeom>
          <a:noFill/>
        </p:spPr>
        <p:txBody>
          <a:bodyPr wrap="square" rtlCol="0">
            <a:spAutoFit/>
          </a:bodyPr>
          <a:lstStyle/>
          <a:p>
            <a:pPr algn="ctr"/>
            <a:r>
              <a:rPr lang="en-US" sz="9600" dirty="0">
                <a:solidFill>
                  <a:schemeClr val="accent6">
                    <a:lumMod val="75000"/>
                  </a:schemeClr>
                </a:solidFill>
                <a:effectLst>
                  <a:outerShdw blurRad="50800" dist="38100" dir="2700000">
                    <a:srgbClr val="000000">
                      <a:alpha val="43000"/>
                    </a:srgbClr>
                  </a:outerShdw>
                </a:effectLst>
                <a:latin typeface=" JSP Ross"/>
                <a:cs typeface=" JSP Ross"/>
              </a:rPr>
              <a:t>BOL  project</a:t>
            </a:r>
          </a:p>
        </p:txBody>
      </p:sp>
    </p:spTree>
    <p:extLst>
      <p:ext uri="{BB962C8B-B14F-4D97-AF65-F5344CB8AC3E}">
        <p14:creationId xmlns:p14="http://schemas.microsoft.com/office/powerpoint/2010/main" val="1037671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4123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r>
              <a:rPr lang="en-US" sz="3600" dirty="0">
                <a:solidFill>
                  <a:srgbClr val="660066"/>
                </a:solidFill>
                <a:effectLst>
                  <a:outerShdw blurRad="50800" dist="38100" dir="2700000" algn="tl" rotWithShape="0">
                    <a:prstClr val="black">
                      <a:alpha val="40000"/>
                    </a:prstClr>
                  </a:outerShdw>
                </a:effectLst>
                <a:latin typeface="Estelle Black SF" pitchFamily="2" charset="0"/>
              </a:rPr>
              <a:t>The Revelation of Jesus Christ, which God gave unto him, to shew unto his servants things which must shortly come to pass; and he sent and signified it by his angel unto his servant John . . . And from Jesus Christ, who is the faithful witness, and the first begotten of the dead, and the prince of the kings of the earth. Unto him that loved us, and washed us from our sins in his own blood</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Revelation 1:1, 5 (KJV)</a:t>
            </a:r>
          </a:p>
        </p:txBody>
      </p:sp>
    </p:spTree>
    <p:extLst>
      <p:ext uri="{BB962C8B-B14F-4D97-AF65-F5344CB8AC3E}">
        <p14:creationId xmlns:p14="http://schemas.microsoft.com/office/powerpoint/2010/main" val="40548504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52400"/>
            <a:ext cx="9144000" cy="6247864"/>
          </a:xfrm>
          <a:prstGeom prst="rect">
            <a:avLst/>
          </a:prstGeom>
          <a:noFill/>
        </p:spPr>
        <p:txBody>
          <a:bodyPr wrap="square" rtlCol="0">
            <a:spAutoFit/>
          </a:bodyPr>
          <a:lstStyle/>
          <a:p>
            <a:pPr algn="ctr"/>
            <a:r>
              <a:rPr lang="en-US" sz="8000" dirty="0">
                <a:solidFill>
                  <a:srgbClr val="800000"/>
                </a:solidFill>
                <a:effectLst>
                  <a:outerShdw blurRad="50800" dist="152400" dir="2700000">
                    <a:srgbClr val="000000">
                      <a:alpha val="43000"/>
                    </a:srgbClr>
                  </a:outerShdw>
                </a:effectLst>
                <a:latin typeface="Estelle Black SF"/>
                <a:cs typeface="Estelle Black SF"/>
              </a:rPr>
              <a:t>Dream big when thinking about what </a:t>
            </a:r>
            <a:r>
              <a:rPr lang="en-US" sz="8000" dirty="0" err="1">
                <a:solidFill>
                  <a:srgbClr val="800000"/>
                </a:solidFill>
                <a:effectLst>
                  <a:outerShdw blurRad="50800" dist="152400" dir="2700000">
                    <a:srgbClr val="000000">
                      <a:alpha val="43000"/>
                    </a:srgbClr>
                  </a:outerShdw>
                </a:effectLst>
                <a:latin typeface="Estelle Black SF"/>
                <a:cs typeface="Estelle Black SF"/>
              </a:rPr>
              <a:t>satan</a:t>
            </a:r>
            <a:r>
              <a:rPr lang="en-US" sz="8000" dirty="0">
                <a:solidFill>
                  <a:srgbClr val="800000"/>
                </a:solidFill>
                <a:effectLst>
                  <a:outerShdw blurRad="50800" dist="152400" dir="2700000">
                    <a:srgbClr val="000000">
                      <a:alpha val="43000"/>
                    </a:srgbClr>
                  </a:outerShdw>
                </a:effectLst>
                <a:latin typeface="Estelle Black SF"/>
                <a:cs typeface="Estelle Black SF"/>
              </a:rPr>
              <a:t> is actually trying to keep you from and what you stand to lose</a:t>
            </a:r>
          </a:p>
        </p:txBody>
      </p:sp>
    </p:spTree>
    <p:extLst>
      <p:ext uri="{BB962C8B-B14F-4D97-AF65-F5344CB8AC3E}">
        <p14:creationId xmlns:p14="http://schemas.microsoft.com/office/powerpoint/2010/main" val="1726877077"/>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An idea about heaven . . .</a:t>
            </a:r>
          </a:p>
        </p:txBody>
      </p:sp>
    </p:spTree>
    <p:extLst>
      <p:ext uri="{BB962C8B-B14F-4D97-AF65-F5344CB8AC3E}">
        <p14:creationId xmlns:p14="http://schemas.microsoft.com/office/powerpoint/2010/main" val="62256802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An idea about heaven . . .</a:t>
            </a:r>
          </a:p>
        </p:txBody>
      </p:sp>
    </p:spTree>
    <p:extLst>
      <p:ext uri="{BB962C8B-B14F-4D97-AF65-F5344CB8AC3E}">
        <p14:creationId xmlns:p14="http://schemas.microsoft.com/office/powerpoint/2010/main" val="367799346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An idea about heaven . . .</a:t>
            </a:r>
          </a:p>
        </p:txBody>
      </p:sp>
    </p:spTree>
    <p:extLst>
      <p:ext uri="{BB962C8B-B14F-4D97-AF65-F5344CB8AC3E}">
        <p14:creationId xmlns:p14="http://schemas.microsoft.com/office/powerpoint/2010/main" val="101747220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981200" y="2895600"/>
            <a:ext cx="3962400" cy="369332"/>
          </a:xfrm>
          <a:prstGeom prst="rect">
            <a:avLst/>
          </a:prstGeom>
          <a:noFill/>
          <a:ln w="9525">
            <a:noFill/>
            <a:miter lim="800000"/>
            <a:headEnd/>
            <a:tailEnd/>
          </a:ln>
        </p:spPr>
        <p:txBody>
          <a:bodyPr wrap="square">
            <a:prstTxWarp prst="textNoShape">
              <a:avLst/>
            </a:prstTxWarp>
            <a:spAutoFit/>
          </a:bodyPr>
          <a:lstStyle/>
          <a:p>
            <a:pPr eaLnBrk="0" hangingPunct="0"/>
            <a:r>
              <a:rPr lang="en-US" dirty="0">
                <a:solidFill>
                  <a:srgbClr val="D9D9D9"/>
                </a:solidFill>
              </a:rPr>
              <a:t>An idea about heaven . . .</a:t>
            </a:r>
          </a:p>
        </p:txBody>
      </p:sp>
    </p:spTree>
    <p:extLst>
      <p:ext uri="{BB962C8B-B14F-4D97-AF65-F5344CB8AC3E}">
        <p14:creationId xmlns:p14="http://schemas.microsoft.com/office/powerpoint/2010/main" val="230216978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xmlns:p14="http://schemas.microsoft.com/office/powerpoint/2010/mai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981200"/>
            <a:ext cx="7010400" cy="1228028"/>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Dream . . . Write a description of what you think you’ll do within the first week of being in heaven . . .</a:t>
            </a:r>
          </a:p>
        </p:txBody>
      </p:sp>
      <p:sp>
        <p:nvSpPr>
          <p:cNvPr id="7" name="Text Box 2"/>
          <p:cNvSpPr txBox="1">
            <a:spLocks noChangeArrowheads="1"/>
          </p:cNvSpPr>
          <p:nvPr/>
        </p:nvSpPr>
        <p:spPr bwMode="auto">
          <a:xfrm>
            <a:off x="3733800" y="6019800"/>
            <a:ext cx="6781800" cy="704808"/>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Don’t forget to get your Journal up to date!</a:t>
            </a:r>
          </a:p>
        </p:txBody>
      </p:sp>
    </p:spTree>
    <p:extLst>
      <p:ext uri="{BB962C8B-B14F-4D97-AF65-F5344CB8AC3E}">
        <p14:creationId xmlns:p14="http://schemas.microsoft.com/office/powerpoint/2010/main" val="878406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r>
              <a:rPr lang="en-US" sz="3600" dirty="0">
                <a:solidFill>
                  <a:srgbClr val="660066"/>
                </a:solidFill>
                <a:effectLst>
                  <a:outerShdw blurRad="50800" dist="38100" dir="2700000" algn="tl" rotWithShape="0">
                    <a:prstClr val="black">
                      <a:alpha val="40000"/>
                    </a:prstClr>
                  </a:outerShdw>
                </a:effectLst>
                <a:latin typeface="Estelle Black SF" pitchFamily="2" charset="0"/>
              </a:rPr>
              <a:t>The Revelation of Jesus Christ, which God gave unto him, to shew unto his servants things which must shortly come to pass; and he sent and signified it by his angel unto his servant John . . . And from Jesus Christ, who is the faithful witness, and the first begotten of the dead, and the prince of the kings of the earth. Unto him that loved us, and washed us from our sins in his own blood</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Revelation 1:1, 5 (KJV)</a:t>
            </a:r>
          </a:p>
        </p:txBody>
      </p:sp>
    </p:spTree>
    <p:extLst>
      <p:ext uri="{BB962C8B-B14F-4D97-AF65-F5344CB8AC3E}">
        <p14:creationId xmlns:p14="http://schemas.microsoft.com/office/powerpoint/2010/main" val="422336356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defRPr/>
            </a:pPr>
            <a:r>
              <a:rPr lang="en-US" sz="4000" dirty="0">
                <a:solidFill>
                  <a:srgbClr val="660066"/>
                </a:solidFill>
                <a:effectLst>
                  <a:outerShdw blurRad="50800" dist="38100" dir="2700000" algn="tl" rotWithShape="0">
                    <a:prstClr val="black">
                      <a:alpha val="40000"/>
                    </a:prstClr>
                  </a:outerShdw>
                </a:effectLst>
                <a:latin typeface="Estelle Black SF" pitchFamily="2" charset="0"/>
              </a:rPr>
              <a:t>The revelation from Jesus Christ, which God gave him to show his servants what must soon take place. He made it known by sending his angel to his servant John . . . and from Jesus Christ, who is the faithful witness, the firstborn from the dead, and the ruler of the kings of the earth.  To him who loves us and has freed us from our sins by his blood.</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Revelation 1:1, 5 (NIV)</a:t>
            </a:r>
          </a:p>
        </p:txBody>
      </p:sp>
    </p:spTree>
    <p:extLst>
      <p:ext uri="{BB962C8B-B14F-4D97-AF65-F5344CB8AC3E}">
        <p14:creationId xmlns:p14="http://schemas.microsoft.com/office/powerpoint/2010/main" val="11136603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895601"/>
            <a:ext cx="9144000" cy="2554545"/>
          </a:xfrm>
          <a:prstGeom prst="rect">
            <a:avLst/>
          </a:prstGeom>
          <a:noFill/>
        </p:spPr>
        <p:txBody>
          <a:bodyPr wrap="square" rtlCol="0">
            <a:spAutoFit/>
          </a:bodyPr>
          <a:lstStyle/>
          <a:p>
            <a:pPr algn="ctr"/>
            <a:r>
              <a:rPr lang="en-US" sz="8000" dirty="0">
                <a:solidFill>
                  <a:srgbClr val="800000"/>
                </a:solidFill>
                <a:effectLst>
                  <a:outerShdw blurRad="50800" dist="152400" dir="2700000">
                    <a:srgbClr val="000000">
                      <a:alpha val="43000"/>
                    </a:srgbClr>
                  </a:outerShdw>
                </a:effectLst>
                <a:latin typeface="Estelle Black SF"/>
                <a:cs typeface="Estelle Black SF"/>
              </a:rPr>
              <a:t>What is the “big fight” about?</a:t>
            </a:r>
          </a:p>
        </p:txBody>
      </p:sp>
    </p:spTree>
    <p:extLst>
      <p:ext uri="{BB962C8B-B14F-4D97-AF65-F5344CB8AC3E}">
        <p14:creationId xmlns:p14="http://schemas.microsoft.com/office/powerpoint/2010/main" val="2490440659"/>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defRPr/>
            </a:pPr>
            <a:r>
              <a:rPr lang="en-US" sz="4000" dirty="0">
                <a:solidFill>
                  <a:srgbClr val="660066"/>
                </a:solidFill>
                <a:effectLst>
                  <a:outerShdw blurRad="50800" dist="38100" dir="2700000" algn="tl" rotWithShape="0">
                    <a:prstClr val="black">
                      <a:alpha val="40000"/>
                    </a:prstClr>
                  </a:outerShdw>
                </a:effectLst>
                <a:latin typeface="Estelle Black SF" pitchFamily="2" charset="0"/>
              </a:rPr>
              <a:t>The revelation from Jesus Christ, which God gave him to show his servants what must soon take place. He made it known by sending his angel to his servant John . . . and from Jesus Christ, who is the faithful witness, the firstborn from the dead, and the ruler of the kings of the earth.  To him who loves us and has freed us from our sins by his blood.</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Revelation 1:1, 5 (NIV)</a:t>
            </a:r>
          </a:p>
        </p:txBody>
      </p:sp>
    </p:spTree>
    <p:extLst>
      <p:ext uri="{BB962C8B-B14F-4D97-AF65-F5344CB8AC3E}">
        <p14:creationId xmlns:p14="http://schemas.microsoft.com/office/powerpoint/2010/main" val="128657111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inner held forgiveness.jpg"/>
          <p:cNvPicPr>
            <a:picLocks noChangeAspect="1"/>
          </p:cNvPicPr>
          <p:nvPr/>
        </p:nvPicPr>
        <p:blipFill>
          <a:blip r:embed="rId3"/>
          <a:stretch>
            <a:fillRect/>
          </a:stretch>
        </p:blipFill>
        <p:spPr>
          <a:xfrm>
            <a:off x="1752600" y="609600"/>
            <a:ext cx="3136900" cy="5943600"/>
          </a:xfrm>
          <a:prstGeom prst="rect">
            <a:avLst/>
          </a:prstGeom>
          <a:ln>
            <a:noFill/>
          </a:ln>
          <a:effectLst>
            <a:softEdge rad="112500"/>
          </a:effectLst>
        </p:spPr>
      </p:pic>
      <p:sp>
        <p:nvSpPr>
          <p:cNvPr id="8" name="TextBox 7"/>
          <p:cNvSpPr txBox="1"/>
          <p:nvPr/>
        </p:nvSpPr>
        <p:spPr>
          <a:xfrm>
            <a:off x="3581401" y="4267200"/>
            <a:ext cx="3998005" cy="707886"/>
          </a:xfrm>
          <a:prstGeom prst="rect">
            <a:avLst/>
          </a:prstGeom>
          <a:noFill/>
        </p:spPr>
        <p:txBody>
          <a:bodyPr wrap="none" rtlCol="0">
            <a:spAutoFit/>
          </a:bodyPr>
          <a:lstStyle/>
          <a:p>
            <a:r>
              <a:rPr lang="en-US" sz="4000" dirty="0">
                <a:solidFill>
                  <a:srgbClr val="800000"/>
                </a:solidFill>
                <a:latin typeface="Estelle Black SF"/>
                <a:cs typeface="Estelle Black SF"/>
              </a:rPr>
              <a:t>It all starts here . . .</a:t>
            </a:r>
          </a:p>
        </p:txBody>
      </p:sp>
      <p:pic>
        <p:nvPicPr>
          <p:cNvPr id="253957" name="Picture 5" descr="W126"/>
          <p:cNvPicPr>
            <a:picLocks noChangeAspect="1" noChangeArrowheads="1"/>
          </p:cNvPicPr>
          <p:nvPr/>
        </p:nvPicPr>
        <p:blipFill>
          <a:blip r:embed="rId4"/>
          <a:srcRect/>
          <a:stretch>
            <a:fillRect/>
          </a:stretch>
        </p:blipFill>
        <p:spPr bwMode="auto">
          <a:xfrm>
            <a:off x="2514600" y="1600200"/>
            <a:ext cx="4800600" cy="3600450"/>
          </a:xfrm>
          <a:prstGeom prst="rect">
            <a:avLst/>
          </a:prstGeom>
          <a:ln>
            <a:noFill/>
          </a:ln>
          <a:effectLst>
            <a:softEdge rad="112500"/>
          </a:effectLst>
        </p:spPr>
      </p:pic>
      <p:pic>
        <p:nvPicPr>
          <p:cNvPr id="6" name="Picture 2" descr="G097"/>
          <p:cNvPicPr>
            <a:picLocks noChangeAspect="1" noChangeArrowheads="1"/>
          </p:cNvPicPr>
          <p:nvPr/>
        </p:nvPicPr>
        <p:blipFill>
          <a:blip r:embed="rId5">
            <a:lum contrast="18000"/>
          </a:blip>
          <a:srcRect/>
          <a:stretch>
            <a:fillRect/>
          </a:stretch>
        </p:blipFill>
        <p:spPr bwMode="auto">
          <a:xfrm>
            <a:off x="3276600" y="838200"/>
            <a:ext cx="7391400" cy="5543550"/>
          </a:xfrm>
          <a:prstGeom prst="rect">
            <a:avLst/>
          </a:prstGeom>
          <a:ln>
            <a:noFill/>
          </a:ln>
          <a:effectLst>
            <a:softEdge rad="112500"/>
          </a:effectLst>
        </p:spPr>
      </p:pic>
    </p:spTree>
    <p:extLst>
      <p:ext uri="{BB962C8B-B14F-4D97-AF65-F5344CB8AC3E}">
        <p14:creationId xmlns:p14="http://schemas.microsoft.com/office/powerpoint/2010/main" val="409347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3957"/>
                                        </p:tgtEl>
                                        <p:attrNameLst>
                                          <p:attrName>style.visibility</p:attrName>
                                        </p:attrNameLst>
                                      </p:cBhvr>
                                      <p:to>
                                        <p:strVal val="visible"/>
                                      </p:to>
                                    </p:set>
                                    <p:animEffect transition="in" filter="fade">
                                      <p:cBhvr>
                                        <p:cTn id="10" dur="2000"/>
                                        <p:tgtEl>
                                          <p:spTgt spid="253957"/>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253957"/>
                                        </p:tgtEl>
                                      </p:cBhvr>
                                    </p:animEffect>
                                    <p:set>
                                      <p:cBhvr>
                                        <p:cTn id="17" dur="1" fill="hold">
                                          <p:stCondLst>
                                            <p:cond delay="1999"/>
                                          </p:stCondLst>
                                        </p:cTn>
                                        <p:tgtEl>
                                          <p:spTgt spid="253957"/>
                                        </p:tgtEl>
                                        <p:attrNameLst>
                                          <p:attrName>style.visibility</p:attrName>
                                        </p:attrNameLst>
                                      </p:cBhvr>
                                      <p:to>
                                        <p:strVal val="hidden"/>
                                      </p:to>
                                    </p:set>
                                  </p:childTnLst>
                                </p:cTn>
                              </p:par>
                              <p:par>
                                <p:cTn id="18" presetID="53"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3000" fill="hold"/>
                                        <p:tgtEl>
                                          <p:spTgt spid="6"/>
                                        </p:tgtEl>
                                        <p:attrNameLst>
                                          <p:attrName>ppt_w</p:attrName>
                                        </p:attrNameLst>
                                      </p:cBhvr>
                                      <p:tavLst>
                                        <p:tav tm="0">
                                          <p:val>
                                            <p:fltVal val="0"/>
                                          </p:val>
                                        </p:tav>
                                        <p:tav tm="100000">
                                          <p:val>
                                            <p:strVal val="#ppt_w"/>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Effect transition="in" filter="fade">
                                      <p:cBhvr>
                                        <p:cTn id="2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546081"/>
            <a:ext cx="7315200" cy="4524315"/>
          </a:xfrm>
          <a:prstGeom prst="rect">
            <a:avLst/>
          </a:prstGeom>
          <a:noFill/>
        </p:spPr>
        <p:txBody>
          <a:bodyPr wrap="square" rtlCol="0">
            <a:spAutoFit/>
          </a:bodyPr>
          <a:lstStyle/>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Questions, </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Observations</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&amp;</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Discussion</a:t>
            </a:r>
          </a:p>
        </p:txBody>
      </p:sp>
      <p:pic>
        <p:nvPicPr>
          <p:cNvPr id="3" name="Picture 2" descr="sleuth.jpg"/>
          <p:cNvPicPr>
            <a:picLocks noChangeAspect="1"/>
          </p:cNvPicPr>
          <p:nvPr/>
        </p:nvPicPr>
        <p:blipFill>
          <a:blip r:embed="rId3"/>
          <a:stretch>
            <a:fillRect/>
          </a:stretch>
        </p:blipFill>
        <p:spPr>
          <a:xfrm>
            <a:off x="1600201" y="2590800"/>
            <a:ext cx="2790825" cy="4114800"/>
          </a:xfrm>
          <a:prstGeom prst="rect">
            <a:avLst/>
          </a:prstGeom>
        </p:spPr>
      </p:pic>
      <p:pic>
        <p:nvPicPr>
          <p:cNvPr id="5" name="Picture 4">
            <a:extLst>
              <a:ext uri="{FF2B5EF4-FFF2-40B4-BE49-F238E27FC236}">
                <a16:creationId xmlns:a16="http://schemas.microsoft.com/office/drawing/2014/main" id="{66AE13E8-D31A-804B-97B0-22B737898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216" y="5278646"/>
            <a:ext cx="3638917" cy="1579354"/>
          </a:xfrm>
          <a:prstGeom prst="rect">
            <a:avLst/>
          </a:prstGeom>
        </p:spPr>
      </p:pic>
    </p:spTree>
    <p:extLst>
      <p:ext uri="{BB962C8B-B14F-4D97-AF65-F5344CB8AC3E}">
        <p14:creationId xmlns:p14="http://schemas.microsoft.com/office/powerpoint/2010/main" val="1139789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234765042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43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glass.jpg"/>
          <p:cNvPicPr>
            <a:picLocks noChangeAspect="1"/>
          </p:cNvPicPr>
          <p:nvPr/>
        </p:nvPicPr>
        <p:blipFill>
          <a:blip r:embed="rId3"/>
          <a:stretch>
            <a:fillRect/>
          </a:stretch>
        </p:blipFill>
        <p:spPr>
          <a:xfrm>
            <a:off x="1752601" y="304801"/>
            <a:ext cx="2698751" cy="2024063"/>
          </a:xfrm>
          <a:prstGeom prst="rect">
            <a:avLst/>
          </a:prstGeom>
        </p:spPr>
      </p:pic>
      <p:sp>
        <p:nvSpPr>
          <p:cNvPr id="2" name="TextBox 1"/>
          <p:cNvSpPr txBox="1"/>
          <p:nvPr/>
        </p:nvSpPr>
        <p:spPr>
          <a:xfrm>
            <a:off x="1676400" y="546081"/>
            <a:ext cx="5791200" cy="1323439"/>
          </a:xfrm>
          <a:prstGeom prst="rect">
            <a:avLst/>
          </a:prstGeom>
          <a:noFill/>
        </p:spPr>
        <p:txBody>
          <a:bodyPr wrap="square" rtlCol="0">
            <a:spAutoFit/>
          </a:bodyPr>
          <a:lstStyle/>
          <a:p>
            <a:pPr algn="ctr"/>
            <a:r>
              <a:rPr lang="en-US" sz="8000" dirty="0">
                <a:solidFill>
                  <a:schemeClr val="accent6">
                    <a:lumMod val="75000"/>
                  </a:schemeClr>
                </a:solidFill>
                <a:effectLst>
                  <a:outerShdw blurRad="50800" dist="38100" dir="2700000">
                    <a:srgbClr val="000000">
                      <a:alpha val="43000"/>
                    </a:srgbClr>
                  </a:outerShdw>
                </a:effectLst>
                <a:latin typeface=" JSP Ross"/>
                <a:cs typeface=" JSP Ross"/>
              </a:rPr>
              <a:t>W</a:t>
            </a:r>
            <a:r>
              <a:rPr lang="en-US" sz="6000" dirty="0">
                <a:solidFill>
                  <a:schemeClr val="accent6">
                    <a:lumMod val="75000"/>
                  </a:schemeClr>
                </a:solidFill>
                <a:effectLst>
                  <a:outerShdw blurRad="50800" dist="38100" dir="2700000">
                    <a:srgbClr val="000000">
                      <a:alpha val="43000"/>
                    </a:srgbClr>
                  </a:outerShdw>
                </a:effectLst>
                <a:latin typeface=" JSP Ross"/>
                <a:cs typeface=" JSP Ross"/>
              </a:rPr>
              <a:t>ord</a:t>
            </a: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 </a:t>
            </a:r>
            <a:r>
              <a:rPr lang="en-US" sz="6000" dirty="0">
                <a:solidFill>
                  <a:schemeClr val="accent6">
                    <a:lumMod val="75000"/>
                  </a:schemeClr>
                </a:solidFill>
                <a:effectLst>
                  <a:outerShdw blurRad="50800" dist="38100" dir="2700000">
                    <a:srgbClr val="000000">
                      <a:alpha val="43000"/>
                    </a:srgbClr>
                  </a:outerShdw>
                </a:effectLst>
                <a:latin typeface=" JSP Ross"/>
                <a:cs typeface=" JSP Ross"/>
              </a:rPr>
              <a:t>Study</a:t>
            </a:r>
          </a:p>
        </p:txBody>
      </p:sp>
      <p:pic>
        <p:nvPicPr>
          <p:cNvPr id="6" name="Picture 5">
            <a:extLst>
              <a:ext uri="{FF2B5EF4-FFF2-40B4-BE49-F238E27FC236}">
                <a16:creationId xmlns:a16="http://schemas.microsoft.com/office/drawing/2014/main" id="{56AB95B6-E662-6E40-AECC-501D111D0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4191000"/>
            <a:ext cx="3504773" cy="2502408"/>
          </a:xfrm>
          <a:prstGeom prst="rect">
            <a:avLst/>
          </a:prstGeom>
        </p:spPr>
      </p:pic>
      <p:sp>
        <p:nvSpPr>
          <p:cNvPr id="7" name="TextBox 6">
            <a:extLst>
              <a:ext uri="{FF2B5EF4-FFF2-40B4-BE49-F238E27FC236}">
                <a16:creationId xmlns:a16="http://schemas.microsoft.com/office/drawing/2014/main" id="{2E7ABAC8-2302-CA4F-823F-E72EB682EE04}"/>
              </a:ext>
            </a:extLst>
          </p:cNvPr>
          <p:cNvSpPr txBox="1"/>
          <p:nvPr/>
        </p:nvSpPr>
        <p:spPr>
          <a:xfrm>
            <a:off x="3581400" y="2667001"/>
            <a:ext cx="6934200" cy="923330"/>
          </a:xfrm>
          <a:prstGeom prst="rect">
            <a:avLst/>
          </a:prstGeom>
          <a:noFill/>
        </p:spPr>
        <p:txBody>
          <a:bodyPr wrap="square" rtlCol="0">
            <a:spAutoFit/>
          </a:bodyPr>
          <a:lstStyle/>
          <a:p>
            <a:r>
              <a:rPr lang="en-US" sz="5400" dirty="0">
                <a:solidFill>
                  <a:schemeClr val="accent6">
                    <a:lumMod val="50000"/>
                  </a:schemeClr>
                </a:solidFill>
                <a:effectLst>
                  <a:outerShdw blurRad="50800" dist="38100" dir="2700000">
                    <a:srgbClr val="000000">
                      <a:alpha val="43000"/>
                    </a:srgbClr>
                  </a:outerShdw>
                </a:effectLst>
                <a:latin typeface=" JSP Ross"/>
                <a:cs typeface=" JSP Ross"/>
              </a:rPr>
              <a:t>revelation</a:t>
            </a:r>
          </a:p>
        </p:txBody>
      </p:sp>
    </p:spTree>
    <p:extLst>
      <p:ext uri="{BB962C8B-B14F-4D97-AF65-F5344CB8AC3E}">
        <p14:creationId xmlns:p14="http://schemas.microsoft.com/office/powerpoint/2010/main" val="216899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6200"/>
            <a:ext cx="7696200" cy="923330"/>
          </a:xfrm>
          <a:prstGeom prst="rect">
            <a:avLst/>
          </a:prstGeom>
          <a:noFill/>
        </p:spPr>
        <p:txBody>
          <a:bodyPr wrap="square" rtlCol="0">
            <a:spAutoFit/>
          </a:bodyPr>
          <a:lstStyle/>
          <a:p>
            <a:pPr algn="ctr"/>
            <a:r>
              <a:rPr lang="en-US" sz="5400" dirty="0">
                <a:solidFill>
                  <a:schemeClr val="accent6">
                    <a:lumMod val="75000"/>
                  </a:schemeClr>
                </a:solidFill>
                <a:effectLst>
                  <a:outerShdw blurRad="50800" dist="38100" dir="2700000">
                    <a:srgbClr val="000000">
                      <a:alpha val="43000"/>
                    </a:srgbClr>
                  </a:outerShdw>
                </a:effectLst>
                <a:latin typeface=" JSP Ross"/>
                <a:cs typeface=" JSP Ross"/>
              </a:rPr>
              <a:t>Artful interpretation</a:t>
            </a:r>
          </a:p>
        </p:txBody>
      </p:sp>
      <p:sp>
        <p:nvSpPr>
          <p:cNvPr id="4" name="Text Box 2"/>
          <p:cNvSpPr txBox="1">
            <a:spLocks noChangeArrowheads="1"/>
          </p:cNvSpPr>
          <p:nvPr/>
        </p:nvSpPr>
        <p:spPr bwMode="auto">
          <a:xfrm>
            <a:off x="1752600" y="6248400"/>
            <a:ext cx="4343400" cy="412934"/>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synopsis</a:t>
            </a:r>
          </a:p>
        </p:txBody>
      </p:sp>
      <p:pic>
        <p:nvPicPr>
          <p:cNvPr id="7" name="Picture 6" descr="revelation context.JPG"/>
          <p:cNvPicPr>
            <a:picLocks noChangeAspect="1"/>
          </p:cNvPicPr>
          <p:nvPr/>
        </p:nvPicPr>
        <p:blipFill>
          <a:blip r:embed="rId3"/>
          <a:stretch>
            <a:fillRect/>
          </a:stretch>
        </p:blipFill>
        <p:spPr>
          <a:xfrm>
            <a:off x="1524000" y="1219201"/>
            <a:ext cx="9144000" cy="5019675"/>
          </a:xfrm>
          <a:prstGeom prst="rect">
            <a:avLst/>
          </a:prstGeom>
        </p:spPr>
      </p:pic>
    </p:spTree>
    <p:extLst>
      <p:ext uri="{BB962C8B-B14F-4D97-AF65-F5344CB8AC3E}">
        <p14:creationId xmlns:p14="http://schemas.microsoft.com/office/powerpoint/2010/main" val="355798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earing.jpg"/>
          <p:cNvPicPr>
            <a:picLocks noChangeAspect="1"/>
          </p:cNvPicPr>
          <p:nvPr/>
        </p:nvPicPr>
        <p:blipFill>
          <a:blip r:embed="rId3"/>
          <a:stretch>
            <a:fillRect/>
          </a:stretch>
        </p:blipFill>
        <p:spPr>
          <a:xfrm>
            <a:off x="1524000" y="5017314"/>
            <a:ext cx="2514600" cy="1840687"/>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6">
                    <a:lumMod val="75000"/>
                  </a:schemeClr>
                </a:solidFill>
                <a:effectLst>
                  <a:outerShdw blurRad="50800" dist="38100" dir="2700000">
                    <a:srgbClr val="000000">
                      <a:alpha val="43000"/>
                    </a:srgbClr>
                  </a:outerShdw>
                </a:effectLst>
                <a:latin typeface=" JSP Ross"/>
                <a:cs typeface=" JSP Ross"/>
              </a:rPr>
              <a:t>Listening</a:t>
            </a:r>
          </a:p>
        </p:txBody>
      </p:sp>
      <p:sp>
        <p:nvSpPr>
          <p:cNvPr id="4" name="Text Box 2"/>
          <p:cNvSpPr txBox="1">
            <a:spLocks noChangeArrowheads="1"/>
          </p:cNvSpPr>
          <p:nvPr/>
        </p:nvSpPr>
        <p:spPr bwMode="auto">
          <a:xfrm>
            <a:off x="5562600" y="2209801"/>
            <a:ext cx="4343400" cy="1231619"/>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1</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2</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Revelation 3</a:t>
            </a:r>
          </a:p>
        </p:txBody>
      </p:sp>
      <p:sp>
        <p:nvSpPr>
          <p:cNvPr id="3" name="Text Box 2">
            <a:extLst>
              <a:ext uri="{FF2B5EF4-FFF2-40B4-BE49-F238E27FC236}">
                <a16:creationId xmlns:a16="http://schemas.microsoft.com/office/drawing/2014/main" id="{E95EFC59-A3C8-0166-B7DD-BC95B5F10E1B}"/>
              </a:ext>
            </a:extLst>
          </p:cNvPr>
          <p:cNvSpPr txBox="1">
            <a:spLocks noChangeArrowheads="1"/>
          </p:cNvSpPr>
          <p:nvPr/>
        </p:nvSpPr>
        <p:spPr bwMode="auto">
          <a:xfrm>
            <a:off x="3657600" y="5800788"/>
            <a:ext cx="6934200" cy="1057212"/>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As it was delivered to them</a:t>
            </a:r>
          </a:p>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400" b="1" i="1" dirty="0">
              <a:solidFill>
                <a:schemeClr val="bg1">
                  <a:lumMod val="65000"/>
                </a:schemeClr>
              </a:solidFill>
              <a:latin typeface=" JSP Ross"/>
              <a:cs typeface=" JSP Ross"/>
            </a:endParaRPr>
          </a:p>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Listen and note every mention of Sanctuary</a:t>
            </a:r>
          </a:p>
        </p:txBody>
      </p:sp>
    </p:spTree>
    <p:extLst>
      <p:ext uri="{BB962C8B-B14F-4D97-AF65-F5344CB8AC3E}">
        <p14:creationId xmlns:p14="http://schemas.microsoft.com/office/powerpoint/2010/main" val="327789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981201"/>
            <a:ext cx="7010400" cy="2868991"/>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Note all the descriptions given of Jesus throughout these 3 chapters (physical features, names, appellations, characteristics).  Why might the book begin this way?  What might be the point of all the different aspects or characteristics of Jesus? </a:t>
            </a:r>
          </a:p>
        </p:txBody>
      </p:sp>
      <p:sp>
        <p:nvSpPr>
          <p:cNvPr id="7" name="Text Box 2"/>
          <p:cNvSpPr txBox="1">
            <a:spLocks noChangeArrowheads="1"/>
          </p:cNvSpPr>
          <p:nvPr/>
        </p:nvSpPr>
        <p:spPr bwMode="auto">
          <a:xfrm>
            <a:off x="3733800" y="6019800"/>
            <a:ext cx="6781800" cy="704808"/>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Don’t forget to get your Journal up to date!</a:t>
            </a:r>
          </a:p>
        </p:txBody>
      </p:sp>
    </p:spTree>
    <p:extLst>
      <p:ext uri="{BB962C8B-B14F-4D97-AF65-F5344CB8AC3E}">
        <p14:creationId xmlns:p14="http://schemas.microsoft.com/office/powerpoint/2010/main" val="323203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2">
            <a:extLst>
              <a:ext uri="{FF2B5EF4-FFF2-40B4-BE49-F238E27FC236}">
                <a16:creationId xmlns:a16="http://schemas.microsoft.com/office/drawing/2014/main" id="{0930CA9B-4F3B-4F44-BCF8-904C3DD63DF9}"/>
              </a:ext>
            </a:extLst>
          </p:cNvPr>
          <p:cNvSpPr txBox="1">
            <a:spLocks noChangeArrowheads="1"/>
          </p:cNvSpPr>
          <p:nvPr/>
        </p:nvSpPr>
        <p:spPr bwMode="auto">
          <a:xfrm>
            <a:off x="1752600" y="3352800"/>
            <a:ext cx="4724400" cy="369332"/>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An overview of Revelation 1-11</a:t>
            </a:r>
            <a:endParaRPr lang="en-US" dirty="0">
              <a:solidFill>
                <a:srgbClr val="D9D9D9"/>
              </a:solidFill>
              <a:latin typeface="SLGreek"/>
              <a:cs typeface="SLGreek"/>
            </a:endParaRPr>
          </a:p>
        </p:txBody>
      </p:sp>
    </p:spTree>
    <p:extLst>
      <p:ext uri="{BB962C8B-B14F-4D97-AF65-F5344CB8AC3E}">
        <p14:creationId xmlns:p14="http://schemas.microsoft.com/office/powerpoint/2010/main" val="2564932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2626</TotalTime>
  <Words>670</Words>
  <Application>Microsoft Macintosh PowerPoint</Application>
  <PresentationFormat>Widescreen</PresentationFormat>
  <Paragraphs>85</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ＭＳ Ｐゴシック</vt:lpstr>
      <vt:lpstr> JSP Ross</vt:lpstr>
      <vt:lpstr>Arial</vt:lpstr>
      <vt:lpstr>Calibri</vt:lpstr>
      <vt:lpstr>Estelle Black SF</vt:lpstr>
      <vt:lpstr>Impact</vt:lpstr>
      <vt:lpstr>SLGreek</vt:lpstr>
      <vt:lpstr>Wingdings</vt:lpstr>
      <vt:lpstr>Office Theme</vt:lpstr>
      <vt:lpstr>PowerPoint Presentation</vt:lpstr>
      <vt:lpstr>The Revelation of Jesus Christ, which God gave unto him, to shew unto his servants things which must shortly come to pass; and he sent and signified it by his angel unto his servant John . . . And from Jesus Christ, who is the faithful witness, and the first begotten of the dead, and the prince of the kings of the earth. Unto him that loved us, and washed us from our sins in his own blood</vt:lpstr>
      <vt:lpstr>The revelation from Jesus Christ, which God gave him to show his servants what must soon take place. He made it known by sending his angel to his servant John . . . and from Jesus Christ, who is the faithful witness, the firstborn from the dead, and the ruler of the kings of the earth.  To him who loves us and has freed us from our sins by his blood.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Revelation of Jesus Christ, which God gave unto him, to shew unto his servants things which must shortly come to pass; and he sent and signified it by his angel unto his servant John . . . And from Jesus Christ, who is the faithful witness, and the first begotten of the dead, and the prince of the kings of the earth. Unto him that loved us, and washed us from our sins in his own blood</vt:lpstr>
      <vt:lpstr>The revelation from Jesus Christ, which God gave him to show his servants what must soon take place. He made it known by sending his angel to his servant John . . . and from Jesus Christ, who is the faithful witness, the firstborn from the dead, and the ruler of the kings of the earth.  To him who loves us and has freed us from our sins by his blood.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123</cp:revision>
  <dcterms:created xsi:type="dcterms:W3CDTF">2019-07-23T02:48:10Z</dcterms:created>
  <dcterms:modified xsi:type="dcterms:W3CDTF">2025-02-21T20:33:06Z</dcterms:modified>
</cp:coreProperties>
</file>