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2" r:id="rId2"/>
    <p:sldId id="334" r:id="rId3"/>
    <p:sldId id="335" r:id="rId4"/>
    <p:sldId id="499" r:id="rId5"/>
    <p:sldId id="416" r:id="rId6"/>
    <p:sldId id="417" r:id="rId7"/>
    <p:sldId id="314" r:id="rId8"/>
    <p:sldId id="315" r:id="rId9"/>
    <p:sldId id="504" r:id="rId10"/>
    <p:sldId id="435" r:id="rId11"/>
    <p:sldId id="437" r:id="rId12"/>
    <p:sldId id="439" r:id="rId13"/>
    <p:sldId id="381" r:id="rId14"/>
    <p:sldId id="321" r:id="rId15"/>
    <p:sldId id="316" r:id="rId16"/>
    <p:sldId id="515" r:id="rId17"/>
    <p:sldId id="518" r:id="rId18"/>
    <p:sldId id="519" r:id="rId19"/>
    <p:sldId id="521" r:id="rId20"/>
    <p:sldId id="520" r:id="rId21"/>
    <p:sldId id="483" r:id="rId22"/>
    <p:sldId id="383" r:id="rId23"/>
    <p:sldId id="322" r:id="rId24"/>
    <p:sldId id="276" r:id="rId25"/>
    <p:sldId id="525" r:id="rId26"/>
    <p:sldId id="407" r:id="rId27"/>
    <p:sldId id="410"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00080"/>
    <a:srgbClr val="211C2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694"/>
  </p:normalViewPr>
  <p:slideViewPr>
    <p:cSldViewPr>
      <p:cViewPr varScale="1">
        <p:scale>
          <a:sx n="107" d="100"/>
          <a:sy n="107" d="100"/>
        </p:scale>
        <p:origin x="200" y="4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3/13/25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73919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10</a:t>
            </a:fld>
            <a:endParaRPr lang="en-US" sz="1200">
              <a:latin typeface="Calibri" pitchFamily="71" charset="0"/>
            </a:endParaRPr>
          </a:p>
        </p:txBody>
      </p:sp>
    </p:spTree>
    <p:extLst>
      <p:ext uri="{BB962C8B-B14F-4D97-AF65-F5344CB8AC3E}">
        <p14:creationId xmlns:p14="http://schemas.microsoft.com/office/powerpoint/2010/main" val="287364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11</a:t>
            </a:fld>
            <a:endParaRPr lang="en-US" sz="1200">
              <a:latin typeface="Calibri" pitchFamily="71" charset="0"/>
            </a:endParaRPr>
          </a:p>
        </p:txBody>
      </p:sp>
    </p:spTree>
    <p:extLst>
      <p:ext uri="{BB962C8B-B14F-4D97-AF65-F5344CB8AC3E}">
        <p14:creationId xmlns:p14="http://schemas.microsoft.com/office/powerpoint/2010/main" val="53532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12</a:t>
            </a:fld>
            <a:endParaRPr lang="en-US" sz="1200">
              <a:latin typeface="Calibri" pitchFamily="71" charset="0"/>
            </a:endParaRPr>
          </a:p>
        </p:txBody>
      </p:sp>
    </p:spTree>
    <p:extLst>
      <p:ext uri="{BB962C8B-B14F-4D97-AF65-F5344CB8AC3E}">
        <p14:creationId xmlns:p14="http://schemas.microsoft.com/office/powerpoint/2010/main" val="170620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355497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15</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16</a:t>
            </a:fld>
            <a:endParaRPr lang="en-US" sz="1200">
              <a:latin typeface="Calibri" pitchFamily="79" charset="0"/>
            </a:endParaRPr>
          </a:p>
        </p:txBody>
      </p:sp>
    </p:spTree>
    <p:extLst>
      <p:ext uri="{BB962C8B-B14F-4D97-AF65-F5344CB8AC3E}">
        <p14:creationId xmlns:p14="http://schemas.microsoft.com/office/powerpoint/2010/main" val="5694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17</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90825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18</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47661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19</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5757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991039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20</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46183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BD55976-1C1D-47B4-9D64-F45D9DBCBF79}" type="slidenum">
              <a:rPr lang="en-GB" sz="1200">
                <a:latin typeface="Calibri" pitchFamily="71" charset="0"/>
                <a:ea typeface="ＭＳ Ｐゴシック" pitchFamily="71" charset="-128"/>
                <a:cs typeface="ＭＳ Ｐゴシック" pitchFamily="71" charset="-128"/>
              </a:rPr>
              <a:pPr algn="r"/>
              <a:t>21</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941648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22</a:t>
            </a:fld>
            <a:endParaRPr lang="en-US" sz="1200">
              <a:latin typeface="Calibri" pitchFamily="79" charset="0"/>
            </a:endParaRPr>
          </a:p>
        </p:txBody>
      </p:sp>
    </p:spTree>
    <p:extLst>
      <p:ext uri="{BB962C8B-B14F-4D97-AF65-F5344CB8AC3E}">
        <p14:creationId xmlns:p14="http://schemas.microsoft.com/office/powerpoint/2010/main" val="14860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23</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24</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25</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1213022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26</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27</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7752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69260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5</a:t>
            </a:fld>
            <a:endParaRPr lang="en-US" sz="1200">
              <a:latin typeface="Calibri" pitchFamily="74" charset="0"/>
            </a:endParaRPr>
          </a:p>
        </p:txBody>
      </p:sp>
    </p:spTree>
    <p:extLst>
      <p:ext uri="{BB962C8B-B14F-4D97-AF65-F5344CB8AC3E}">
        <p14:creationId xmlns:p14="http://schemas.microsoft.com/office/powerpoint/2010/main" val="278329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6</a:t>
            </a:fld>
            <a:endParaRPr lang="en-US" sz="1200">
              <a:latin typeface="Calibri" pitchFamily="71" charset="0"/>
            </a:endParaRPr>
          </a:p>
        </p:txBody>
      </p:sp>
    </p:spTree>
    <p:extLst>
      <p:ext uri="{BB962C8B-B14F-4D97-AF65-F5344CB8AC3E}">
        <p14:creationId xmlns:p14="http://schemas.microsoft.com/office/powerpoint/2010/main" val="182580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8</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9</a:t>
            </a:fld>
            <a:endParaRPr lang="en-US" sz="1200">
              <a:latin typeface="Calibri" pitchFamily="71" charset="0"/>
            </a:endParaRPr>
          </a:p>
        </p:txBody>
      </p:sp>
    </p:spTree>
    <p:extLst>
      <p:ext uri="{BB962C8B-B14F-4D97-AF65-F5344CB8AC3E}">
        <p14:creationId xmlns:p14="http://schemas.microsoft.com/office/powerpoint/2010/main" val="3222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3/13/25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3/13/25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3/13/25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3/13/25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power of truth to UNTANGLE lies</a:t>
            </a:r>
          </a:p>
        </p:txBody>
      </p:sp>
    </p:spTree>
    <p:extLst>
      <p:ext uri="{BB962C8B-B14F-4D97-AF65-F5344CB8AC3E}">
        <p14:creationId xmlns:p14="http://schemas.microsoft.com/office/powerpoint/2010/main" val="15573876"/>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v="urn:schemas-microsoft-com:mac:vml">
      <mp:transition xmlns:mp="http://schemas.microsoft.com/office/mac/powerpoint/2008/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Unmasking the deceiver</a:t>
            </a:r>
          </a:p>
        </p:txBody>
      </p:sp>
    </p:spTree>
    <p:extLst>
      <p:ext uri="{BB962C8B-B14F-4D97-AF65-F5344CB8AC3E}">
        <p14:creationId xmlns:p14="http://schemas.microsoft.com/office/powerpoint/2010/main" val="3350366747"/>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v="urn:schemas-microsoft-com:mac:vml">
      <mp:transition xmlns:mp="http://schemas.microsoft.com/office/mac/powerpoint/2008/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923330"/>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At the end of time is a “game-over” game changing reset of how it was supposed to be . . . </a:t>
            </a:r>
          </a:p>
        </p:txBody>
      </p:sp>
    </p:spTree>
    <p:extLst>
      <p:ext uri="{BB962C8B-B14F-4D97-AF65-F5344CB8AC3E}">
        <p14:creationId xmlns:p14="http://schemas.microsoft.com/office/powerpoint/2010/main" val="657992161"/>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v="urn:schemas-microsoft-com:mac:vml">
      <mp:transition xmlns:mp="http://schemas.microsoft.com/office/mac/powerpoint/2008/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 pages.jpg"/>
          <p:cNvPicPr>
            <a:picLocks noChangeAspect="1"/>
          </p:cNvPicPr>
          <p:nvPr/>
        </p:nvPicPr>
        <p:blipFill>
          <a:blip r:embed="rId3"/>
          <a:stretch>
            <a:fillRect/>
          </a:stretch>
        </p:blipFill>
        <p:spPr>
          <a:xfrm>
            <a:off x="4724401" y="2286000"/>
            <a:ext cx="4584701" cy="35560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752600"/>
            <a:ext cx="8305800" cy="49121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Lying is a critical part of any plan to maliciously take over good people.  It was obviously necessary for the war in heaven (</a:t>
            </a:r>
            <a:r>
              <a:rPr lang="en-GB" sz="2400" dirty="0" err="1">
                <a:solidFill>
                  <a:schemeClr val="accent1">
                    <a:lumMod val="50000"/>
                  </a:schemeClr>
                </a:solidFill>
              </a:rPr>
              <a:t>cf</a:t>
            </a:r>
            <a:r>
              <a:rPr lang="en-GB" sz="2400" dirty="0">
                <a:solidFill>
                  <a:schemeClr val="accent1">
                    <a:lumMod val="50000"/>
                  </a:schemeClr>
                </a:solidFill>
              </a:rPr>
              <a:t> JN 8:44).  Imagine what it was like in an environment that had never experienced UN-truths.  Imagine a conversation in heaven/other worlds between a liar and a normal being.</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Mother </a:t>
            </a:r>
            <a:r>
              <a:rPr lang="en-GB" sz="2400" dirty="0" err="1">
                <a:solidFill>
                  <a:schemeClr val="accent1">
                    <a:lumMod val="50000"/>
                  </a:schemeClr>
                </a:solidFill>
              </a:rPr>
              <a:t>Gothel</a:t>
            </a:r>
            <a:r>
              <a:rPr lang="en-GB" sz="2400" dirty="0">
                <a:solidFill>
                  <a:schemeClr val="accent1">
                    <a:lumMod val="50000"/>
                  </a:schemeClr>
                </a:solidFill>
              </a:rPr>
              <a:t> &amp; </a:t>
            </a:r>
            <a:r>
              <a:rPr lang="en-GB" sz="2400" dirty="0" err="1">
                <a:solidFill>
                  <a:schemeClr val="accent1">
                    <a:lumMod val="50000"/>
                  </a:schemeClr>
                </a:solidFill>
              </a:rPr>
              <a:t>Turbotastic</a:t>
            </a:r>
            <a:r>
              <a:rPr lang="en-GB" sz="2400" dirty="0">
                <a:solidFill>
                  <a:schemeClr val="accent1">
                    <a:lumMod val="50000"/>
                  </a:schemeClr>
                </a:solidFill>
              </a:rPr>
              <a:t> both maintained there power by lying to their subjects.  How did the truth set people free?  Imagine the scenes in other worlds after Christ died on the cross and all liars (</a:t>
            </a:r>
            <a:r>
              <a:rPr lang="en-GB" sz="2400" dirty="0" err="1">
                <a:solidFill>
                  <a:schemeClr val="accent1">
                    <a:lumMod val="50000"/>
                  </a:schemeClr>
                </a:solidFill>
              </a:rPr>
              <a:t>satan</a:t>
            </a:r>
            <a:r>
              <a:rPr lang="en-GB" sz="2400" dirty="0">
                <a:solidFill>
                  <a:schemeClr val="accent1">
                    <a:lumMod val="50000"/>
                  </a:schemeClr>
                </a:solidFill>
              </a:rPr>
              <a:t> &amp; his angels) are unmasked for who they are.</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Why is truth so important for relationships?</a:t>
            </a:r>
          </a:p>
        </p:txBody>
      </p:sp>
    </p:spTree>
    <p:extLst>
      <p:ext uri="{BB962C8B-B14F-4D97-AF65-F5344CB8AC3E}">
        <p14:creationId xmlns:p14="http://schemas.microsoft.com/office/powerpoint/2010/main" val="256767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334742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60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8073951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6811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200" dirty="0">
                <a:solidFill>
                  <a:srgbClr val="660066"/>
                </a:solidFill>
                <a:effectLst>
                  <a:outerShdw blurRad="50800" dist="38100" dir="2700000" algn="tl" rotWithShape="0">
                    <a:prstClr val="black">
                      <a:alpha val="40000"/>
                    </a:prstClr>
                  </a:outerShdw>
                </a:effectLst>
                <a:latin typeface="Estelle Black SF" pitchFamily="2" charset="0"/>
              </a:rPr>
              <a:t>And there was war in heaven: Michael and his angels fought against the dragon; and the dragon fought and his angels, and prevailed not; neither was their place found any more in heaven. And the great dragon was cast out, that old serpent, called the Devil, and Satan, which </a:t>
            </a:r>
            <a:r>
              <a:rPr lang="en-US" sz="3200" dirty="0" err="1">
                <a:solidFill>
                  <a:srgbClr val="660066"/>
                </a:solidFill>
                <a:effectLst>
                  <a:outerShdw blurRad="50800" dist="38100" dir="2700000" algn="tl" rotWithShape="0">
                    <a:prstClr val="black">
                      <a:alpha val="40000"/>
                    </a:prstClr>
                  </a:outerShdw>
                </a:effectLst>
                <a:latin typeface="Estelle Black SF" pitchFamily="2" charset="0"/>
              </a:rPr>
              <a:t>deceiveth</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the whole world: he was cast out into the earth, and his angels were cast out with him. And I heard a loud voice saying in heaven, Now is come salvation, and strength, and the kingdom of our God, and the power of his Christ: for the accuser of our brethren is cast down, which accused them before our God day and night.</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12:7-10 (KJV)</a:t>
            </a:r>
          </a:p>
        </p:txBody>
      </p:sp>
    </p:spTree>
    <p:extLst>
      <p:ext uri="{BB962C8B-B14F-4D97-AF65-F5344CB8AC3E}">
        <p14:creationId xmlns:p14="http://schemas.microsoft.com/office/powerpoint/2010/main" val="31142994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25932153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Twilight Zone: The Masks</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24:00</a:t>
            </a:r>
          </a:p>
        </p:txBody>
      </p:sp>
    </p:spTree>
    <p:extLst>
      <p:ext uri="{BB962C8B-B14F-4D97-AF65-F5344CB8AC3E}">
        <p14:creationId xmlns:p14="http://schemas.microsoft.com/office/powerpoint/2010/main" val="3328763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7" name="Text Box 2"/>
          <p:cNvSpPr txBox="1">
            <a:spLocks noChangeArrowheads="1"/>
          </p:cNvSpPr>
          <p:nvPr/>
        </p:nvSpPr>
        <p:spPr bwMode="auto">
          <a:xfrm>
            <a:off x="3733800" y="6019800"/>
            <a:ext cx="6781800" cy="70480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Don’t forget to get your Journal up to date!</a:t>
            </a:r>
          </a:p>
        </p:txBody>
      </p:sp>
      <p:sp>
        <p:nvSpPr>
          <p:cNvPr id="5" name="Text Box 2">
            <a:extLst>
              <a:ext uri="{FF2B5EF4-FFF2-40B4-BE49-F238E27FC236}">
                <a16:creationId xmlns:a16="http://schemas.microsoft.com/office/drawing/2014/main" id="{F1921AC7-3EAF-3B87-632F-9D1D3A027A46}"/>
              </a:ext>
            </a:extLst>
          </p:cNvPr>
          <p:cNvSpPr txBox="1">
            <a:spLocks noChangeArrowheads="1"/>
          </p:cNvSpPr>
          <p:nvPr/>
        </p:nvSpPr>
        <p:spPr bwMode="auto">
          <a:xfrm>
            <a:off x="3505200" y="2145864"/>
            <a:ext cx="8305800" cy="315778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 How is “JUSTICE” portrayed in this TZ episode?  How did the heirs earn the consequences of wearing—for life—their masks?</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What if people’s character was worn (visible) on the outside?  How would that influence relationships?  How is beauty then a curse in a world filled with sin?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Why is truth so important for relationships?</a:t>
            </a:r>
          </a:p>
        </p:txBody>
      </p:sp>
    </p:spTree>
    <p:extLst>
      <p:ext uri="{BB962C8B-B14F-4D97-AF65-F5344CB8AC3E}">
        <p14:creationId xmlns:p14="http://schemas.microsoft.com/office/powerpoint/2010/main" val="87840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759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347650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43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sz="3200" dirty="0">
                <a:solidFill>
                  <a:srgbClr val="660066"/>
                </a:solidFill>
                <a:effectLst>
                  <a:outerShdw blurRad="50800" dist="38100" dir="2700000" algn="tl" rotWithShape="0">
                    <a:prstClr val="black">
                      <a:alpha val="40000"/>
                    </a:prstClr>
                  </a:outerShdw>
                </a:effectLst>
                <a:latin typeface="Estelle Black SF" pitchFamily="2" charset="0"/>
              </a:rPr>
              <a:t>Then war broke out in heaven. Michael and his angels fought against the dragon, and the dragon and his angels fought back. But he was not strong enough, and they lost their place in heaven. The great dragon was hurled down—that ancient serpent called the devil, or Satan, who leads the whole world astray. He was hurled to the earth, and his angels with him. Then I heard a loud voice in heaven say: “Now have come the salvation and the power and the kingdom of our God, and the authority of his Messiah. For the accuser of our brothers and sisters, who accuses them before our God day and night, has been hurled down. </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12:7-10 (NIV)</a:t>
            </a:r>
          </a:p>
        </p:txBody>
      </p:sp>
    </p:spTree>
    <p:extLst>
      <p:ext uri="{BB962C8B-B14F-4D97-AF65-F5344CB8AC3E}">
        <p14:creationId xmlns:p14="http://schemas.microsoft.com/office/powerpoint/2010/main" val="21504671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00200" y="546081"/>
            <a:ext cx="6705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Studies</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5028773" y="2667001"/>
            <a:ext cx="5486827" cy="341632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Fought</a:t>
            </a:r>
          </a:p>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Michael</a:t>
            </a:r>
          </a:p>
          <a:p>
            <a:r>
              <a:rPr lang="en-US" sz="5400" dirty="0" err="1">
                <a:solidFill>
                  <a:schemeClr val="accent6">
                    <a:lumMod val="50000"/>
                  </a:schemeClr>
                </a:solidFill>
                <a:effectLst>
                  <a:outerShdw blurRad="50800" dist="38100" dir="2700000">
                    <a:srgbClr val="000000">
                      <a:alpha val="43000"/>
                    </a:srgbClr>
                  </a:outerShdw>
                </a:effectLst>
                <a:latin typeface=" JSP Ross"/>
                <a:cs typeface=" JSP Ross"/>
              </a:rPr>
              <a:t>satan</a:t>
            </a:r>
            <a:endParaRPr lang="en-US" sz="5400" dirty="0">
              <a:solidFill>
                <a:schemeClr val="accent6">
                  <a:lumMod val="50000"/>
                </a:schemeClr>
              </a:solidFill>
              <a:effectLst>
                <a:outerShdw blurRad="50800" dist="38100" dir="2700000">
                  <a:srgbClr val="000000">
                    <a:alpha val="43000"/>
                  </a:srgbClr>
                </a:outerShdw>
              </a:effectLst>
              <a:latin typeface=" JSP Ross"/>
              <a:cs typeface=" JSP Ross"/>
            </a:endParaRPr>
          </a:p>
          <a:p>
            <a:r>
              <a:rPr lang="en-US" sz="5400" dirty="0" err="1">
                <a:solidFill>
                  <a:schemeClr val="accent6">
                    <a:lumMod val="50000"/>
                  </a:schemeClr>
                </a:solidFill>
                <a:effectLst>
                  <a:outerShdw blurRad="50800" dist="38100" dir="2700000">
                    <a:srgbClr val="000000">
                      <a:alpha val="43000"/>
                    </a:srgbClr>
                  </a:outerShdw>
                </a:effectLst>
                <a:latin typeface=" JSP Ross"/>
                <a:cs typeface=" JSP Ross"/>
              </a:rPr>
              <a:t>deceiveth</a:t>
            </a:r>
            <a:endParaRPr lang="en-US" sz="5400" dirty="0">
              <a:solidFill>
                <a:schemeClr val="accent6">
                  <a:lumMod val="50000"/>
                </a:schemeClr>
              </a:solidFill>
              <a:effectLst>
                <a:outerShdw blurRad="50800" dist="38100" dir="2700000">
                  <a:srgbClr val="000000">
                    <a:alpha val="43000"/>
                  </a:srgbClr>
                </a:outerShdw>
              </a:effectLst>
              <a:latin typeface=" JSP Ross"/>
              <a:cs typeface=" JSP Ross"/>
            </a:endParaRPr>
          </a:p>
        </p:txBody>
      </p:sp>
    </p:spTree>
    <p:extLst>
      <p:ext uri="{BB962C8B-B14F-4D97-AF65-F5344CB8AC3E}">
        <p14:creationId xmlns:p14="http://schemas.microsoft.com/office/powerpoint/2010/main" val="197552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774442"/>
            <a:ext cx="9144000" cy="5016758"/>
          </a:xfrm>
          <a:prstGeom prst="rect">
            <a:avLst/>
          </a:prstGeom>
          <a:noFill/>
        </p:spPr>
        <p:txBody>
          <a:bodyPr wrap="square" rtlCol="0">
            <a:spAutoFit/>
          </a:bodyPr>
          <a:lstStyle/>
          <a:p>
            <a:pPr algn="ctr"/>
            <a:r>
              <a:rPr lang="en-US" sz="8000" dirty="0">
                <a:solidFill>
                  <a:srgbClr val="800000"/>
                </a:solidFill>
                <a:effectLst>
                  <a:outerShdw blurRad="50800" dist="152400" dir="2700000">
                    <a:srgbClr val="000000">
                      <a:alpha val="43000"/>
                    </a:srgbClr>
                  </a:outerShdw>
                </a:effectLst>
                <a:latin typeface="Estelle Black SF"/>
                <a:cs typeface="Estelle Black SF"/>
              </a:rPr>
              <a:t>Insight into “outside” views,  why this mess is difficult to sort out, and the origins of evil.</a:t>
            </a:r>
          </a:p>
        </p:txBody>
      </p:sp>
    </p:spTree>
    <p:extLst>
      <p:ext uri="{BB962C8B-B14F-4D97-AF65-F5344CB8AC3E}">
        <p14:creationId xmlns:p14="http://schemas.microsoft.com/office/powerpoint/2010/main" val="1820876939"/>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insight into how it sounds to “normal” people</a:t>
            </a:r>
          </a:p>
        </p:txBody>
      </p:sp>
    </p:spTree>
    <p:extLst>
      <p:ext uri="{BB962C8B-B14F-4D97-AF65-F5344CB8AC3E}">
        <p14:creationId xmlns:p14="http://schemas.microsoft.com/office/powerpoint/2010/main" val="761017604"/>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v="urn:schemas-microsoft-com:mac:vml">
      <mp:transition xmlns:mp="http://schemas.microsoft.com/office/mac/powerpoint/2008/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923330"/>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insight into how this might have got started.  Or at least why it would be difficult to sort out now . . .</a:t>
            </a:r>
          </a:p>
        </p:txBody>
      </p:sp>
    </p:spTree>
    <p:extLst>
      <p:ext uri="{BB962C8B-B14F-4D97-AF65-F5344CB8AC3E}">
        <p14:creationId xmlns:p14="http://schemas.microsoft.com/office/powerpoint/2010/main" val="3757770799"/>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v="urn:schemas-microsoft-com:mac:vml">
      <mp:transition xmlns:mp="http://schemas.microsoft.com/office/mac/powerpoint/2008/mai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628</Words>
  <Application>Microsoft Macintosh PowerPoint</Application>
  <PresentationFormat>Widescreen</PresentationFormat>
  <Paragraphs>66</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 JSP Ross</vt:lpstr>
      <vt:lpstr>Arial</vt:lpstr>
      <vt:lpstr>Calibri</vt:lpstr>
      <vt:lpstr>Estelle Black SF</vt:lpstr>
      <vt:lpstr>Impact</vt:lpstr>
      <vt:lpstr>Wingdings</vt:lpstr>
      <vt:lpstr>Office Theme</vt:lpstr>
      <vt:lpstr>PowerPoint Presentation</vt:lpstr>
      <vt:lpstr>And there was war in heaven: Michael and his angels fought against the dragon; and the dragon fought and his angels, and prevailed not; neither was their place found any more in heaven. And the great dragon was cast out, that old serpent, called the Devil, and Satan, which deceiveth the whole world: he was cast out into the earth, and his angels were cast out with him. And I heard a loud voice saying in heaven, Now is come salvation, and strength, and the kingdom of our God, and the power of his Christ: for the accuser of our brethren is cast down, which accused them before our God day and night.</vt:lpstr>
      <vt:lpstr>Then war broke out in heaven. Michael and his angels fought against the dragon, and the dragon and his angels fought back. But he was not strong enough, and they lost their place in heaven. The great dragon was hurled down—that ancient serpent called the devil, or Satan, who leads the whole world astray. He was hurled to the earth, and his angels with him. Then I heard a loud voice in heaven say: “Now have come the salvation and the power and the kingdom of our God, and the authority of his Messiah. For the accuser of our brothers and sisters, who accuses them before our God day and night, has been hurled down.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120</cp:revision>
  <dcterms:created xsi:type="dcterms:W3CDTF">2019-07-23T02:48:10Z</dcterms:created>
  <dcterms:modified xsi:type="dcterms:W3CDTF">2025-03-13T22:07:09Z</dcterms:modified>
</cp:coreProperties>
</file>