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12" r:id="rId2"/>
    <p:sldId id="327" r:id="rId3"/>
    <p:sldId id="277" r:id="rId4"/>
    <p:sldId id="267" r:id="rId5"/>
    <p:sldId id="418" r:id="rId6"/>
    <p:sldId id="416" r:id="rId7"/>
    <p:sldId id="419" r:id="rId8"/>
    <p:sldId id="420" r:id="rId9"/>
    <p:sldId id="421" r:id="rId10"/>
    <p:sldId id="282" r:id="rId11"/>
    <p:sldId id="334" r:id="rId12"/>
    <p:sldId id="335" r:id="rId13"/>
    <p:sldId id="436" r:id="rId14"/>
    <p:sldId id="356" r:id="rId15"/>
    <p:sldId id="294" r:id="rId16"/>
    <p:sldId id="314" r:id="rId17"/>
    <p:sldId id="315" r:id="rId18"/>
    <p:sldId id="311" r:id="rId19"/>
    <p:sldId id="406" r:id="rId20"/>
    <p:sldId id="408" r:id="rId21"/>
    <p:sldId id="410" r:id="rId22"/>
    <p:sldId id="422" r:id="rId23"/>
    <p:sldId id="321" r:id="rId24"/>
    <p:sldId id="316" r:id="rId25"/>
    <p:sldId id="395" r:id="rId26"/>
    <p:sldId id="415" r:id="rId27"/>
    <p:sldId id="358" r:id="rId28"/>
    <p:sldId id="322" r:id="rId29"/>
    <p:sldId id="276" r:id="rId30"/>
    <p:sldId id="425" r:id="rId31"/>
    <p:sldId id="417" r:id="rId32"/>
    <p:sldId id="414" r:id="rId33"/>
    <p:sldId id="413" r:id="rId34"/>
    <p:sldId id="323" r:id="rId3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7B7"/>
    <a:srgbClr val="BABABA"/>
    <a:srgbClr val="BBBBBB"/>
    <a:srgbClr val="B8B8B8"/>
    <a:srgbClr val="BCBCBC"/>
    <a:srgbClr val="BDBDBD"/>
    <a:srgbClr val="B5B5B5"/>
    <a:srgbClr val="B3B3B3"/>
    <a:srgbClr val="C1C1C1"/>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614"/>
    <p:restoredTop sz="94713"/>
  </p:normalViewPr>
  <p:slideViewPr>
    <p:cSldViewPr>
      <p:cViewPr varScale="1">
        <p:scale>
          <a:sx n="193" d="100"/>
          <a:sy n="193" d="100"/>
        </p:scale>
        <p:origin x="216" y="4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8/21/25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1136899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DC60A3C-D498-4CB3-AC3A-9111DD872419}"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6803"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6804"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4710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471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B50D21A-3E64-4D3F-BB2A-5C4CF260C43E}" type="slidenum">
              <a:rPr lang="en-US" sz="1200">
                <a:latin typeface="Calibri" pitchFamily="79" charset="0"/>
              </a:rPr>
              <a:pPr algn="r"/>
              <a:t>10</a:t>
            </a:fld>
            <a:endParaRPr lang="en-US" sz="1200">
              <a:latin typeface="Calibri" pitchFamily="79"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209355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48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48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461F0E87-9508-4EC4-A947-AD5C322E2C86}" type="slidenum">
              <a:rPr lang="en-US" sz="1200">
                <a:latin typeface="Calibri" pitchFamily="74" charset="0"/>
              </a:rPr>
              <a:pPr algn="r"/>
              <a:t>14</a:t>
            </a:fld>
            <a:endParaRPr lang="en-US" sz="1200">
              <a:latin typeface="Calibri" pitchFamily="7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6867"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68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AF7EA19-134F-4EF4-9F66-60B8B47A42B1}" type="slidenum">
              <a:rPr lang="en-US" sz="1200">
                <a:latin typeface="Calibri" pitchFamily="74" charset="0"/>
              </a:rPr>
              <a:pPr algn="r"/>
              <a:t>15</a:t>
            </a:fld>
            <a:endParaRPr lang="en-US" sz="1200">
              <a:latin typeface="Calibri" pitchFamily="7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16</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17</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19</a:t>
            </a:fld>
            <a:endParaRPr lang="en-US" sz="1200">
              <a:latin typeface="Calibri" pitchFamily="7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20</a:t>
            </a:fld>
            <a:endParaRPr lang="en-US" sz="1200">
              <a:latin typeface="Calibri" pitchFamily="7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idx="5"/>
          </p:nvPr>
        </p:nvSpPr>
        <p:spPr bwMode="auto">
          <a:noFill/>
          <a:ln>
            <a:miter lim="800000"/>
            <a:headEnd/>
            <a:tailEnd/>
          </a:ln>
        </p:spPr>
        <p:txBody>
          <a:bodyPr/>
          <a:lstStyle/>
          <a:p>
            <a:fld id="{710844C7-3015-4462-ABE9-36E4DC65BF23}" type="slidenum">
              <a:rPr lang="en-GB">
                <a:latin typeface="Calibri" pitchFamily="79" charset="0"/>
              </a:rPr>
              <a:pPr/>
              <a:t>22</a:t>
            </a:fld>
            <a:endParaRPr lang="en-GB">
              <a:latin typeface="Calibri" pitchFamily="79" charset="0"/>
            </a:endParaRPr>
          </a:p>
        </p:txBody>
      </p:sp>
      <p:sp>
        <p:nvSpPr>
          <p:cNvPr id="552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55300"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23</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24</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26</a:t>
            </a:fld>
            <a:endParaRPr lang="en-US" sz="1200">
              <a:latin typeface="Calibri" pitchFamily="79"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27</a:t>
            </a:fld>
            <a:endParaRPr lang="en-US" sz="1200">
              <a:latin typeface="Calibri" pitchFamily="79"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28</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29</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184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29E6373-9550-43D0-A12A-729DB12CE1B3}" type="slidenum">
              <a:rPr lang="en-US" sz="1200">
                <a:latin typeface="Calibri" pitchFamily="79" charset="0"/>
              </a:rPr>
              <a:pPr algn="r"/>
              <a:t>3</a:t>
            </a:fld>
            <a:endParaRPr lang="en-US" sz="1200">
              <a:latin typeface="Calibri" pitchFamily="79"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2457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245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D25C4E4-E378-4AFB-A83C-4F6509777B94}" type="slidenum">
              <a:rPr lang="en-US" sz="1200">
                <a:latin typeface="Calibri" pitchFamily="74" charset="0"/>
              </a:rPr>
              <a:pPr algn="r"/>
              <a:t>30</a:t>
            </a:fld>
            <a:endParaRPr lang="en-US" sz="1200">
              <a:latin typeface="Calibri" pitchFamily="7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32</a:t>
            </a:fld>
            <a:endParaRPr lang="en-US" sz="1200">
              <a:latin typeface="Calibri" pitchFamily="79"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33</a:t>
            </a:fld>
            <a:endParaRPr lang="en-US" sz="1200">
              <a:latin typeface="Calibri" pitchFamily="79"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34</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idx="5"/>
          </p:nvPr>
        </p:nvSpPr>
        <p:spPr bwMode="auto">
          <a:noFill/>
          <a:ln>
            <a:miter lim="800000"/>
            <a:headEnd/>
            <a:tailEnd/>
          </a:ln>
        </p:spPr>
        <p:txBody>
          <a:bodyPr/>
          <a:lstStyle/>
          <a:p>
            <a:fld id="{710844C7-3015-4462-ABE9-36E4DC65BF23}" type="slidenum">
              <a:rPr lang="en-GB">
                <a:latin typeface="Calibri" pitchFamily="79" charset="0"/>
              </a:rPr>
              <a:pPr/>
              <a:t>4</a:t>
            </a:fld>
            <a:endParaRPr lang="en-GB">
              <a:latin typeface="Calibri" pitchFamily="79" charset="0"/>
            </a:endParaRPr>
          </a:p>
        </p:txBody>
      </p:sp>
      <p:sp>
        <p:nvSpPr>
          <p:cNvPr id="552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55300"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idx="5"/>
          </p:nvPr>
        </p:nvSpPr>
        <p:spPr bwMode="auto">
          <a:noFill/>
          <a:ln>
            <a:miter lim="800000"/>
            <a:headEnd/>
            <a:tailEnd/>
          </a:ln>
        </p:spPr>
        <p:txBody>
          <a:bodyPr/>
          <a:lstStyle/>
          <a:p>
            <a:fld id="{710844C7-3015-4462-ABE9-36E4DC65BF23}" type="slidenum">
              <a:rPr lang="en-GB">
                <a:latin typeface="Calibri" pitchFamily="79" charset="0"/>
              </a:rPr>
              <a:pPr/>
              <a:t>5</a:t>
            </a:fld>
            <a:endParaRPr lang="en-GB">
              <a:latin typeface="Calibri" pitchFamily="79" charset="0"/>
            </a:endParaRPr>
          </a:p>
        </p:txBody>
      </p:sp>
      <p:sp>
        <p:nvSpPr>
          <p:cNvPr id="552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55300"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idx="5"/>
          </p:nvPr>
        </p:nvSpPr>
        <p:spPr bwMode="auto">
          <a:noFill/>
          <a:ln>
            <a:miter lim="800000"/>
            <a:headEnd/>
            <a:tailEnd/>
          </a:ln>
        </p:spPr>
        <p:txBody>
          <a:bodyPr/>
          <a:lstStyle/>
          <a:p>
            <a:fld id="{710844C7-3015-4462-ABE9-36E4DC65BF23}" type="slidenum">
              <a:rPr lang="en-GB">
                <a:latin typeface="Calibri" pitchFamily="79" charset="0"/>
              </a:rPr>
              <a:pPr/>
              <a:t>6</a:t>
            </a:fld>
            <a:endParaRPr lang="en-GB">
              <a:latin typeface="Calibri" pitchFamily="79" charset="0"/>
            </a:endParaRPr>
          </a:p>
        </p:txBody>
      </p:sp>
      <p:sp>
        <p:nvSpPr>
          <p:cNvPr id="552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55300"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idx="5"/>
          </p:nvPr>
        </p:nvSpPr>
        <p:spPr bwMode="auto">
          <a:noFill/>
          <a:ln>
            <a:miter lim="800000"/>
            <a:headEnd/>
            <a:tailEnd/>
          </a:ln>
        </p:spPr>
        <p:txBody>
          <a:bodyPr/>
          <a:lstStyle/>
          <a:p>
            <a:fld id="{710844C7-3015-4462-ABE9-36E4DC65BF23}" type="slidenum">
              <a:rPr lang="en-GB">
                <a:latin typeface="Calibri" pitchFamily="79" charset="0"/>
              </a:rPr>
              <a:pPr/>
              <a:t>7</a:t>
            </a:fld>
            <a:endParaRPr lang="en-GB">
              <a:latin typeface="Calibri" pitchFamily="79" charset="0"/>
            </a:endParaRPr>
          </a:p>
        </p:txBody>
      </p:sp>
      <p:sp>
        <p:nvSpPr>
          <p:cNvPr id="552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55300"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idx="5"/>
          </p:nvPr>
        </p:nvSpPr>
        <p:spPr bwMode="auto">
          <a:noFill/>
          <a:ln>
            <a:miter lim="800000"/>
            <a:headEnd/>
            <a:tailEnd/>
          </a:ln>
        </p:spPr>
        <p:txBody>
          <a:bodyPr/>
          <a:lstStyle/>
          <a:p>
            <a:fld id="{710844C7-3015-4462-ABE9-36E4DC65BF23}" type="slidenum">
              <a:rPr lang="en-GB">
                <a:latin typeface="Calibri" pitchFamily="79" charset="0"/>
              </a:rPr>
              <a:pPr/>
              <a:t>8</a:t>
            </a:fld>
            <a:endParaRPr lang="en-GB">
              <a:latin typeface="Calibri" pitchFamily="79" charset="0"/>
            </a:endParaRPr>
          </a:p>
        </p:txBody>
      </p:sp>
      <p:sp>
        <p:nvSpPr>
          <p:cNvPr id="552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55300"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idx="5"/>
          </p:nvPr>
        </p:nvSpPr>
        <p:spPr bwMode="auto">
          <a:noFill/>
          <a:ln>
            <a:miter lim="800000"/>
            <a:headEnd/>
            <a:tailEnd/>
          </a:ln>
        </p:spPr>
        <p:txBody>
          <a:bodyPr/>
          <a:lstStyle/>
          <a:p>
            <a:fld id="{710844C7-3015-4462-ABE9-36E4DC65BF23}" type="slidenum">
              <a:rPr lang="en-GB">
                <a:latin typeface="Calibri" pitchFamily="79" charset="0"/>
              </a:rPr>
              <a:pPr/>
              <a:t>9</a:t>
            </a:fld>
            <a:endParaRPr lang="en-GB">
              <a:latin typeface="Calibri" pitchFamily="79" charset="0"/>
            </a:endParaRPr>
          </a:p>
        </p:txBody>
      </p:sp>
      <p:sp>
        <p:nvSpPr>
          <p:cNvPr id="552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55300"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8/21/25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8/21/25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8/21/25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8/21/25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8/21/25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8/21/25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8/21/25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8/21/25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8/21/25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8/21/25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8/21/25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8/21/25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danielegregory.info/Welcome.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tif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think_bgnd.jpg"/>
          <p:cNvPicPr>
            <a:picLocks noChangeAspect="1"/>
          </p:cNvPicPr>
          <p:nvPr/>
        </p:nvPicPr>
        <p:blipFill>
          <a:blip r:embed="rId3"/>
          <a:srcRect/>
          <a:stretch>
            <a:fillRect/>
          </a:stretch>
        </p:blipFill>
        <p:spPr bwMode="auto">
          <a:xfrm>
            <a:off x="2133600" y="330200"/>
            <a:ext cx="7518400" cy="6299200"/>
          </a:xfrm>
          <a:prstGeom prst="rect">
            <a:avLst/>
          </a:prstGeom>
          <a:noFill/>
          <a:ln w="9525">
            <a:noFill/>
            <a:miter lim="800000"/>
            <a:headEnd/>
            <a:tailEnd/>
          </a:ln>
        </p:spPr>
      </p:pic>
      <p:sp>
        <p:nvSpPr>
          <p:cNvPr id="2" name="TextBox 1"/>
          <p:cNvSpPr txBox="1">
            <a:spLocks noChangeArrowheads="1"/>
          </p:cNvSpPr>
          <p:nvPr/>
        </p:nvSpPr>
        <p:spPr bwMode="auto">
          <a:xfrm>
            <a:off x="1981200" y="228601"/>
            <a:ext cx="8001000" cy="4585871"/>
          </a:xfrm>
          <a:prstGeom prst="rect">
            <a:avLst/>
          </a:prstGeom>
          <a:noFill/>
          <a:ln w="9525">
            <a:noFill/>
            <a:miter lim="800000"/>
            <a:headEnd/>
            <a:tailEnd/>
          </a:ln>
        </p:spPr>
        <p:txBody>
          <a:bodyPr>
            <a:prstTxWarp prst="textNoShape">
              <a:avLst/>
            </a:prstTxWarp>
            <a:spAutoFit/>
          </a:bodyPr>
          <a:lstStyle/>
          <a:p>
            <a:pPr>
              <a:spcAft>
                <a:spcPts val="1200"/>
              </a:spcAft>
              <a:buFont typeface="Arial" pitchFamily="52" charset="0"/>
              <a:buChar char="•"/>
              <a:defRPr/>
            </a:pPr>
            <a:r>
              <a:rPr lang="en-US" sz="2800" dirty="0">
                <a:latin typeface="Arial" pitchFamily="52" charset="0"/>
              </a:rPr>
              <a:t>What are your “glasses”? </a:t>
            </a:r>
          </a:p>
          <a:p>
            <a:pPr>
              <a:spcAft>
                <a:spcPts val="1200"/>
              </a:spcAft>
              <a:buFont typeface="Arial" pitchFamily="52" charset="0"/>
              <a:buChar char="•"/>
              <a:defRPr/>
            </a:pPr>
            <a:r>
              <a:rPr lang="en-US" sz="2800" dirty="0">
                <a:solidFill>
                  <a:schemeClr val="accent1"/>
                </a:solidFill>
                <a:latin typeface="Arial" pitchFamily="52" charset="0"/>
              </a:rPr>
              <a:t>What is your “song”?</a:t>
            </a:r>
          </a:p>
          <a:p>
            <a:pPr>
              <a:spcAft>
                <a:spcPts val="1200"/>
              </a:spcAft>
              <a:buFont typeface="Arial" pitchFamily="52" charset="0"/>
              <a:buChar char="•"/>
              <a:defRPr/>
            </a:pPr>
            <a:r>
              <a:rPr lang="en-US" sz="2800" dirty="0">
                <a:latin typeface="Arial" pitchFamily="52" charset="0"/>
              </a:rPr>
              <a:t>What is your “story”?</a:t>
            </a:r>
          </a:p>
          <a:p>
            <a:pPr>
              <a:spcAft>
                <a:spcPts val="1200"/>
              </a:spcAft>
              <a:buFont typeface="Arial" pitchFamily="52" charset="0"/>
              <a:buChar char="•"/>
              <a:defRPr/>
            </a:pPr>
            <a:r>
              <a:rPr lang="en-US" sz="2800" dirty="0">
                <a:solidFill>
                  <a:schemeClr val="accent3">
                    <a:lumMod val="50000"/>
                  </a:schemeClr>
                </a:solidFill>
                <a:latin typeface="Arial" pitchFamily="52" charset="0"/>
              </a:rPr>
              <a:t>Relationships (and facets of: intimacy, estrangement, etc) are key in life.  Does the Bible have suggestions, and if so what can we learn?</a:t>
            </a:r>
          </a:p>
          <a:p>
            <a:pPr>
              <a:spcAft>
                <a:spcPts val="1200"/>
              </a:spcAft>
              <a:buFont typeface="Arial" pitchFamily="52" charset="0"/>
              <a:buChar char="•"/>
              <a:defRPr/>
            </a:pPr>
            <a:r>
              <a:rPr lang="en-US" sz="2800" dirty="0">
                <a:latin typeface="Arial" pitchFamily="52" charset="0"/>
              </a:rPr>
              <a:t>Are some logos culturally significant only? Do they become identifiers of a people?  Can you think of 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anim calcmode="lin" valueType="num">
                                      <p:cBhvr>
                                        <p:cTn id="16"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2000"/>
                                        <p:tgtEl>
                                          <p:spTgt spid="2">
                                            <p:txEl>
                                              <p:pRg st="2" end="2"/>
                                            </p:txEl>
                                          </p:spTgt>
                                        </p:tgtEl>
                                      </p:cBhvr>
                                    </p:animEffect>
                                    <p:anim calcmode="lin" valueType="num">
                                      <p:cBhvr>
                                        <p:cTn id="24"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2000"/>
                                        <p:tgtEl>
                                          <p:spTgt spid="2">
                                            <p:txEl>
                                              <p:pRg st="3" end="3"/>
                                            </p:txEl>
                                          </p:spTgt>
                                        </p:tgtEl>
                                      </p:cBhvr>
                                    </p:animEffect>
                                    <p:anim calcmode="lin" valueType="num">
                                      <p:cBhvr>
                                        <p:cTn id="32"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2000"/>
                                        <p:tgtEl>
                                          <p:spTgt spid="2">
                                            <p:txEl>
                                              <p:pRg st="4" end="4"/>
                                            </p:txEl>
                                          </p:spTgt>
                                        </p:tgtEl>
                                      </p:cBhvr>
                                    </p:animEffect>
                                    <p:anim calcmode="lin" valueType="num">
                                      <p:cBhvr>
                                        <p:cTn id="40"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lnSpc>
                <a:spcPct val="120000"/>
              </a:lnSpc>
              <a:defRPr/>
            </a:pPr>
            <a:r>
              <a:rPr lang="en-US" sz="3200" dirty="0">
                <a:solidFill>
                  <a:srgbClr val="800080"/>
                </a:solidFill>
                <a:effectLst>
                  <a:outerShdw blurRad="50800" dist="38100" dir="2700000" algn="tl">
                    <a:srgbClr val="000000">
                      <a:alpha val="43000"/>
                    </a:srgbClr>
                  </a:outerShdw>
                </a:effectLst>
                <a:latin typeface="Estelle Black SF" pitchFamily="52" charset="0"/>
              </a:rPr>
              <a:t>Owe no man anything, but to love one another: for he that </a:t>
            </a:r>
            <a:r>
              <a:rPr lang="en-US" sz="3200" dirty="0" err="1">
                <a:solidFill>
                  <a:srgbClr val="800080"/>
                </a:solidFill>
                <a:effectLst>
                  <a:outerShdw blurRad="50800" dist="38100" dir="2700000" algn="tl">
                    <a:srgbClr val="000000">
                      <a:alpha val="43000"/>
                    </a:srgbClr>
                  </a:outerShdw>
                </a:effectLst>
                <a:latin typeface="Estelle Black SF" pitchFamily="52" charset="0"/>
              </a:rPr>
              <a:t>loveth</a:t>
            </a:r>
            <a:r>
              <a:rPr lang="en-US" sz="3200" dirty="0">
                <a:solidFill>
                  <a:srgbClr val="800080"/>
                </a:solidFill>
                <a:effectLst>
                  <a:outerShdw blurRad="50800" dist="38100" dir="2700000" algn="tl">
                    <a:srgbClr val="000000">
                      <a:alpha val="43000"/>
                    </a:srgbClr>
                  </a:outerShdw>
                </a:effectLst>
                <a:latin typeface="Estelle Black SF" pitchFamily="52" charset="0"/>
              </a:rPr>
              <a:t> another hath fulfilled the law.  For this, Thou </a:t>
            </a:r>
            <a:r>
              <a:rPr lang="en-US" sz="3200" dirty="0" err="1">
                <a:solidFill>
                  <a:srgbClr val="800080"/>
                </a:solidFill>
                <a:effectLst>
                  <a:outerShdw blurRad="50800" dist="38100" dir="2700000" algn="tl">
                    <a:srgbClr val="000000">
                      <a:alpha val="43000"/>
                    </a:srgbClr>
                  </a:outerShdw>
                </a:effectLst>
                <a:latin typeface="Estelle Black SF" pitchFamily="52" charset="0"/>
              </a:rPr>
              <a:t>shalt</a:t>
            </a:r>
            <a:r>
              <a:rPr lang="en-US" sz="3200" dirty="0">
                <a:solidFill>
                  <a:srgbClr val="800080"/>
                </a:solidFill>
                <a:effectLst>
                  <a:outerShdw blurRad="50800" dist="38100" dir="2700000" algn="tl">
                    <a:srgbClr val="000000">
                      <a:alpha val="43000"/>
                    </a:srgbClr>
                  </a:outerShdw>
                </a:effectLst>
                <a:latin typeface="Estelle Black SF" pitchFamily="52" charset="0"/>
              </a:rPr>
              <a:t> not commit adultery, Thou </a:t>
            </a:r>
            <a:r>
              <a:rPr lang="en-US" sz="3200" dirty="0" err="1">
                <a:solidFill>
                  <a:srgbClr val="800080"/>
                </a:solidFill>
                <a:effectLst>
                  <a:outerShdw blurRad="50800" dist="38100" dir="2700000" algn="tl">
                    <a:srgbClr val="000000">
                      <a:alpha val="43000"/>
                    </a:srgbClr>
                  </a:outerShdw>
                </a:effectLst>
                <a:latin typeface="Estelle Black SF" pitchFamily="52" charset="0"/>
              </a:rPr>
              <a:t>shalt</a:t>
            </a:r>
            <a:r>
              <a:rPr lang="en-US" sz="3200" dirty="0">
                <a:solidFill>
                  <a:srgbClr val="800080"/>
                </a:solidFill>
                <a:effectLst>
                  <a:outerShdw blurRad="50800" dist="38100" dir="2700000" algn="tl">
                    <a:srgbClr val="000000">
                      <a:alpha val="43000"/>
                    </a:srgbClr>
                  </a:outerShdw>
                </a:effectLst>
                <a:latin typeface="Estelle Black SF" pitchFamily="52" charset="0"/>
              </a:rPr>
              <a:t> not kill, Thou </a:t>
            </a:r>
            <a:r>
              <a:rPr lang="en-US" sz="3200" dirty="0" err="1">
                <a:solidFill>
                  <a:srgbClr val="800080"/>
                </a:solidFill>
                <a:effectLst>
                  <a:outerShdw blurRad="50800" dist="38100" dir="2700000" algn="tl">
                    <a:srgbClr val="000000">
                      <a:alpha val="43000"/>
                    </a:srgbClr>
                  </a:outerShdw>
                </a:effectLst>
                <a:latin typeface="Estelle Black SF" pitchFamily="52" charset="0"/>
              </a:rPr>
              <a:t>shalt</a:t>
            </a:r>
            <a:r>
              <a:rPr lang="en-US" sz="3200" dirty="0">
                <a:solidFill>
                  <a:srgbClr val="800080"/>
                </a:solidFill>
                <a:effectLst>
                  <a:outerShdw blurRad="50800" dist="38100" dir="2700000" algn="tl">
                    <a:srgbClr val="000000">
                      <a:alpha val="43000"/>
                    </a:srgbClr>
                  </a:outerShdw>
                </a:effectLst>
                <a:latin typeface="Estelle Black SF" pitchFamily="52" charset="0"/>
              </a:rPr>
              <a:t> not steal, Thou </a:t>
            </a:r>
            <a:r>
              <a:rPr lang="en-US" sz="3200" dirty="0" err="1">
                <a:solidFill>
                  <a:srgbClr val="800080"/>
                </a:solidFill>
                <a:effectLst>
                  <a:outerShdw blurRad="50800" dist="38100" dir="2700000" algn="tl">
                    <a:srgbClr val="000000">
                      <a:alpha val="43000"/>
                    </a:srgbClr>
                  </a:outerShdw>
                </a:effectLst>
                <a:latin typeface="Estelle Black SF" pitchFamily="52" charset="0"/>
              </a:rPr>
              <a:t>shalt</a:t>
            </a:r>
            <a:r>
              <a:rPr lang="en-US" sz="3200" dirty="0">
                <a:solidFill>
                  <a:srgbClr val="800080"/>
                </a:solidFill>
                <a:effectLst>
                  <a:outerShdw blurRad="50800" dist="38100" dir="2700000" algn="tl">
                    <a:srgbClr val="000000">
                      <a:alpha val="43000"/>
                    </a:srgbClr>
                  </a:outerShdw>
                </a:effectLst>
                <a:latin typeface="Estelle Black SF" pitchFamily="52" charset="0"/>
              </a:rPr>
              <a:t> not bear false witness, Thou </a:t>
            </a:r>
            <a:r>
              <a:rPr lang="en-US" sz="3200" dirty="0" err="1">
                <a:solidFill>
                  <a:srgbClr val="800080"/>
                </a:solidFill>
                <a:effectLst>
                  <a:outerShdw blurRad="50800" dist="38100" dir="2700000" algn="tl">
                    <a:srgbClr val="000000">
                      <a:alpha val="43000"/>
                    </a:srgbClr>
                  </a:outerShdw>
                </a:effectLst>
                <a:latin typeface="Estelle Black SF" pitchFamily="52" charset="0"/>
              </a:rPr>
              <a:t>shalt</a:t>
            </a:r>
            <a:r>
              <a:rPr lang="en-US" sz="3200" dirty="0">
                <a:solidFill>
                  <a:srgbClr val="800080"/>
                </a:solidFill>
                <a:effectLst>
                  <a:outerShdw blurRad="50800" dist="38100" dir="2700000" algn="tl">
                    <a:srgbClr val="000000">
                      <a:alpha val="43000"/>
                    </a:srgbClr>
                  </a:outerShdw>
                </a:effectLst>
                <a:latin typeface="Estelle Black SF" pitchFamily="52" charset="0"/>
              </a:rPr>
              <a:t> not covet; and if there be any other commandment, it is briefly comprehended in this saying, namely, Thou </a:t>
            </a:r>
            <a:r>
              <a:rPr lang="en-US" sz="3200" dirty="0" err="1">
                <a:solidFill>
                  <a:srgbClr val="800080"/>
                </a:solidFill>
                <a:effectLst>
                  <a:outerShdw blurRad="50800" dist="38100" dir="2700000" algn="tl">
                    <a:srgbClr val="000000">
                      <a:alpha val="43000"/>
                    </a:srgbClr>
                  </a:outerShdw>
                </a:effectLst>
                <a:latin typeface="Estelle Black SF" pitchFamily="52" charset="0"/>
              </a:rPr>
              <a:t>shalt</a:t>
            </a:r>
            <a:r>
              <a:rPr lang="en-US" sz="3200" dirty="0">
                <a:solidFill>
                  <a:srgbClr val="800080"/>
                </a:solidFill>
                <a:effectLst>
                  <a:outerShdw blurRad="50800" dist="38100" dir="2700000" algn="tl">
                    <a:srgbClr val="000000">
                      <a:alpha val="43000"/>
                    </a:srgbClr>
                  </a:outerShdw>
                </a:effectLst>
                <a:latin typeface="Estelle Black SF" pitchFamily="52" charset="0"/>
              </a:rPr>
              <a:t> love thy </a:t>
            </a:r>
            <a:r>
              <a:rPr lang="en-US" sz="3200" dirty="0" err="1">
                <a:solidFill>
                  <a:srgbClr val="800080"/>
                </a:solidFill>
                <a:effectLst>
                  <a:outerShdw blurRad="50800" dist="38100" dir="2700000" algn="tl">
                    <a:srgbClr val="000000">
                      <a:alpha val="43000"/>
                    </a:srgbClr>
                  </a:outerShdw>
                </a:effectLst>
                <a:latin typeface="Estelle Black SF" pitchFamily="52" charset="0"/>
              </a:rPr>
              <a:t>neighbour</a:t>
            </a:r>
            <a:r>
              <a:rPr lang="en-US" sz="3200" dirty="0">
                <a:solidFill>
                  <a:srgbClr val="800080"/>
                </a:solidFill>
                <a:effectLst>
                  <a:outerShdw blurRad="50800" dist="38100" dir="2700000" algn="tl">
                    <a:srgbClr val="000000">
                      <a:alpha val="43000"/>
                    </a:srgbClr>
                  </a:outerShdw>
                </a:effectLst>
                <a:latin typeface="Estelle Black SF" pitchFamily="52" charset="0"/>
              </a:rPr>
              <a:t> as thyself.  Love </a:t>
            </a:r>
            <a:r>
              <a:rPr lang="en-US" sz="3200" dirty="0" err="1">
                <a:solidFill>
                  <a:srgbClr val="800080"/>
                </a:solidFill>
                <a:effectLst>
                  <a:outerShdw blurRad="50800" dist="38100" dir="2700000" algn="tl">
                    <a:srgbClr val="000000">
                      <a:alpha val="43000"/>
                    </a:srgbClr>
                  </a:outerShdw>
                </a:effectLst>
                <a:latin typeface="Estelle Black SF" pitchFamily="52" charset="0"/>
              </a:rPr>
              <a:t>worketh</a:t>
            </a:r>
            <a:r>
              <a:rPr lang="en-US" sz="3200" dirty="0">
                <a:solidFill>
                  <a:srgbClr val="800080"/>
                </a:solidFill>
                <a:effectLst>
                  <a:outerShdw blurRad="50800" dist="38100" dir="2700000" algn="tl">
                    <a:srgbClr val="000000">
                      <a:alpha val="43000"/>
                    </a:srgbClr>
                  </a:outerShdw>
                </a:effectLst>
                <a:latin typeface="Estelle Black SF" pitchFamily="52" charset="0"/>
              </a:rPr>
              <a:t> no ill to his </a:t>
            </a:r>
            <a:r>
              <a:rPr lang="en-US" sz="3200" dirty="0" err="1">
                <a:solidFill>
                  <a:srgbClr val="800080"/>
                </a:solidFill>
                <a:effectLst>
                  <a:outerShdw blurRad="50800" dist="38100" dir="2700000" algn="tl">
                    <a:srgbClr val="000000">
                      <a:alpha val="43000"/>
                    </a:srgbClr>
                  </a:outerShdw>
                </a:effectLst>
                <a:latin typeface="Estelle Black SF" pitchFamily="52" charset="0"/>
              </a:rPr>
              <a:t>neighbour</a:t>
            </a:r>
            <a:r>
              <a:rPr lang="en-US" sz="3200" dirty="0">
                <a:solidFill>
                  <a:srgbClr val="800080"/>
                </a:solidFill>
                <a:effectLst>
                  <a:outerShdw blurRad="50800" dist="38100" dir="2700000" algn="tl">
                    <a:srgbClr val="000000">
                      <a:alpha val="43000"/>
                    </a:srgbClr>
                  </a:outerShdw>
                </a:effectLst>
                <a:latin typeface="Estelle Black SF" pitchFamily="52" charset="0"/>
              </a:rPr>
              <a:t>: therefore love is the fulfilling of the law</a:t>
            </a:r>
            <a:endParaRPr lang="en-US" sz="3200" dirty="0">
              <a:solidFill>
                <a:srgbClr val="000000"/>
              </a:solidFill>
              <a:effectLst>
                <a:outerShdw blurRad="50800" dist="38100" dir="2700000" algn="tl">
                  <a:srgbClr val="000000">
                    <a:alpha val="43000"/>
                  </a:srgbClr>
                </a:outerShdw>
              </a:effectLst>
              <a:latin typeface="Helvetica" pitchFamily="5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Romans 13:8-10 (KJV)</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lnSpc>
                <a:spcPct val="120000"/>
              </a:lnSpc>
              <a:defRPr/>
            </a:pPr>
            <a:r>
              <a:rPr lang="en-US" sz="3200" dirty="0">
                <a:solidFill>
                  <a:srgbClr val="800080"/>
                </a:solidFill>
                <a:effectLst>
                  <a:outerShdw blurRad="50800" dist="38100" dir="2700000" algn="tl">
                    <a:srgbClr val="000000">
                      <a:alpha val="43000"/>
                    </a:srgbClr>
                  </a:outerShdw>
                </a:effectLst>
                <a:latin typeface="Estelle Black SF" pitchFamily="52" charset="0"/>
              </a:rPr>
              <a:t>Let no debt remain outstanding, except the continuing debt to love one another, for whoever loves others has fulfilled the law.  The commandments, “You shall not commit adultery,” “You shall not murder,” “You shall not steal,” “You shall not covet,” and whatever other command there may be, are summed up in this one command: “Love your neighbor as yourself.”  Love does no harm to a neighbor.  Therefore love is the fulfillment of the law.</a:t>
            </a:r>
            <a:endParaRPr lang="en-US" sz="3200" dirty="0">
              <a:solidFill>
                <a:srgbClr val="000000"/>
              </a:solidFill>
              <a:effectLst>
                <a:outerShdw blurRad="50800" dist="38100" dir="2700000" algn="tl">
                  <a:srgbClr val="000000">
                    <a:alpha val="43000"/>
                  </a:srgbClr>
                </a:outerShdw>
              </a:effectLst>
              <a:latin typeface="Helvetica" pitchFamily="52" charset="0"/>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Romans 13:8-10 (NIV)</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905000" y="762000"/>
            <a:ext cx="8305800" cy="1600200"/>
          </a:xfrm>
        </p:spPr>
        <p:txBody>
          <a:bodyPr anchor="t"/>
          <a:lstStyle/>
          <a:p>
            <a:pPr>
              <a:lnSpc>
                <a:spcPct val="120000"/>
              </a:lnSpc>
              <a:defRPr/>
            </a:pPr>
            <a:r>
              <a:rPr lang="en-US" sz="4000" dirty="0">
                <a:solidFill>
                  <a:srgbClr val="4F6228"/>
                </a:solidFill>
                <a:effectLst>
                  <a:outerShdw blurRad="38100" dist="38100" dir="2700000" algn="tl">
                    <a:srgbClr val="DDDDDD"/>
                  </a:outerShdw>
                </a:effectLst>
                <a:latin typeface="Estelle Black SF" pitchFamily="52" charset="0"/>
              </a:rPr>
              <a:t>This week MV submission: Paraphrase</a:t>
            </a:r>
            <a:endParaRPr lang="en-US" sz="1200" dirty="0">
              <a:solidFill>
                <a:srgbClr val="4F6228"/>
              </a:solidFill>
              <a:latin typeface="Helvetica" pitchFamily="52" charset="0"/>
            </a:endParaRPr>
          </a:p>
        </p:txBody>
      </p:sp>
      <p:sp>
        <p:nvSpPr>
          <p:cNvPr id="23556" name="TextBox 3"/>
          <p:cNvSpPr txBox="1">
            <a:spLocks noChangeArrowheads="1"/>
          </p:cNvSpPr>
          <p:nvPr/>
        </p:nvSpPr>
        <p:spPr bwMode="auto">
          <a:xfrm>
            <a:off x="5943600" y="5867400"/>
            <a:ext cx="4114800" cy="369888"/>
          </a:xfrm>
          <a:prstGeom prst="rect">
            <a:avLst/>
          </a:prstGeom>
          <a:noFill/>
          <a:ln w="9525">
            <a:noFill/>
            <a:miter lim="800000"/>
            <a:headEnd/>
            <a:tailEnd/>
          </a:ln>
        </p:spPr>
        <p:txBody>
          <a:bodyPr>
            <a:prstTxWarp prst="textNoShape">
              <a:avLst/>
            </a:prstTxWarp>
            <a:spAutoFit/>
          </a:bodyPr>
          <a:lstStyle/>
          <a:p>
            <a:pPr algn="r"/>
            <a:r>
              <a:rPr lang="en-US" b="1" i="1" dirty="0"/>
              <a:t>  </a:t>
            </a:r>
          </a:p>
        </p:txBody>
      </p:sp>
    </p:spTree>
    <p:extLst>
      <p:ext uri="{BB962C8B-B14F-4D97-AF65-F5344CB8AC3E}">
        <p14:creationId xmlns:p14="http://schemas.microsoft.com/office/powerpoint/2010/main" val="20931258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52600" y="3429001"/>
            <a:ext cx="5486400" cy="646113"/>
          </a:xfrm>
          <a:prstGeom prst="rect">
            <a:avLst/>
          </a:prstGeom>
          <a:noFill/>
          <a:ln w="9525">
            <a:noFill/>
            <a:miter lim="800000"/>
            <a:headEnd/>
            <a:tailEnd/>
          </a:ln>
        </p:spPr>
        <p:txBody>
          <a:bodyPr>
            <a:prstTxWarp prst="textNoShape">
              <a:avLst/>
            </a:prstTxWarp>
            <a:spAutoFit/>
          </a:bodyPr>
          <a:lstStyle/>
          <a:p>
            <a:r>
              <a:rPr lang="en-US" sz="3600">
                <a:latin typeface=" JSP Ross" pitchFamily="74" charset="0"/>
                <a:ea typeface=" JSP Ross" pitchFamily="74" charset="0"/>
                <a:cs typeface=" JSP Ross" pitchFamily="74" charset="0"/>
                <a:hlinkClick r:id="rId3"/>
              </a:rPr>
              <a:t>daniel e gregory site</a:t>
            </a:r>
            <a:endParaRPr lang="en-US" sz="3600">
              <a:latin typeface=" JSP Ross" pitchFamily="74" charset="0"/>
              <a:ea typeface=" JSP Ross" pitchFamily="74" charset="0"/>
              <a:cs typeface=" JSP Ross" pitchFamily="74" charset="0"/>
            </a:endParaRPr>
          </a:p>
        </p:txBody>
      </p:sp>
      <p:sp>
        <p:nvSpPr>
          <p:cNvPr id="3" name="TextBox 2"/>
          <p:cNvSpPr txBox="1"/>
          <p:nvPr/>
        </p:nvSpPr>
        <p:spPr>
          <a:xfrm>
            <a:off x="5562600" y="914400"/>
            <a:ext cx="4629994"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52" charset="0"/>
              </a:rPr>
              <a:t>HELP?!</a:t>
            </a:r>
          </a:p>
        </p:txBody>
      </p:sp>
      <p:sp>
        <p:nvSpPr>
          <p:cNvPr id="4" name="TextBox 3"/>
          <p:cNvSpPr txBox="1">
            <a:spLocks noChangeArrowheads="1"/>
          </p:cNvSpPr>
          <p:nvPr/>
        </p:nvSpPr>
        <p:spPr bwMode="auto">
          <a:xfrm>
            <a:off x="3962401" y="5334001"/>
            <a:ext cx="4284663" cy="461963"/>
          </a:xfrm>
          <a:prstGeom prst="rect">
            <a:avLst/>
          </a:prstGeom>
          <a:noFill/>
          <a:ln w="9525">
            <a:noFill/>
            <a:miter lim="800000"/>
            <a:headEnd/>
            <a:tailEnd/>
          </a:ln>
        </p:spPr>
        <p:txBody>
          <a:bodyPr wrap="none">
            <a:prstTxWarp prst="textNoShape">
              <a:avLst/>
            </a:prstTxWarp>
            <a:spAutoFit/>
          </a:bodyPr>
          <a:lstStyle/>
          <a:p>
            <a:r>
              <a:rPr lang="en-US" sz="2400"/>
              <a:t>http://www.danielegregory.info</a:t>
            </a:r>
          </a:p>
        </p:txBody>
      </p:sp>
      <p:sp>
        <p:nvSpPr>
          <p:cNvPr id="5" name="TextBox 4"/>
          <p:cNvSpPr txBox="1">
            <a:spLocks noChangeArrowheads="1"/>
          </p:cNvSpPr>
          <p:nvPr/>
        </p:nvSpPr>
        <p:spPr bwMode="auto">
          <a:xfrm>
            <a:off x="2057400" y="609601"/>
            <a:ext cx="2698750" cy="646113"/>
          </a:xfrm>
          <a:prstGeom prst="rect">
            <a:avLst/>
          </a:prstGeom>
          <a:noFill/>
          <a:ln w="9525">
            <a:noFill/>
            <a:miter lim="800000"/>
            <a:headEnd/>
            <a:tailEnd/>
          </a:ln>
        </p:spPr>
        <p:txBody>
          <a:bodyPr wrap="none">
            <a:prstTxWarp prst="textNoShape">
              <a:avLst/>
            </a:prstTxWarp>
            <a:spAutoFit/>
          </a:bodyPr>
          <a:lstStyle/>
          <a:p>
            <a:r>
              <a:rPr lang="en-US" sz="3600">
                <a:latin typeface="Baskerville Old Face" pitchFamily="74" charset="0"/>
                <a:ea typeface="Baskerville Old Face" pitchFamily="74" charset="0"/>
                <a:cs typeface="Baskerville Old Face" pitchFamily="74" charset="0"/>
              </a:rPr>
              <a:t>How can i get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1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4"/>
                                        </p:tgtEl>
                                        <p:attrNameLst>
                                          <p:attrName>fillcolor</p:attrName>
                                        </p:attrNameLst>
                                      </p:cBhvr>
                                      <p:tavLst>
                                        <p:tav tm="0">
                                          <p:val>
                                            <p:clrVal>
                                              <a:schemeClr val="accent2"/>
                                            </p:clrVal>
                                          </p:val>
                                        </p:tav>
                                        <p:tav tm="50000">
                                          <p:val>
                                            <p:clrVal>
                                              <a:schemeClr val="hlink"/>
                                            </p:clrVal>
                                          </p:val>
                                        </p:tav>
                                      </p:tavLst>
                                    </p:anim>
                                    <p:set>
                                      <p:cBhvr>
                                        <p:cTn id="21" dur="50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A0D59B-70BE-8C43-B5F1-9CD3E05A5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473231"/>
            <a:ext cx="9144000" cy="1911538"/>
          </a:xfrm>
          <a:prstGeom prst="rect">
            <a:avLst/>
          </a:prstGeom>
        </p:spPr>
      </p:pic>
      <p:sp>
        <p:nvSpPr>
          <p:cNvPr id="35843" name="TextBox 2"/>
          <p:cNvSpPr txBox="1">
            <a:spLocks noChangeArrowheads="1"/>
          </p:cNvSpPr>
          <p:nvPr/>
        </p:nvSpPr>
        <p:spPr bwMode="auto">
          <a:xfrm>
            <a:off x="1676400" y="457201"/>
            <a:ext cx="1219200" cy="646113"/>
          </a:xfrm>
          <a:prstGeom prst="rect">
            <a:avLst/>
          </a:prstGeom>
          <a:noFill/>
          <a:ln w="9525">
            <a:noFill/>
            <a:miter lim="800000"/>
            <a:headEnd/>
            <a:tailEnd/>
          </a:ln>
        </p:spPr>
        <p:txBody>
          <a:bodyPr>
            <a:prstTxWarp prst="textNoShape">
              <a:avLst/>
            </a:prstTxWarp>
            <a:spAutoFit/>
          </a:bodyPr>
          <a:lstStyle/>
          <a:p>
            <a:r>
              <a:rPr lang="en-US"/>
              <a:t>Week of semester</a:t>
            </a:r>
          </a:p>
        </p:txBody>
      </p:sp>
      <p:sp>
        <p:nvSpPr>
          <p:cNvPr id="35844" name="TextBox 3"/>
          <p:cNvSpPr txBox="1">
            <a:spLocks noChangeArrowheads="1"/>
          </p:cNvSpPr>
          <p:nvPr/>
        </p:nvSpPr>
        <p:spPr bwMode="auto">
          <a:xfrm>
            <a:off x="2667001" y="1219200"/>
            <a:ext cx="2390775" cy="369888"/>
          </a:xfrm>
          <a:prstGeom prst="rect">
            <a:avLst/>
          </a:prstGeom>
          <a:noFill/>
          <a:ln w="9525">
            <a:noFill/>
            <a:miter lim="800000"/>
            <a:headEnd/>
            <a:tailEnd/>
          </a:ln>
        </p:spPr>
        <p:txBody>
          <a:bodyPr wrap="none">
            <a:prstTxWarp prst="textNoShape">
              <a:avLst/>
            </a:prstTxWarp>
            <a:spAutoFit/>
          </a:bodyPr>
          <a:lstStyle/>
          <a:p>
            <a:r>
              <a:rPr lang="en-US"/>
              <a:t>Lesson from textbook</a:t>
            </a:r>
          </a:p>
        </p:txBody>
      </p:sp>
      <p:sp>
        <p:nvSpPr>
          <p:cNvPr id="5" name="TextBox 4"/>
          <p:cNvSpPr txBox="1"/>
          <p:nvPr/>
        </p:nvSpPr>
        <p:spPr>
          <a:xfrm>
            <a:off x="3962400" y="152400"/>
            <a:ext cx="3886200"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a:t>What we’re covering</a:t>
            </a:r>
          </a:p>
        </p:txBody>
      </p:sp>
      <p:sp>
        <p:nvSpPr>
          <p:cNvPr id="35846" name="TextBox 5"/>
          <p:cNvSpPr txBox="1">
            <a:spLocks noChangeArrowheads="1"/>
          </p:cNvSpPr>
          <p:nvPr/>
        </p:nvSpPr>
        <p:spPr bwMode="auto">
          <a:xfrm>
            <a:off x="6477000" y="5609095"/>
            <a:ext cx="1905000" cy="646113"/>
          </a:xfrm>
          <a:prstGeom prst="rect">
            <a:avLst/>
          </a:prstGeom>
          <a:noFill/>
          <a:ln w="9525">
            <a:noFill/>
            <a:miter lim="800000"/>
            <a:headEnd/>
            <a:tailEnd/>
          </a:ln>
        </p:spPr>
        <p:txBody>
          <a:bodyPr>
            <a:prstTxWarp prst="textNoShape">
              <a:avLst/>
            </a:prstTxWarp>
            <a:spAutoFit/>
          </a:bodyPr>
          <a:lstStyle/>
          <a:p>
            <a:r>
              <a:rPr lang="en-US" dirty="0"/>
              <a:t>Memory verse for the week</a:t>
            </a:r>
          </a:p>
        </p:txBody>
      </p:sp>
      <p:sp>
        <p:nvSpPr>
          <p:cNvPr id="35847" name="TextBox 7"/>
          <p:cNvSpPr txBox="1">
            <a:spLocks noChangeArrowheads="1"/>
          </p:cNvSpPr>
          <p:nvPr/>
        </p:nvSpPr>
        <p:spPr bwMode="auto">
          <a:xfrm>
            <a:off x="3543300" y="4728518"/>
            <a:ext cx="2362200" cy="369887"/>
          </a:xfrm>
          <a:prstGeom prst="rect">
            <a:avLst/>
          </a:prstGeom>
          <a:noFill/>
          <a:ln w="9525">
            <a:noFill/>
            <a:miter lim="800000"/>
            <a:headEnd/>
            <a:tailEnd/>
          </a:ln>
        </p:spPr>
        <p:txBody>
          <a:bodyPr>
            <a:prstTxWarp prst="textNoShape">
              <a:avLst/>
            </a:prstTxWarp>
            <a:spAutoFit/>
          </a:bodyPr>
          <a:lstStyle/>
          <a:p>
            <a:r>
              <a:rPr lang="en-US" dirty="0"/>
              <a:t>Homework for week</a:t>
            </a:r>
          </a:p>
        </p:txBody>
      </p:sp>
      <p:cxnSp>
        <p:nvCxnSpPr>
          <p:cNvPr id="11" name="Straight Arrow Connector 10"/>
          <p:cNvCxnSpPr>
            <a:cxnSpLocks/>
          </p:cNvCxnSpPr>
          <p:nvPr/>
        </p:nvCxnSpPr>
        <p:spPr>
          <a:xfrm flipH="1">
            <a:off x="2137288" y="1524001"/>
            <a:ext cx="1291713" cy="2221777"/>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35843" idx="2"/>
          </p:cNvCxnSpPr>
          <p:nvPr/>
        </p:nvCxnSpPr>
        <p:spPr>
          <a:xfrm rot="5400000">
            <a:off x="970757" y="1885157"/>
            <a:ext cx="2097087"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Cloud Callout 15"/>
          <p:cNvSpPr/>
          <p:nvPr/>
        </p:nvSpPr>
        <p:spPr>
          <a:xfrm>
            <a:off x="7391400" y="1523999"/>
            <a:ext cx="1981200" cy="1371600"/>
          </a:xfrm>
          <a:prstGeom prst="cloud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51" name="TextBox 6"/>
          <p:cNvSpPr txBox="1">
            <a:spLocks noChangeArrowheads="1"/>
          </p:cNvSpPr>
          <p:nvPr/>
        </p:nvSpPr>
        <p:spPr bwMode="auto">
          <a:xfrm>
            <a:off x="7581900" y="2069058"/>
            <a:ext cx="1600200" cy="381000"/>
          </a:xfrm>
          <a:prstGeom prst="rect">
            <a:avLst/>
          </a:prstGeom>
          <a:noFill/>
          <a:ln w="9525">
            <a:noFill/>
            <a:miter lim="800000"/>
            <a:headEnd/>
            <a:tailEnd/>
          </a:ln>
        </p:spPr>
        <p:txBody>
          <a:bodyPr>
            <a:prstTxWarp prst="textNoShape">
              <a:avLst/>
            </a:prstTxWarp>
            <a:spAutoFit/>
          </a:bodyPr>
          <a:lstStyle/>
          <a:p>
            <a:r>
              <a:rPr lang="en-US" dirty="0"/>
              <a:t>Quiz material</a:t>
            </a:r>
          </a:p>
        </p:txBody>
      </p:sp>
      <p:sp>
        <p:nvSpPr>
          <p:cNvPr id="17" name="Frame 16"/>
          <p:cNvSpPr/>
          <p:nvPr/>
        </p:nvSpPr>
        <p:spPr>
          <a:xfrm>
            <a:off x="2327787" y="3886200"/>
            <a:ext cx="3810000" cy="533400"/>
          </a:xfrm>
          <a:prstGeom prst="fram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cxnSp>
        <p:nvCxnSpPr>
          <p:cNvPr id="13" name="Straight Arrow Connector 12"/>
          <p:cNvCxnSpPr/>
          <p:nvPr/>
        </p:nvCxnSpPr>
        <p:spPr>
          <a:xfrm rot="16200000" flipH="1">
            <a:off x="2362200" y="2590800"/>
            <a:ext cx="2590800" cy="45720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Curved Connector 19"/>
          <p:cNvCxnSpPr>
            <a:cxnSpLocks/>
          </p:cNvCxnSpPr>
          <p:nvPr/>
        </p:nvCxnSpPr>
        <p:spPr>
          <a:xfrm>
            <a:off x="2667000" y="4284034"/>
            <a:ext cx="1295400" cy="874713"/>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6630987" y="4911875"/>
            <a:ext cx="1371600" cy="3175"/>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5" name="Up Arrow Callout 24"/>
          <p:cNvSpPr/>
          <p:nvPr/>
        </p:nvSpPr>
        <p:spPr>
          <a:xfrm>
            <a:off x="9067800" y="4061952"/>
            <a:ext cx="1524000" cy="1424448"/>
          </a:xfrm>
          <a:prstGeom prst="upArrowCallout">
            <a:avLst>
              <a:gd name="adj1" fmla="val 5853"/>
              <a:gd name="adj2" fmla="val 8530"/>
              <a:gd name="adj3" fmla="val 19643"/>
              <a:gd name="adj4" fmla="val 64977"/>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57" name="TextBox 8"/>
          <p:cNvSpPr txBox="1">
            <a:spLocks noChangeArrowheads="1"/>
          </p:cNvSpPr>
          <p:nvPr/>
        </p:nvSpPr>
        <p:spPr bwMode="auto">
          <a:xfrm>
            <a:off x="9067800" y="4632231"/>
            <a:ext cx="1520824" cy="830997"/>
          </a:xfrm>
          <a:prstGeom prst="rect">
            <a:avLst/>
          </a:prstGeom>
          <a:noFill/>
          <a:ln w="9525">
            <a:noFill/>
            <a:miter lim="800000"/>
            <a:headEnd/>
            <a:tailEnd/>
          </a:ln>
        </p:spPr>
        <p:txBody>
          <a:bodyPr wrap="square">
            <a:prstTxWarp prst="textNoShape">
              <a:avLst/>
            </a:prstTxWarp>
            <a:spAutoFit/>
          </a:bodyPr>
          <a:lstStyle/>
          <a:p>
            <a:r>
              <a:rPr lang="en-US" sz="1600" dirty="0"/>
              <a:t>Extra credit options for the week (if any)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lternate Process 15"/>
          <p:cNvSpPr/>
          <p:nvPr/>
        </p:nvSpPr>
        <p:spPr>
          <a:xfrm>
            <a:off x="1676400" y="5791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Alternate Process 16"/>
          <p:cNvSpPr/>
          <p:nvPr/>
        </p:nvSpPr>
        <p:spPr>
          <a:xfrm>
            <a:off x="1676400" y="6096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lternate Process 8"/>
          <p:cNvSpPr/>
          <p:nvPr/>
        </p:nvSpPr>
        <p:spPr>
          <a:xfrm>
            <a:off x="1676400" y="762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What did we learn about signs?</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Create community &amp; bond</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GB" sz="2400" dirty="0">
                <a:solidFill>
                  <a:srgbClr val="0000FF"/>
                </a:solidFill>
              </a:rPr>
              <a:t>Are always culturally specific</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GB" sz="2400" dirty="0">
                <a:solidFill>
                  <a:srgbClr val="0000FF"/>
                </a:solidFill>
              </a:rPr>
              <a:t>They don’t contain words</a:t>
            </a:r>
          </a:p>
        </p:txBody>
      </p:sp>
      <p:sp>
        <p:nvSpPr>
          <p:cNvPr id="10" name="Alternate Process 9"/>
          <p:cNvSpPr/>
          <p:nvPr/>
        </p:nvSpPr>
        <p:spPr>
          <a:xfrm>
            <a:off x="1676400" y="3962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What can we learn from the glasses?</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The glasses change the message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GB" sz="2400" dirty="0">
                <a:solidFill>
                  <a:srgbClr val="0000FF"/>
                </a:solidFill>
              </a:rPr>
              <a:t>Some have “glasses” and some do not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GB" sz="2400" dirty="0">
                <a:solidFill>
                  <a:srgbClr val="0000FF"/>
                </a:solidFill>
              </a:rPr>
              <a:t>We see different things depending on what we’re wearing</a:t>
            </a:r>
          </a:p>
        </p:txBody>
      </p:sp>
      <p:sp>
        <p:nvSpPr>
          <p:cNvPr id="13" name="Alternate Process 12"/>
          <p:cNvSpPr/>
          <p:nvPr/>
        </p:nvSpPr>
        <p:spPr>
          <a:xfrm>
            <a:off x="1676400" y="6477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 Box 1"/>
          <p:cNvSpPr txBox="1">
            <a:spLocks noChangeArrowheads="1"/>
          </p:cNvSpPr>
          <p:nvPr/>
        </p:nvSpPr>
        <p:spPr bwMode="auto">
          <a:xfrm>
            <a:off x="1752600" y="5152128"/>
            <a:ext cx="8763000" cy="412934"/>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What are important relationship issues we’ll cover?</a:t>
            </a:r>
            <a:endParaRPr lang="en-GB" sz="2800" dirty="0"/>
          </a:p>
        </p:txBody>
      </p:sp>
      <p:sp>
        <p:nvSpPr>
          <p:cNvPr id="15" name="Text Box 2"/>
          <p:cNvSpPr txBox="1">
            <a:spLocks noChangeArrowheads="1"/>
          </p:cNvSpPr>
          <p:nvPr/>
        </p:nvSpPr>
        <p:spPr bwMode="auto">
          <a:xfrm>
            <a:off x="1905000" y="5726128"/>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Importance of understanding </a:t>
            </a:r>
            <a:r>
              <a:rPr lang="en-GB" sz="2400" dirty="0" err="1">
                <a:solidFill>
                  <a:srgbClr val="0000FF"/>
                </a:solidFill>
              </a:rPr>
              <a:t>temperments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b</a:t>
            </a:r>
            <a:r>
              <a:rPr lang="en-GB" sz="2400" dirty="0"/>
              <a:t>) </a:t>
            </a:r>
            <a:r>
              <a:rPr lang="en-GB" sz="2400" dirty="0">
                <a:solidFill>
                  <a:srgbClr val="0000FF"/>
                </a:solidFill>
              </a:rPr>
              <a:t>Importance of knowing your own learning style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err="1">
                <a:solidFill>
                  <a:srgbClr val="FF0000"/>
                </a:solidFill>
              </a:rPr>
              <a:t>c</a:t>
            </a:r>
            <a:r>
              <a:rPr lang="en-GB" sz="2400" dirty="0"/>
              <a:t>) </a:t>
            </a:r>
            <a:r>
              <a:rPr lang="en-GB" sz="2400" dirty="0">
                <a:solidFill>
                  <a:srgbClr val="0000FF"/>
                </a:solidFill>
              </a:rPr>
              <a:t>What jobs/occupations might work well for me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9" grpId="0" animBg="1"/>
      <p:bldP spid="10"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Perspective makes a difference</a:t>
            </a:r>
            <a:endParaRPr lang="en-US" dirty="0">
              <a:solidFill>
                <a:srgbClr val="D9D9D9"/>
              </a:solidFill>
              <a:latin typeface="SLGreek"/>
              <a:cs typeface="SLGree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5410200"/>
          </a:xfrm>
        </p:spPr>
        <p:txBody>
          <a:bodyPr anchor="t"/>
          <a:lstStyle/>
          <a:p>
            <a:pPr>
              <a:lnSpc>
                <a:spcPct val="120000"/>
              </a:lnSpc>
            </a:pPr>
            <a:r>
              <a:rPr lang="en-US" sz="4000" dirty="0">
                <a:solidFill>
                  <a:schemeClr val="accent3">
                    <a:lumMod val="50000"/>
                  </a:schemeClr>
                </a:solidFill>
                <a:latin typeface="Estelle Black SF"/>
                <a:cs typeface="Estelle Black SF"/>
              </a:rPr>
              <a:t>“I wonder if this is how people always get close: They heal each other's wounds; they repair the broken skin.”</a:t>
            </a:r>
            <a:endParaRPr lang="en-US" sz="4000" dirty="0">
              <a:ea typeface="ＭＳ Ｐゴシック" pitchFamily="71" charset="-128"/>
              <a:cs typeface="ＭＳ Ｐゴシック" pitchFamily="71" charset="-128"/>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Lauren Oliver</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646331"/>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The origin of a word and the development and inter-relatedness of people &amp; ideas</a:t>
            </a:r>
            <a:endParaRPr lang="en-US" dirty="0">
              <a:solidFill>
                <a:srgbClr val="D9D9D9"/>
              </a:solidFill>
              <a:latin typeface="SLGreek"/>
              <a:cs typeface="SLGree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ernate Process 8"/>
          <p:cNvSpPr/>
          <p:nvPr/>
        </p:nvSpPr>
        <p:spPr>
          <a:xfrm>
            <a:off x="1676400" y="1143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9906000" cy="40934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What can we learn from ”tracking” language development?</a:t>
            </a:r>
            <a:endParaRPr lang="en-GB" sz="28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How fast people are supposed to learn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How caregivers “come down” to the level of the learner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How language development mirrors physical development</a:t>
            </a:r>
          </a:p>
        </p:txBody>
      </p:sp>
      <p:sp>
        <p:nvSpPr>
          <p:cNvPr id="10" name="Alternate Process 9"/>
          <p:cNvSpPr/>
          <p:nvPr/>
        </p:nvSpPr>
        <p:spPr>
          <a:xfrm>
            <a:off x="1676400" y="3962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Language development can teach us . . . ?</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How parents enforce developmental ideas</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Which ideas are most important for society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How cultures spread ideas</a:t>
            </a:r>
          </a:p>
        </p:txBody>
      </p:sp>
      <p:sp>
        <p:nvSpPr>
          <p:cNvPr id="13" name="Alternate Process 12"/>
          <p:cNvSpPr/>
          <p:nvPr/>
        </p:nvSpPr>
        <p:spPr>
          <a:xfrm>
            <a:off x="1676400" y="6477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Text Box 1"/>
          <p:cNvSpPr txBox="1">
            <a:spLocks noChangeArrowheads="1"/>
          </p:cNvSpPr>
          <p:nvPr/>
        </p:nvSpPr>
        <p:spPr bwMode="auto">
          <a:xfrm>
            <a:off x="1752600" y="5152128"/>
            <a:ext cx="10058400" cy="40934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“Word-</a:t>
            </a:r>
            <a:r>
              <a:rPr lang="en-US" sz="2800" dirty="0" err="1"/>
              <a:t>scapes</a:t>
            </a:r>
            <a:r>
              <a:rPr lang="en-US" sz="2800" dirty="0"/>
              <a:t>” show us the important influence of a word?</a:t>
            </a:r>
            <a:endParaRPr lang="en-GB" sz="2800" dirty="0"/>
          </a:p>
        </p:txBody>
      </p:sp>
      <p:sp>
        <p:nvSpPr>
          <p:cNvPr id="15" name="Text Box 2"/>
          <p:cNvSpPr txBox="1">
            <a:spLocks noChangeArrowheads="1"/>
          </p:cNvSpPr>
          <p:nvPr/>
        </p:nvSpPr>
        <p:spPr bwMode="auto">
          <a:xfrm>
            <a:off x="1905000" y="5726128"/>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This idea was not talked about</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False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True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05000" y="2286001"/>
            <a:ext cx="3657600" cy="639731"/>
          </a:xfrm>
        </p:spPr>
        <p:txBody>
          <a:bodyPr vert="horz" wrap="square" lIns="81639" tIns="42452" rIns="81639" bIns="42452" numCol="1" anchor="t" anchorCtr="0" compatLnSpc="1">
            <a:prstTxWarp prst="textNoShape">
              <a:avLst/>
            </a:prstTxWarp>
            <a:spAutoFit/>
          </a:bodyPr>
          <a:lstStyle/>
          <a:p>
            <a:pPr>
              <a:buClr>
                <a:srgbClr val="990000"/>
              </a:buClr>
              <a:buSzPct val="100000"/>
              <a:tabLst>
                <a:tab pos="656650" algn="l"/>
                <a:tab pos="1313299" algn="l"/>
                <a:tab pos="1969949" algn="l"/>
                <a:tab pos="2626599" algn="l"/>
                <a:tab pos="3283248" algn="l"/>
              </a:tabLst>
              <a:defRPr/>
            </a:pPr>
            <a:r>
              <a:rPr lang="en-US" sz="3600" b="1" dirty="0">
                <a:solidFill>
                  <a:srgbClr val="990000"/>
                </a:solidFill>
                <a:effectLst>
                  <a:outerShdw blurRad="38100" dist="38100" dir="2700000" algn="tl">
                    <a:srgbClr val="DDDDDD"/>
                  </a:outerShdw>
                </a:effectLst>
                <a:latin typeface="Estelle Black SF" pitchFamily="52" charset="0"/>
                <a:ea typeface="+mj-ea"/>
                <a:cs typeface="+mj-cs"/>
              </a:rPr>
              <a:t>Online testing</a:t>
            </a:r>
            <a:endParaRPr lang="en-GB" sz="3600" b="1" dirty="0">
              <a:solidFill>
                <a:srgbClr val="990000"/>
              </a:solidFill>
              <a:effectLst>
                <a:outerShdw blurRad="38100" dist="38100" dir="2700000" algn="tl">
                  <a:srgbClr val="DDDDDD"/>
                </a:outerShdw>
              </a:effectLst>
              <a:latin typeface="Estelle Black SF" pitchFamily="52" charset="0"/>
              <a:ea typeface="+mj-ea"/>
              <a:cs typeface="+mj-cs"/>
            </a:endParaRPr>
          </a:p>
        </p:txBody>
      </p:sp>
      <p:sp>
        <p:nvSpPr>
          <p:cNvPr id="5" name="Rectangle 2"/>
          <p:cNvSpPr txBox="1">
            <a:spLocks noChangeArrowheads="1"/>
          </p:cNvSpPr>
          <p:nvPr/>
        </p:nvSpPr>
        <p:spPr bwMode="auto">
          <a:xfrm>
            <a:off x="3200400" y="3581401"/>
            <a:ext cx="7315200" cy="1193729"/>
          </a:xfrm>
          <a:prstGeom prst="rect">
            <a:avLst/>
          </a:prstGeom>
          <a:noFill/>
          <a:ln w="9525">
            <a:noFill/>
            <a:miter lim="800000"/>
            <a:headEnd/>
            <a:tailEnd/>
          </a:ln>
        </p:spPr>
        <p:txBody>
          <a:bodyPr vert="horz" wrap="square" lIns="81639" tIns="42452" rIns="81639" bIns="42452" numCol="1" anchor="t" anchorCtr="0" compatLnSpc="1">
            <a:prstTxWarp prst="textNoShape">
              <a:avLst/>
            </a:prstTxWarp>
            <a:spAutoFit/>
          </a:bodyPr>
          <a:lstStyle/>
          <a:p>
            <a:pPr eaLnBrk="0" hangingPunct="0">
              <a:buClr>
                <a:srgbClr val="990000"/>
              </a:buClr>
              <a:buSzPct val="100000"/>
              <a:tabLst>
                <a:tab pos="656650" algn="l"/>
                <a:tab pos="1313299" algn="l"/>
                <a:tab pos="1969949" algn="l"/>
                <a:tab pos="2626599" algn="l"/>
                <a:tab pos="3283248" algn="l"/>
              </a:tabLst>
              <a:defRPr/>
            </a:pPr>
            <a:r>
              <a:rPr lang="en-US" sz="3600" b="1" dirty="0">
                <a:solidFill>
                  <a:schemeClr val="bg1">
                    <a:lumMod val="75000"/>
                  </a:schemeClr>
                </a:solidFill>
                <a:effectLst>
                  <a:outerShdw blurRad="38100" dist="38100" dir="2700000" algn="tl">
                    <a:srgbClr val="DDDDDD"/>
                  </a:outerShdw>
                </a:effectLst>
                <a:latin typeface="Estelle Black SF" pitchFamily="52" charset="0"/>
                <a:ea typeface="+mj-ea"/>
                <a:cs typeface="+mj-cs"/>
              </a:rPr>
              <a:t>Keep working and save / print your work</a:t>
            </a:r>
          </a:p>
          <a:p>
            <a:pPr eaLnBrk="0" hangingPunct="0">
              <a:buClr>
                <a:srgbClr val="990000"/>
              </a:buClr>
              <a:buSzPct val="100000"/>
              <a:tabLst>
                <a:tab pos="656650" algn="l"/>
                <a:tab pos="1313299" algn="l"/>
                <a:tab pos="1969949" algn="l"/>
                <a:tab pos="2626599" algn="l"/>
                <a:tab pos="3283248" algn="l"/>
              </a:tabLst>
              <a:defRPr/>
            </a:pPr>
            <a:r>
              <a:rPr lang="en-US" sz="3600" b="1" dirty="0">
                <a:solidFill>
                  <a:schemeClr val="bg1">
                    <a:lumMod val="75000"/>
                  </a:schemeClr>
                </a:solidFill>
                <a:effectLst>
                  <a:outerShdw blurRad="38100" dist="38100" dir="2700000" algn="tl">
                    <a:srgbClr val="DDDDDD"/>
                  </a:outerShdw>
                </a:effectLst>
                <a:latin typeface="Estelle Black SF" pitchFamily="52" charset="0"/>
                <a:ea typeface="+mj-ea"/>
                <a:cs typeface="+mj-cs"/>
              </a:rPr>
              <a:t>Put into binder</a:t>
            </a:r>
            <a:endParaRPr lang="en-GB" sz="3600" b="1" dirty="0">
              <a:solidFill>
                <a:schemeClr val="bg1">
                  <a:lumMod val="75000"/>
                </a:schemeClr>
              </a:solidFill>
              <a:effectLst>
                <a:outerShdw blurRad="38100" dist="38100" dir="2700000" algn="tl">
                  <a:srgbClr val="DDDDDD"/>
                </a:outerShdw>
              </a:effectLst>
              <a:latin typeface="Estelle Black SF" pitchFamily="52" charset="0"/>
              <a:ea typeface="+mj-ea"/>
              <a:cs typeface="+mj-cs"/>
            </a:endParaRPr>
          </a:p>
        </p:txBody>
      </p:sp>
    </p:spTree>
    <p:extLst>
      <p:ext uri="{BB962C8B-B14F-4D97-AF65-F5344CB8AC3E}">
        <p14:creationId xmlns:p14="http://schemas.microsoft.com/office/powerpoint/2010/main" val="9740639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anim calcmode="lin" valueType="num">
                                      <p:cBhvr>
                                        <p:cTn id="8" dur="500" fill="hold"/>
                                        <p:tgtEl>
                                          <p:spTgt spid="20482"/>
                                        </p:tgtEl>
                                        <p:attrNameLst>
                                          <p:attrName>ppt_x</p:attrName>
                                        </p:attrNameLst>
                                      </p:cBhvr>
                                      <p:tavLst>
                                        <p:tav tm="0">
                                          <p:val>
                                            <p:strVal val="#ppt_x-.1"/>
                                          </p:val>
                                        </p:tav>
                                        <p:tav tm="100000">
                                          <p:val>
                                            <p:strVal val="#ppt_x"/>
                                          </p:val>
                                        </p:tav>
                                      </p:tavLst>
                                    </p:anim>
                                    <p:anim calcmode="lin" valueType="num">
                                      <p:cBhvr>
                                        <p:cTn id="9" dur="500" fill="hold"/>
                                        <p:tgtEl>
                                          <p:spTgt spid="20482"/>
                                        </p:tgtEl>
                                        <p:attrNameLst>
                                          <p:attrName>ppt_y</p:attrName>
                                        </p:attrNameLst>
                                      </p:cBhvr>
                                      <p:tavLst>
                                        <p:tav tm="0">
                                          <p:val>
                                            <p:strVal val="#ppt_y"/>
                                          </p:val>
                                        </p:tav>
                                        <p:tav tm="100000">
                                          <p:val>
                                            <p:strVal val="#ppt_y"/>
                                          </p:val>
                                        </p:tav>
                                      </p:tavLst>
                                    </p:anim>
                                  </p:childTnLst>
                                </p:cTn>
                              </p:par>
                            </p:childTnLst>
                          </p:cTn>
                        </p:par>
                        <p:par>
                          <p:cTn id="10" fill="hold">
                            <p:stCondLst>
                              <p:cond delay="11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1"/>
                                          </p:val>
                                        </p:tav>
                                        <p:tav tm="100000">
                                          <p:val>
                                            <p:strVal val="#ppt_x"/>
                                          </p:val>
                                        </p:tav>
                                      </p:tavLst>
                                    </p:anim>
                                    <p:anim calcmode="lin" valueType="num">
                                      <p:cBhvr>
                                        <p:cTn id="15"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5486400"/>
          </a:xfrm>
        </p:spPr>
        <p:txBody>
          <a:bodyPr anchor="t"/>
          <a:lstStyle/>
          <a:p>
            <a:pPr>
              <a:lnSpc>
                <a:spcPct val="120000"/>
              </a:lnSpc>
            </a:pPr>
            <a:r>
              <a:rPr lang="en-US" sz="4000" dirty="0">
                <a:solidFill>
                  <a:srgbClr val="4F6228"/>
                </a:solidFill>
                <a:latin typeface="Estelle Black SF"/>
                <a:cs typeface="Estelle Black SF"/>
              </a:rPr>
              <a:t>“Love, it will not betray you, dismay you, or enslave you.  It will set you free.”</a:t>
            </a:r>
            <a:endParaRPr lang="en-US" sz="4000" dirty="0">
              <a:solidFill>
                <a:srgbClr val="4F6228"/>
              </a:solidFill>
              <a:latin typeface="Estelle Black SF"/>
              <a:ea typeface="ＭＳ Ｐゴシック" pitchFamily="71" charset="-128"/>
              <a:cs typeface="Estelle Black SF"/>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Mumford &amp; Sons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77FFCA-F91F-8003-2056-D1E5A11023E6}"/>
              </a:ext>
            </a:extLst>
          </p:cNvPr>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pic>
        <p:nvPicPr>
          <p:cNvPr id="6" name="Picture 5" descr="love demov.png"/>
          <p:cNvPicPr>
            <a:picLocks noChangeAspect="1"/>
          </p:cNvPicPr>
          <p:nvPr/>
        </p:nvPicPr>
        <p:blipFill>
          <a:blip r:embed="rId3"/>
          <a:stretch>
            <a:fillRect/>
          </a:stretch>
        </p:blipFill>
        <p:spPr>
          <a:xfrm>
            <a:off x="1295399" y="23132"/>
            <a:ext cx="9768627" cy="683486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5626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981200"/>
            <a:ext cx="7010400" cy="2865400"/>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Write a short paragraph detailing an experience in your life where you felt really loved/secure/good.  What was going on?  What was the setting?  Why do you think that was such a memorable/pleasurable/</a:t>
            </a:r>
            <a:r>
              <a:rPr lang="en-GB" sz="2800">
                <a:solidFill>
                  <a:schemeClr val="accent1">
                    <a:lumMod val="50000"/>
                  </a:schemeClr>
                </a:solidFill>
              </a:rPr>
              <a:t>enduring experience?</a:t>
            </a:r>
            <a:endParaRPr lang="en-GB" sz="2800" dirty="0">
              <a:solidFill>
                <a:schemeClr val="accent1">
                  <a:lumMod val="50000"/>
                </a:schemeClr>
              </a:solidFill>
            </a:endParaRP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Remember: personal &amp; 2+ interviews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logos1.jpg"/>
          <p:cNvPicPr>
            <a:picLocks noChangeAspect="1"/>
          </p:cNvPicPr>
          <p:nvPr/>
        </p:nvPicPr>
        <p:blipFill>
          <a:blip r:embed="rId3"/>
          <a:srcRect l="66620" t="38958" b="37564"/>
          <a:stretch>
            <a:fillRect/>
          </a:stretch>
        </p:blipFill>
        <p:spPr bwMode="auto">
          <a:xfrm>
            <a:off x="8305801" y="3352800"/>
            <a:ext cx="1985963" cy="1321222"/>
          </a:xfrm>
          <a:prstGeom prst="rect">
            <a:avLst/>
          </a:prstGeom>
          <a:noFill/>
          <a:ln w="9525">
            <a:noFill/>
            <a:miter lim="800000"/>
            <a:headEnd/>
            <a:tailEnd/>
          </a:ln>
        </p:spPr>
      </p:pic>
      <p:pic>
        <p:nvPicPr>
          <p:cNvPr id="3" name="Picture 1" descr="logos4.jpg"/>
          <p:cNvPicPr>
            <a:picLocks noChangeAspect="1"/>
          </p:cNvPicPr>
          <p:nvPr/>
        </p:nvPicPr>
        <p:blipFill>
          <a:blip r:embed="rId4"/>
          <a:srcRect l="69435" t="10653" r="1447" b="75142"/>
          <a:stretch>
            <a:fillRect/>
          </a:stretch>
        </p:blipFill>
        <p:spPr bwMode="auto">
          <a:xfrm>
            <a:off x="8305800" y="228600"/>
            <a:ext cx="1981200" cy="914400"/>
          </a:xfrm>
          <a:prstGeom prst="rect">
            <a:avLst/>
          </a:prstGeom>
          <a:noFill/>
          <a:ln w="9525">
            <a:noFill/>
            <a:miter lim="800000"/>
            <a:headEnd/>
            <a:tailEnd/>
          </a:ln>
        </p:spPr>
      </p:pic>
      <p:pic>
        <p:nvPicPr>
          <p:cNvPr id="4" name="Picture 1" descr="logos2.jpg"/>
          <p:cNvPicPr>
            <a:picLocks noChangeAspect="1"/>
          </p:cNvPicPr>
          <p:nvPr/>
        </p:nvPicPr>
        <p:blipFill>
          <a:blip r:embed="rId5"/>
          <a:srcRect l="62932" t="1210" b="66129"/>
          <a:stretch>
            <a:fillRect/>
          </a:stretch>
        </p:blipFill>
        <p:spPr bwMode="auto">
          <a:xfrm>
            <a:off x="8382001" y="1447800"/>
            <a:ext cx="1843793" cy="1536692"/>
          </a:xfrm>
          <a:prstGeom prst="rect">
            <a:avLst/>
          </a:prstGeom>
          <a:noFill/>
          <a:ln w="9525">
            <a:noFill/>
            <a:miter lim="800000"/>
            <a:headEnd/>
            <a:tailEnd/>
          </a:ln>
        </p:spPr>
      </p:pic>
      <p:sp>
        <p:nvSpPr>
          <p:cNvPr id="5" name="TextBox 3"/>
          <p:cNvSpPr txBox="1">
            <a:spLocks noChangeArrowheads="1"/>
          </p:cNvSpPr>
          <p:nvPr/>
        </p:nvSpPr>
        <p:spPr bwMode="auto">
          <a:xfrm>
            <a:off x="7086600" y="609600"/>
            <a:ext cx="838200" cy="369888"/>
          </a:xfrm>
          <a:prstGeom prst="rect">
            <a:avLst/>
          </a:prstGeom>
          <a:noFill/>
          <a:ln w="9525">
            <a:noFill/>
            <a:miter lim="800000"/>
            <a:headEnd/>
            <a:tailEnd/>
          </a:ln>
        </p:spPr>
        <p:txBody>
          <a:bodyPr wrap="square">
            <a:prstTxWarp prst="textNoShape">
              <a:avLst/>
            </a:prstTxWarp>
            <a:spAutoFit/>
          </a:bodyPr>
          <a:lstStyle/>
          <a:p>
            <a:pPr algn="r"/>
            <a:r>
              <a:rPr lang="en-US" dirty="0"/>
              <a:t>Nike</a:t>
            </a:r>
          </a:p>
        </p:txBody>
      </p:sp>
      <p:sp>
        <p:nvSpPr>
          <p:cNvPr id="6" name="TextBox 4"/>
          <p:cNvSpPr txBox="1">
            <a:spLocks noChangeArrowheads="1"/>
          </p:cNvSpPr>
          <p:nvPr/>
        </p:nvSpPr>
        <p:spPr bwMode="auto">
          <a:xfrm>
            <a:off x="6477000" y="2209800"/>
            <a:ext cx="1447800" cy="369888"/>
          </a:xfrm>
          <a:prstGeom prst="rect">
            <a:avLst/>
          </a:prstGeom>
          <a:noFill/>
          <a:ln w="9525">
            <a:noFill/>
            <a:miter lim="800000"/>
            <a:headEnd/>
            <a:tailEnd/>
          </a:ln>
        </p:spPr>
        <p:txBody>
          <a:bodyPr wrap="square">
            <a:prstTxWarp prst="textNoShape">
              <a:avLst/>
            </a:prstTxWarp>
            <a:spAutoFit/>
          </a:bodyPr>
          <a:lstStyle/>
          <a:p>
            <a:pPr algn="r"/>
            <a:r>
              <a:rPr lang="en-US" dirty="0"/>
              <a:t>McDonalds</a:t>
            </a:r>
          </a:p>
        </p:txBody>
      </p:sp>
      <p:sp>
        <p:nvSpPr>
          <p:cNvPr id="7" name="TextBox 6"/>
          <p:cNvSpPr txBox="1">
            <a:spLocks noChangeArrowheads="1"/>
          </p:cNvSpPr>
          <p:nvPr/>
        </p:nvSpPr>
        <p:spPr bwMode="auto">
          <a:xfrm>
            <a:off x="7010400" y="5486400"/>
            <a:ext cx="914400" cy="369888"/>
          </a:xfrm>
          <a:prstGeom prst="rect">
            <a:avLst/>
          </a:prstGeom>
          <a:noFill/>
          <a:ln w="9525">
            <a:noFill/>
            <a:miter lim="800000"/>
            <a:headEnd/>
            <a:tailEnd/>
          </a:ln>
        </p:spPr>
        <p:txBody>
          <a:bodyPr wrap="square">
            <a:prstTxWarp prst="textNoShape">
              <a:avLst/>
            </a:prstTxWarp>
            <a:spAutoFit/>
          </a:bodyPr>
          <a:lstStyle/>
          <a:p>
            <a:pPr algn="r"/>
            <a:r>
              <a:rPr lang="en-US" dirty="0"/>
              <a:t>yield</a:t>
            </a:r>
          </a:p>
        </p:txBody>
      </p:sp>
      <p:sp>
        <p:nvSpPr>
          <p:cNvPr id="8" name="TextBox 7"/>
          <p:cNvSpPr txBox="1">
            <a:spLocks noChangeArrowheads="1"/>
          </p:cNvSpPr>
          <p:nvPr/>
        </p:nvSpPr>
        <p:spPr bwMode="auto">
          <a:xfrm>
            <a:off x="6781800" y="3886200"/>
            <a:ext cx="1143000" cy="369888"/>
          </a:xfrm>
          <a:prstGeom prst="rect">
            <a:avLst/>
          </a:prstGeom>
          <a:noFill/>
          <a:ln w="9525">
            <a:noFill/>
            <a:miter lim="800000"/>
            <a:headEnd/>
            <a:tailEnd/>
          </a:ln>
        </p:spPr>
        <p:txBody>
          <a:bodyPr>
            <a:prstTxWarp prst="textNoShape">
              <a:avLst/>
            </a:prstTxWarp>
            <a:spAutoFit/>
          </a:bodyPr>
          <a:lstStyle/>
          <a:p>
            <a:pPr algn="r"/>
            <a:r>
              <a:rPr lang="en-US" dirty="0"/>
              <a:t>Toyota</a:t>
            </a:r>
          </a:p>
        </p:txBody>
      </p:sp>
      <p:sp>
        <p:nvSpPr>
          <p:cNvPr id="9" name="TextBox 9"/>
          <p:cNvSpPr txBox="1">
            <a:spLocks noChangeArrowheads="1"/>
          </p:cNvSpPr>
          <p:nvPr/>
        </p:nvSpPr>
        <p:spPr bwMode="auto">
          <a:xfrm>
            <a:off x="1828800" y="381000"/>
            <a:ext cx="4800600" cy="584776"/>
          </a:xfrm>
          <a:prstGeom prst="rect">
            <a:avLst/>
          </a:prstGeom>
          <a:noFill/>
          <a:ln w="9525">
            <a:noFill/>
            <a:miter lim="800000"/>
            <a:headEnd/>
            <a:tailEnd/>
          </a:ln>
        </p:spPr>
        <p:txBody>
          <a:bodyPr wrap="square">
            <a:prstTxWarp prst="textNoShape">
              <a:avLst/>
            </a:prstTxWarp>
            <a:spAutoFit/>
          </a:bodyPr>
          <a:lstStyle/>
          <a:p>
            <a:r>
              <a:rPr lang="en-US" sz="3200" dirty="0"/>
              <a:t>Interpreting the signs</a:t>
            </a:r>
          </a:p>
        </p:txBody>
      </p:sp>
      <p:pic>
        <p:nvPicPr>
          <p:cNvPr id="10" name="Picture 9" descr="merge sign.png"/>
          <p:cNvPicPr>
            <a:picLocks noChangeAspect="1"/>
          </p:cNvPicPr>
          <p:nvPr/>
        </p:nvPicPr>
        <p:blipFill>
          <a:blip r:embed="rId6"/>
          <a:stretch>
            <a:fillRect/>
          </a:stretch>
        </p:blipFill>
        <p:spPr>
          <a:xfrm>
            <a:off x="8241983" y="4800600"/>
            <a:ext cx="1969277"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decel="5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50000" decel="50000" fill="hold" nodeType="clickEffect">
                                  <p:stCondLst>
                                    <p:cond delay="0"/>
                                  </p:stCondLst>
                                  <p:childTnLst>
                                    <p:set>
                                      <p:cBhvr>
                                        <p:cTn id="30" dur="1" fill="hold">
                                          <p:stCondLst>
                                            <p:cond delay="0"/>
                                          </p:stCondLst>
                                        </p:cTn>
                                        <p:tgtEl>
                                          <p:spTgt spid="17410"/>
                                        </p:tgtEl>
                                        <p:attrNameLst>
                                          <p:attrName>style.visibility</p:attrName>
                                        </p:attrNameLst>
                                      </p:cBhvr>
                                      <p:to>
                                        <p:strVal val="visible"/>
                                      </p:to>
                                    </p:set>
                                    <p:anim calcmode="lin" valueType="num">
                                      <p:cBhvr additive="base">
                                        <p:cTn id="31" dur="500" fill="hold"/>
                                        <p:tgtEl>
                                          <p:spTgt spid="17410"/>
                                        </p:tgtEl>
                                        <p:attrNameLst>
                                          <p:attrName>ppt_x</p:attrName>
                                        </p:attrNameLst>
                                      </p:cBhvr>
                                      <p:tavLst>
                                        <p:tav tm="0">
                                          <p:val>
                                            <p:strVal val="1+#ppt_w/2"/>
                                          </p:val>
                                        </p:tav>
                                        <p:tav tm="100000">
                                          <p:val>
                                            <p:strVal val="#ppt_x"/>
                                          </p:val>
                                        </p:tav>
                                      </p:tavLst>
                                    </p:anim>
                                    <p:anim calcmode="lin" valueType="num">
                                      <p:cBhvr additive="base">
                                        <p:cTn id="32"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accel="50000" decel="5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0-#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1" y="2209800"/>
            <a:ext cx="5617563" cy="175432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742950" indent="-742950">
              <a:buAutoNum type="arabicPeriod"/>
            </a:pPr>
            <a:r>
              <a:rPr lang="en-US" sz="3600" dirty="0">
                <a:solidFill>
                  <a:schemeClr val="tx1"/>
                </a:solidFill>
                <a:latin typeface="Apple Casual"/>
                <a:cs typeface="Apple Casual"/>
              </a:rPr>
              <a:t>Good Afternoon</a:t>
            </a:r>
          </a:p>
          <a:p>
            <a:pPr marL="742950" indent="-742950">
              <a:buAutoNum type="arabicPeriod"/>
            </a:pPr>
            <a:r>
              <a:rPr lang="en-US" sz="3600" dirty="0">
                <a:solidFill>
                  <a:schemeClr val="tx1"/>
                </a:solidFill>
                <a:latin typeface="Apple Casual"/>
                <a:cs typeface="Apple Casual"/>
              </a:rPr>
              <a:t>Guided Learning Exercise</a:t>
            </a:r>
          </a:p>
          <a:p>
            <a:pPr marL="742950" indent="-742950">
              <a:buAutoNum type="arabicPeriod"/>
            </a:pPr>
            <a:r>
              <a:rPr lang="en-US" sz="3600" dirty="0">
                <a:solidFill>
                  <a:schemeClr val="tx1"/>
                </a:solidFill>
                <a:latin typeface="Apple Casual"/>
                <a:cs typeface="Apple Casual"/>
              </a:rPr>
              <a:t>Finish Notes for Week</a:t>
            </a:r>
          </a:p>
        </p:txBody>
      </p:sp>
    </p:spTree>
    <p:extLst>
      <p:ext uri="{BB962C8B-B14F-4D97-AF65-F5344CB8AC3E}">
        <p14:creationId xmlns:p14="http://schemas.microsoft.com/office/powerpoint/2010/main" val="604128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5486400"/>
          </a:xfrm>
        </p:spPr>
        <p:txBody>
          <a:bodyPr anchor="t"/>
          <a:lstStyle/>
          <a:p>
            <a:pPr>
              <a:lnSpc>
                <a:spcPct val="120000"/>
              </a:lnSpc>
            </a:pPr>
            <a:r>
              <a:rPr lang="en-US" sz="4000" dirty="0">
                <a:solidFill>
                  <a:srgbClr val="4F6228"/>
                </a:solidFill>
                <a:latin typeface="Estelle Black SF"/>
                <a:cs typeface="Estelle Black SF"/>
              </a:rPr>
              <a:t>“Love, it will not betray you, dismay you, or enslave you.  It will set you free.”</a:t>
            </a:r>
            <a:endParaRPr lang="en-US" sz="4000" dirty="0">
              <a:solidFill>
                <a:srgbClr val="4F6228"/>
              </a:solidFill>
              <a:latin typeface="Estelle Black SF"/>
              <a:ea typeface="ＭＳ Ｐゴシック" pitchFamily="71" charset="-128"/>
              <a:cs typeface="Estelle Black SF"/>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Mumford &amp; Sons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riving spouse.jpeg"/>
          <p:cNvPicPr>
            <a:picLocks noChangeAspect="1"/>
          </p:cNvPicPr>
          <p:nvPr/>
        </p:nvPicPr>
        <p:blipFill>
          <a:blip r:embed="rId3"/>
          <a:stretch>
            <a:fillRect/>
          </a:stretch>
        </p:blipFill>
        <p:spPr>
          <a:xfrm>
            <a:off x="3271521" y="685800"/>
            <a:ext cx="6014719" cy="5638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ldmarried memory.tif"/>
          <p:cNvPicPr>
            <a:picLocks noChangeAspect="1"/>
          </p:cNvPicPr>
          <p:nvPr/>
        </p:nvPicPr>
        <p:blipFill>
          <a:blip r:embed="rId3"/>
          <a:stretch>
            <a:fillRect/>
          </a:stretch>
        </p:blipFill>
        <p:spPr>
          <a:xfrm>
            <a:off x="3886201" y="152400"/>
            <a:ext cx="4590071" cy="661461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457201"/>
            <a:ext cx="5029200" cy="639731"/>
          </a:xfrm>
        </p:spPr>
        <p:txBody>
          <a:bodyPr vert="horz" wrap="square" lIns="81639" tIns="42452" rIns="81639" bIns="42452" numCol="1" anchor="t" anchorCtr="0" compatLnSpc="1">
            <a:prstTxWarp prst="textNoShape">
              <a:avLst/>
            </a:prstTxWarp>
            <a:spAutoFit/>
          </a:bodyPr>
          <a:lstStyle/>
          <a:p>
            <a:pPr>
              <a:buClr>
                <a:srgbClr val="990000"/>
              </a:buClr>
              <a:buSzPct val="100000"/>
              <a:tabLst>
                <a:tab pos="656650" algn="l"/>
                <a:tab pos="1313299" algn="l"/>
                <a:tab pos="1969949" algn="l"/>
                <a:tab pos="2626599" algn="l"/>
                <a:tab pos="3283248" algn="l"/>
              </a:tabLst>
              <a:defRPr/>
            </a:pPr>
            <a:r>
              <a:rPr lang="en-US" sz="3600" b="1" dirty="0">
                <a:solidFill>
                  <a:srgbClr val="990000"/>
                </a:solidFill>
                <a:effectLst>
                  <a:outerShdw blurRad="38100" dist="38100" dir="2700000" algn="tl">
                    <a:srgbClr val="DDDDDD"/>
                  </a:outerShdw>
                </a:effectLst>
                <a:latin typeface="Estelle Black SF" pitchFamily="52" charset="0"/>
                <a:ea typeface="+mj-ea"/>
                <a:cs typeface="+mj-cs"/>
              </a:rPr>
              <a:t>Visual Exercise — glasses</a:t>
            </a:r>
            <a:endParaRPr lang="en-GB" sz="3600" b="1" dirty="0">
              <a:solidFill>
                <a:srgbClr val="990000"/>
              </a:solidFill>
              <a:effectLst>
                <a:outerShdw blurRad="38100" dist="38100" dir="2700000" algn="tl">
                  <a:srgbClr val="DDDDDD"/>
                </a:outerShdw>
              </a:effectLst>
              <a:latin typeface="Estelle Black SF" pitchFamily="52" charset="0"/>
              <a:ea typeface="+mj-ea"/>
              <a:cs typeface="+mj-cs"/>
            </a:endParaRPr>
          </a:p>
        </p:txBody>
      </p:sp>
      <p:sp>
        <p:nvSpPr>
          <p:cNvPr id="4" name="TextBox 3"/>
          <p:cNvSpPr txBox="1">
            <a:spLocks noChangeArrowheads="1"/>
          </p:cNvSpPr>
          <p:nvPr/>
        </p:nvSpPr>
        <p:spPr bwMode="auto">
          <a:xfrm>
            <a:off x="1905000" y="1524000"/>
            <a:ext cx="8382000" cy="2819400"/>
          </a:xfrm>
          <a:prstGeom prst="rect">
            <a:avLst/>
          </a:prstGeom>
          <a:noFill/>
          <a:ln w="9525">
            <a:noFill/>
            <a:miter lim="800000"/>
            <a:headEnd/>
            <a:tailEnd/>
          </a:ln>
        </p:spPr>
        <p:txBody>
          <a:bodyPr>
            <a:prstTxWarp prst="textNoShape">
              <a:avLst/>
            </a:prstTxWarp>
            <a:noAutofit/>
          </a:bodyPr>
          <a:lstStyle/>
          <a:p>
            <a:pPr>
              <a:spcAft>
                <a:spcPts val="1200"/>
              </a:spcAft>
              <a:defRPr/>
            </a:pPr>
            <a:r>
              <a:rPr lang="en-US" sz="2000" dirty="0">
                <a:latin typeface="Arial" pitchFamily="52" charset="0"/>
              </a:rPr>
              <a:t>What will you see?</a:t>
            </a:r>
          </a:p>
          <a:p>
            <a:pPr>
              <a:spcAft>
                <a:spcPts val="1200"/>
              </a:spcAft>
              <a:defRPr/>
            </a:pPr>
            <a:r>
              <a:rPr lang="en-US" sz="2000" dirty="0">
                <a:solidFill>
                  <a:schemeClr val="accent1"/>
                </a:solidFill>
                <a:latin typeface="Arial" pitchFamily="52" charset="0"/>
              </a:rPr>
              <a:t>What can you see?</a:t>
            </a:r>
          </a:p>
          <a:p>
            <a:pPr>
              <a:spcAft>
                <a:spcPts val="1200"/>
              </a:spcAft>
              <a:defRPr/>
            </a:pPr>
            <a:r>
              <a:rPr lang="en-US" sz="2000" dirty="0">
                <a:latin typeface="Arial" pitchFamily="52" charset="0"/>
              </a:rPr>
              <a:t>What do you see?</a:t>
            </a:r>
          </a:p>
          <a:p>
            <a:pPr>
              <a:spcAft>
                <a:spcPts val="1200"/>
              </a:spcAft>
              <a:defRPr/>
            </a:pPr>
            <a:r>
              <a:rPr lang="en-US" sz="2000" dirty="0">
                <a:solidFill>
                  <a:schemeClr val="accent3">
                    <a:lumMod val="50000"/>
                  </a:schemeClr>
                </a:solidFill>
                <a:latin typeface="Arial" pitchFamily="52" charset="0"/>
              </a:rPr>
              <a:t>What is possible to see?</a:t>
            </a:r>
          </a:p>
          <a:p>
            <a:pPr>
              <a:spcAft>
                <a:spcPts val="1200"/>
              </a:spcAft>
              <a:defRPr/>
            </a:pPr>
            <a:r>
              <a:rPr lang="en-US" sz="2000" dirty="0">
                <a:latin typeface="Arial" pitchFamily="52" charset="0"/>
              </a:rPr>
              <a:t>What have you seen?</a:t>
            </a:r>
          </a:p>
          <a:p>
            <a:pPr>
              <a:spcAft>
                <a:spcPts val="1200"/>
              </a:spcAft>
              <a:defRPr/>
            </a:pPr>
            <a:r>
              <a:rPr lang="en-US" sz="2000" dirty="0">
                <a:solidFill>
                  <a:schemeClr val="accent6">
                    <a:lumMod val="75000"/>
                  </a:schemeClr>
                </a:solidFill>
                <a:latin typeface="Arial" pitchFamily="52" charset="0"/>
              </a:rPr>
              <a:t>What are you seeing?</a:t>
            </a:r>
          </a:p>
        </p:txBody>
      </p:sp>
      <p:sp>
        <p:nvSpPr>
          <p:cNvPr id="5" name="Rectangle 2"/>
          <p:cNvSpPr txBox="1">
            <a:spLocks noChangeArrowheads="1"/>
          </p:cNvSpPr>
          <p:nvPr/>
        </p:nvSpPr>
        <p:spPr bwMode="auto">
          <a:xfrm>
            <a:off x="7239000" y="457201"/>
            <a:ext cx="3124200" cy="639731"/>
          </a:xfrm>
          <a:prstGeom prst="rect">
            <a:avLst/>
          </a:prstGeom>
          <a:noFill/>
          <a:ln w="9525">
            <a:noFill/>
            <a:miter lim="800000"/>
            <a:headEnd/>
            <a:tailEnd/>
          </a:ln>
        </p:spPr>
        <p:txBody>
          <a:bodyPr vert="horz" wrap="square" lIns="81639" tIns="42452" rIns="81639" bIns="42452" numCol="1" anchor="t" anchorCtr="0" compatLnSpc="1">
            <a:prstTxWarp prst="textNoShape">
              <a:avLst/>
            </a:prstTxWarp>
            <a:spAutoFit/>
          </a:bodyPr>
          <a:lstStyle/>
          <a:p>
            <a:pPr algn="ctr" eaLnBrk="0" hangingPunct="0">
              <a:buClr>
                <a:srgbClr val="990000"/>
              </a:buClr>
              <a:buSzPct val="100000"/>
              <a:tabLst>
                <a:tab pos="656650" algn="l"/>
                <a:tab pos="1313299" algn="l"/>
                <a:tab pos="1969949" algn="l"/>
                <a:tab pos="2626599" algn="l"/>
                <a:tab pos="3283248" algn="l"/>
              </a:tabLst>
              <a:defRPr/>
            </a:pPr>
            <a:r>
              <a:rPr lang="en-US" sz="3600" b="1" dirty="0">
                <a:solidFill>
                  <a:schemeClr val="bg1">
                    <a:lumMod val="75000"/>
                  </a:schemeClr>
                </a:solidFill>
                <a:effectLst>
                  <a:outerShdw blurRad="38100" dist="38100" dir="2700000" algn="tl">
                    <a:srgbClr val="DDDDDD"/>
                  </a:outerShdw>
                </a:effectLst>
                <a:latin typeface="Estelle Black SF" pitchFamily="52" charset="0"/>
                <a:ea typeface="+mj-ea"/>
                <a:cs typeface="+mj-cs"/>
              </a:rPr>
              <a:t>( </a:t>
            </a:r>
            <a:r>
              <a:rPr lang="en-US" sz="3600" b="1" dirty="0" err="1">
                <a:solidFill>
                  <a:schemeClr val="bg1">
                    <a:lumMod val="75000"/>
                  </a:schemeClr>
                </a:solidFill>
                <a:effectLst>
                  <a:outerShdw blurRad="38100" dist="38100" dir="2700000" algn="tl">
                    <a:srgbClr val="DDDDDD"/>
                  </a:outerShdw>
                </a:effectLst>
                <a:latin typeface="Estelle Black SF" pitchFamily="52" charset="0"/>
                <a:ea typeface="+mj-ea"/>
                <a:cs typeface="+mj-cs"/>
              </a:rPr>
              <a:t>put</a:t>
            </a:r>
            <a:r>
              <a:rPr lang="en-US" sz="3600" b="1" dirty="0">
                <a:solidFill>
                  <a:schemeClr val="bg1">
                    <a:lumMod val="75000"/>
                  </a:schemeClr>
                </a:solidFill>
                <a:effectLst>
                  <a:outerShdw blurRad="38100" dist="38100" dir="2700000" algn="tl">
                    <a:srgbClr val="DDDDDD"/>
                  </a:outerShdw>
                </a:effectLst>
                <a:latin typeface="Estelle Black SF" pitchFamily="52" charset="0"/>
                <a:ea typeface="+mj-ea"/>
                <a:cs typeface="+mj-cs"/>
              </a:rPr>
              <a:t> them on )</a:t>
            </a:r>
            <a:endParaRPr lang="en-GB" sz="3600" b="1" dirty="0">
              <a:solidFill>
                <a:schemeClr val="bg1">
                  <a:lumMod val="75000"/>
                </a:schemeClr>
              </a:solidFill>
              <a:effectLst>
                <a:outerShdw blurRad="38100" dist="38100" dir="2700000" algn="tl">
                  <a:srgbClr val="DDDDDD"/>
                </a:outerShdw>
              </a:effectLst>
              <a:latin typeface="Estelle Black SF" pitchFamily="52" charset="0"/>
              <a:ea typeface="+mj-ea"/>
              <a:cs typeface="+mj-cs"/>
            </a:endParaRPr>
          </a:p>
        </p:txBody>
      </p:sp>
      <p:sp>
        <p:nvSpPr>
          <p:cNvPr id="6" name="TextBox 5"/>
          <p:cNvSpPr txBox="1">
            <a:spLocks noChangeArrowheads="1"/>
          </p:cNvSpPr>
          <p:nvPr/>
        </p:nvSpPr>
        <p:spPr bwMode="auto">
          <a:xfrm>
            <a:off x="2057400" y="4648200"/>
            <a:ext cx="8153400" cy="1905000"/>
          </a:xfrm>
          <a:prstGeom prst="rect">
            <a:avLst/>
          </a:prstGeom>
          <a:noFill/>
          <a:ln w="9525">
            <a:noFill/>
            <a:miter lim="800000"/>
            <a:headEnd/>
            <a:tailEnd/>
          </a:ln>
        </p:spPr>
        <p:txBody>
          <a:bodyPr>
            <a:prstTxWarp prst="textNoShape">
              <a:avLst/>
            </a:prstTxWarp>
            <a:noAutofit/>
          </a:bodyPr>
          <a:lstStyle/>
          <a:p>
            <a:pPr>
              <a:spcAft>
                <a:spcPts val="1200"/>
              </a:spcAft>
              <a:defRPr/>
            </a:pPr>
            <a:r>
              <a:rPr lang="en-US" sz="2000" dirty="0">
                <a:latin typeface="Arial" pitchFamily="52" charset="0"/>
              </a:rPr>
              <a:t>This paragraph will contain a collection of words that must make a sentence with different colors and will all colors.  But each meaning associated with various colors will have different meanings.  That would demonstrate lots of ideas and will be a metaphor for shared  perspectives—especially in contrast to solo perspectives.</a:t>
            </a:r>
            <a:endParaRPr lang="en-US" sz="2000" dirty="0">
              <a:solidFill>
                <a:schemeClr val="accent6">
                  <a:lumMod val="75000"/>
                </a:schemeClr>
              </a:solidFill>
              <a:latin typeface="Arial" pitchFamily="5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anim calcmode="lin" valueType="num">
                                      <p:cBhvr>
                                        <p:cTn id="8" dur="500" fill="hold"/>
                                        <p:tgtEl>
                                          <p:spTgt spid="20482"/>
                                        </p:tgtEl>
                                        <p:attrNameLst>
                                          <p:attrName>ppt_x</p:attrName>
                                        </p:attrNameLst>
                                      </p:cBhvr>
                                      <p:tavLst>
                                        <p:tav tm="0">
                                          <p:val>
                                            <p:strVal val="#ppt_x-.1"/>
                                          </p:val>
                                        </p:tav>
                                        <p:tav tm="100000">
                                          <p:val>
                                            <p:strVal val="#ppt_x"/>
                                          </p:val>
                                        </p:tav>
                                      </p:tavLst>
                                    </p:anim>
                                    <p:anim calcmode="lin" valueType="num">
                                      <p:cBhvr>
                                        <p:cTn id="9" dur="500" fill="hold"/>
                                        <p:tgtEl>
                                          <p:spTgt spid="20482"/>
                                        </p:tgtEl>
                                        <p:attrNameLst>
                                          <p:attrName>ppt_y</p:attrName>
                                        </p:attrNameLst>
                                      </p:cBhvr>
                                      <p:tavLst>
                                        <p:tav tm="0">
                                          <p:val>
                                            <p:strVal val="#ppt_y"/>
                                          </p:val>
                                        </p:tav>
                                        <p:tav tm="100000">
                                          <p:val>
                                            <p:strVal val="#ppt_y"/>
                                          </p:val>
                                        </p:tav>
                                      </p:tavLst>
                                    </p:anim>
                                  </p:childTnLst>
                                </p:cTn>
                              </p:par>
                            </p:childTnLst>
                          </p:cTn>
                        </p:par>
                        <p:par>
                          <p:cTn id="10" fill="hold">
                            <p:stCondLst>
                              <p:cond delay="155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1"/>
                                          </p:val>
                                        </p:tav>
                                        <p:tav tm="100000">
                                          <p:val>
                                            <p:strVal val="#ppt_x"/>
                                          </p:val>
                                        </p:tav>
                                      </p:tavLst>
                                    </p:anim>
                                    <p:anim calcmode="lin" valueType="num">
                                      <p:cBhvr>
                                        <p:cTn id="15"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anim calcmode="lin" valueType="num">
                                      <p:cBhvr>
                                        <p:cTn id="21"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8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3" dur="200" accel="100000" fill="hold">
                                          <p:stCondLst>
                                            <p:cond delay="18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2000"/>
                                        <p:tgtEl>
                                          <p:spTgt spid="4">
                                            <p:txEl>
                                              <p:pRg st="1" end="1"/>
                                            </p:txEl>
                                          </p:spTgt>
                                        </p:tgtEl>
                                      </p:cBhvr>
                                    </p:animEffect>
                                    <p:anim calcmode="lin" valueType="num">
                                      <p:cBhvr>
                                        <p:cTn id="29"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2000"/>
                                        <p:tgtEl>
                                          <p:spTgt spid="4">
                                            <p:txEl>
                                              <p:pRg st="2" end="2"/>
                                            </p:txEl>
                                          </p:spTgt>
                                        </p:tgtEl>
                                      </p:cBhvr>
                                    </p:animEffect>
                                    <p:anim calcmode="lin" valueType="num">
                                      <p:cBhvr>
                                        <p:cTn id="37"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8" dur="18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9" dur="200" accel="100000" fill="hold">
                                          <p:stCondLst>
                                            <p:cond delay="18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2000"/>
                                        <p:tgtEl>
                                          <p:spTgt spid="4">
                                            <p:txEl>
                                              <p:pRg st="3" end="3"/>
                                            </p:txEl>
                                          </p:spTgt>
                                        </p:tgtEl>
                                      </p:cBhvr>
                                    </p:animEffect>
                                    <p:anim calcmode="lin" valueType="num">
                                      <p:cBhvr>
                                        <p:cTn id="45"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6" dur="18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2000"/>
                                        <p:tgtEl>
                                          <p:spTgt spid="4">
                                            <p:txEl>
                                              <p:pRg st="4" end="4"/>
                                            </p:txEl>
                                          </p:spTgt>
                                        </p:tgtEl>
                                      </p:cBhvr>
                                    </p:animEffect>
                                    <p:anim calcmode="lin" valueType="num">
                                      <p:cBhvr>
                                        <p:cTn id="5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4" dur="18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5" dur="200" accel="100000" fill="hold">
                                          <p:stCondLst>
                                            <p:cond delay="18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fade">
                                      <p:cBhvr>
                                        <p:cTn id="60" dur="2000"/>
                                        <p:tgtEl>
                                          <p:spTgt spid="4">
                                            <p:txEl>
                                              <p:pRg st="5" end="5"/>
                                            </p:txEl>
                                          </p:spTgt>
                                        </p:tgtEl>
                                      </p:cBhvr>
                                    </p:animEffect>
                                    <p:anim calcmode="lin" valueType="num">
                                      <p:cBhvr>
                                        <p:cTn id="61"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2" dur="18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63" dur="200" accel="100000" fill="hold">
                                          <p:stCondLst>
                                            <p:cond delay="18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6">
                                            <p:txEl>
                                              <p:pRg st="0" end="0"/>
                                            </p:txEl>
                                          </p:spTgt>
                                        </p:tgtEl>
                                        <p:attrNameLst>
                                          <p:attrName>style.visibility</p:attrName>
                                        </p:attrNameLst>
                                      </p:cBhvr>
                                      <p:to>
                                        <p:strVal val="visible"/>
                                      </p:to>
                                    </p:set>
                                    <p:animEffect transition="in" filter="fade">
                                      <p:cBhvr>
                                        <p:cTn id="68" dur="2000"/>
                                        <p:tgtEl>
                                          <p:spTgt spid="6">
                                            <p:txEl>
                                              <p:pRg st="0" end="0"/>
                                            </p:txEl>
                                          </p:spTgt>
                                        </p:tgtEl>
                                      </p:cBhvr>
                                    </p:animEffect>
                                    <p:anim calcmode="lin" valueType="num">
                                      <p:cBhvr>
                                        <p:cTn id="69"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0" dur="18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71" dur="200" accel="100000" fill="hold">
                                          <p:stCondLst>
                                            <p:cond delay="18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4" grpId="0" build="p"/>
      <p:bldP spid="5"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20482" name="Rectangle 2"/>
          <p:cNvSpPr>
            <a:spLocks noGrp="1" noChangeArrowheads="1"/>
          </p:cNvSpPr>
          <p:nvPr>
            <p:ph type="title"/>
          </p:nvPr>
        </p:nvSpPr>
        <p:spPr>
          <a:xfrm>
            <a:off x="1981200" y="457200"/>
            <a:ext cx="8001000" cy="5071714"/>
          </a:xfrm>
        </p:spPr>
        <p:txBody>
          <a:bodyPr vert="horz" wrap="square" lIns="81639" tIns="42452" rIns="81639" bIns="42452" numCol="1" anchor="t" anchorCtr="0" compatLnSpc="1">
            <a:prstTxWarp prst="textNoShape">
              <a:avLst/>
            </a:prstTxWarp>
            <a:spAutoFit/>
          </a:bodyPr>
          <a:lstStyle/>
          <a:p>
            <a:pPr>
              <a:buClr>
                <a:srgbClr val="990000"/>
              </a:buClr>
              <a:buSzPct val="100000"/>
              <a:tabLst>
                <a:tab pos="656650" algn="l"/>
                <a:tab pos="1313299" algn="l"/>
                <a:tab pos="1969949" algn="l"/>
                <a:tab pos="2626599" algn="l"/>
                <a:tab pos="3283248" algn="l"/>
              </a:tabLst>
              <a:defRPr/>
            </a:pPr>
            <a:r>
              <a:rPr lang="en-US" sz="3600" b="1" dirty="0">
                <a:solidFill>
                  <a:srgbClr val="F186EB"/>
                </a:solidFill>
                <a:latin typeface="Estelle Black SF" pitchFamily="52" charset="0"/>
                <a:ea typeface="+mj-ea"/>
                <a:cs typeface="+mj-cs"/>
              </a:rPr>
              <a:t>If you could </a:t>
            </a:r>
            <a:r>
              <a:rPr lang="en-US" sz="3600" b="1" dirty="0">
                <a:solidFill>
                  <a:srgbClr val="DEFF5A"/>
                </a:solidFill>
                <a:latin typeface="Estelle Black SF" pitchFamily="52" charset="0"/>
                <a:ea typeface="+mj-ea"/>
                <a:cs typeface="+mj-cs"/>
              </a:rPr>
              <a:t>ask a question of </a:t>
            </a:r>
            <a:r>
              <a:rPr lang="en-US" sz="3600" b="1" dirty="0">
                <a:solidFill>
                  <a:srgbClr val="F186EB"/>
                </a:solidFill>
                <a:latin typeface="Estelle Black SF" pitchFamily="52" charset="0"/>
                <a:ea typeface="+mj-ea"/>
                <a:cs typeface="+mj-cs"/>
              </a:rPr>
              <a:t>anyone, say </a:t>
            </a:r>
            <a:r>
              <a:rPr lang="en-US" sz="3600" b="1" dirty="0">
                <a:solidFill>
                  <a:srgbClr val="DEFF5A"/>
                </a:solidFill>
                <a:latin typeface="Estelle Black SF" pitchFamily="52" charset="0"/>
                <a:ea typeface="+mj-ea"/>
                <a:cs typeface="+mj-cs"/>
              </a:rPr>
              <a:t>your neighbor </a:t>
            </a:r>
            <a:r>
              <a:rPr lang="en-US" sz="3600" b="1" dirty="0">
                <a:solidFill>
                  <a:srgbClr val="F186EB"/>
                </a:solidFill>
                <a:latin typeface="Estelle Black SF" pitchFamily="52" charset="0"/>
                <a:ea typeface="+mj-ea"/>
                <a:cs typeface="+mj-cs"/>
              </a:rPr>
              <a:t>for example, what exactly would you ask?</a:t>
            </a:r>
            <a:r>
              <a:rPr lang="en-US" sz="3600" b="1" dirty="0">
                <a:solidFill>
                  <a:srgbClr val="F286EC"/>
                </a:solidFill>
                <a:latin typeface="Estelle Black SF" pitchFamily="52" charset="0"/>
                <a:ea typeface="+mj-ea"/>
                <a:cs typeface="+mj-cs"/>
              </a:rPr>
              <a:t>  </a:t>
            </a:r>
            <a:r>
              <a:rPr lang="en-US" sz="3600" b="1" dirty="0">
                <a:solidFill>
                  <a:srgbClr val="62F2E0"/>
                </a:solidFill>
                <a:latin typeface="Estelle Black SF" pitchFamily="52" charset="0"/>
                <a:ea typeface="+mj-ea"/>
                <a:cs typeface="+mj-cs"/>
              </a:rPr>
              <a:t>Would you try to procure </a:t>
            </a:r>
            <a:r>
              <a:rPr lang="en-US" sz="3600" b="1" dirty="0">
                <a:solidFill>
                  <a:srgbClr val="EE9BE8"/>
                </a:solidFill>
                <a:latin typeface="Estelle Black SF" pitchFamily="52" charset="0"/>
                <a:ea typeface="+mj-ea"/>
                <a:cs typeface="+mj-cs"/>
              </a:rPr>
              <a:t>an eating utensil or maybe persuade them to vote in an election—or maybe for the </a:t>
            </a:r>
            <a:r>
              <a:rPr lang="en-US" sz="3600" b="1" dirty="0">
                <a:solidFill>
                  <a:srgbClr val="6AC6FB"/>
                </a:solidFill>
                <a:latin typeface="Estelle Black SF" pitchFamily="52" charset="0"/>
                <a:ea typeface="+mj-ea"/>
                <a:cs typeface="+mj-cs"/>
              </a:rPr>
              <a:t>death</a:t>
            </a:r>
            <a:r>
              <a:rPr lang="en-US" sz="3600" b="1" dirty="0">
                <a:solidFill>
                  <a:srgbClr val="8ACFF5"/>
                </a:solidFill>
                <a:latin typeface="Estelle Black SF" pitchFamily="52" charset="0"/>
                <a:ea typeface="+mj-ea"/>
                <a:cs typeface="+mj-cs"/>
              </a:rPr>
              <a:t> </a:t>
            </a:r>
            <a:r>
              <a:rPr lang="en-US" sz="3600" b="1" dirty="0">
                <a:solidFill>
                  <a:srgbClr val="F286EC"/>
                </a:solidFill>
                <a:latin typeface="Estelle Black SF" pitchFamily="52" charset="0"/>
                <a:ea typeface="+mj-ea"/>
                <a:cs typeface="+mj-cs"/>
              </a:rPr>
              <a:t>penalty.  Maybe you would </a:t>
            </a:r>
            <a:r>
              <a:rPr lang="en-US" sz="3600" b="1" dirty="0">
                <a:solidFill>
                  <a:srgbClr val="008000"/>
                </a:solidFill>
                <a:latin typeface="Estelle Black SF" pitchFamily="52" charset="0"/>
                <a:ea typeface="+mj-ea"/>
                <a:cs typeface="+mj-cs"/>
              </a:rPr>
              <a:t>ask them to </a:t>
            </a:r>
            <a:r>
              <a:rPr lang="en-US" sz="3600" b="1" dirty="0">
                <a:solidFill>
                  <a:srgbClr val="F286EC"/>
                </a:solidFill>
                <a:latin typeface="Estelle Black SF" pitchFamily="52" charset="0"/>
                <a:ea typeface="+mj-ea"/>
                <a:cs typeface="+mj-cs"/>
              </a:rPr>
              <a:t>come </a:t>
            </a:r>
            <a:r>
              <a:rPr lang="en-US" sz="3600" b="1" dirty="0">
                <a:solidFill>
                  <a:srgbClr val="008000"/>
                </a:solidFill>
                <a:latin typeface="Estelle Black SF" pitchFamily="52" charset="0"/>
                <a:ea typeface="+mj-ea"/>
                <a:cs typeface="+mj-cs"/>
              </a:rPr>
              <a:t>support gay rights </a:t>
            </a:r>
            <a:r>
              <a:rPr lang="en-US" sz="3600" b="1" dirty="0">
                <a:solidFill>
                  <a:srgbClr val="F286EC"/>
                </a:solidFill>
                <a:latin typeface="Estelle Black SF" pitchFamily="52" charset="0"/>
                <a:ea typeface="+mj-ea"/>
                <a:cs typeface="+mj-cs"/>
              </a:rPr>
              <a:t>like demonstrating against </a:t>
            </a:r>
            <a:r>
              <a:rPr lang="en-US" sz="3600" b="1" dirty="0" err="1">
                <a:solidFill>
                  <a:srgbClr val="F286EC"/>
                </a:solidFill>
                <a:latin typeface="Estelle Black SF" pitchFamily="52" charset="0"/>
                <a:ea typeface="+mj-ea"/>
                <a:cs typeface="+mj-cs"/>
              </a:rPr>
              <a:t>california</a:t>
            </a:r>
            <a:r>
              <a:rPr lang="en-US" sz="3600" b="1" dirty="0">
                <a:solidFill>
                  <a:srgbClr val="F286EC"/>
                </a:solidFill>
                <a:latin typeface="Estelle Black SF" pitchFamily="52" charset="0"/>
                <a:ea typeface="+mj-ea"/>
                <a:cs typeface="+mj-cs"/>
              </a:rPr>
              <a:t> prop 8.  Exactly, what </a:t>
            </a:r>
            <a:r>
              <a:rPr lang="en-US" sz="3600" b="1" dirty="0">
                <a:solidFill>
                  <a:srgbClr val="800000"/>
                </a:solidFill>
                <a:latin typeface="Estelle Black SF" pitchFamily="52" charset="0"/>
                <a:ea typeface="+mj-ea"/>
                <a:cs typeface="+mj-cs"/>
              </a:rPr>
              <a:t>would you </a:t>
            </a:r>
            <a:r>
              <a:rPr lang="en-US" sz="3600" b="1" dirty="0">
                <a:solidFill>
                  <a:srgbClr val="F286EC"/>
                </a:solidFill>
                <a:latin typeface="Estelle Black SF" pitchFamily="52" charset="0"/>
                <a:ea typeface="+mj-ea"/>
                <a:cs typeface="+mj-cs"/>
              </a:rPr>
              <a:t>do</a:t>
            </a:r>
            <a:r>
              <a:rPr lang="en-US" sz="3600" b="1" dirty="0">
                <a:solidFill>
                  <a:srgbClr val="800000"/>
                </a:solidFill>
                <a:latin typeface="Estelle Black SF" pitchFamily="52" charset="0"/>
              </a:rPr>
              <a:t>?</a:t>
            </a:r>
            <a:endParaRPr lang="en-GB" sz="3600" b="1" dirty="0">
              <a:solidFill>
                <a:srgbClr val="F2EC91"/>
              </a:solidFill>
              <a:latin typeface="Estelle Black SF" pitchFamily="52"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anim calcmode="lin" valueType="num">
                                      <p:cBhvr>
                                        <p:cTn id="8" dur="500" fill="hold"/>
                                        <p:tgtEl>
                                          <p:spTgt spid="20482"/>
                                        </p:tgtEl>
                                        <p:attrNameLst>
                                          <p:attrName>ppt_x</p:attrName>
                                        </p:attrNameLst>
                                      </p:cBhvr>
                                      <p:tavLst>
                                        <p:tav tm="0">
                                          <p:val>
                                            <p:strVal val="#ppt_x-.1"/>
                                          </p:val>
                                        </p:tav>
                                        <p:tav tm="100000">
                                          <p:val>
                                            <p:strVal val="#ppt_x"/>
                                          </p:val>
                                        </p:tav>
                                      </p:tavLst>
                                    </p:anim>
                                    <p:anim calcmode="lin" valueType="num">
                                      <p:cBhvr>
                                        <p:cTn id="9"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B7B7B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20482" name="Rectangle 2"/>
          <p:cNvSpPr>
            <a:spLocks noGrp="1" noChangeArrowheads="1"/>
          </p:cNvSpPr>
          <p:nvPr>
            <p:ph type="title"/>
          </p:nvPr>
        </p:nvSpPr>
        <p:spPr>
          <a:xfrm>
            <a:off x="1981200" y="457200"/>
            <a:ext cx="8001000" cy="5071714"/>
          </a:xfrm>
        </p:spPr>
        <p:txBody>
          <a:bodyPr vert="horz" wrap="square" lIns="81639" tIns="42452" rIns="81639" bIns="42452" numCol="1" anchor="t" anchorCtr="0" compatLnSpc="1">
            <a:prstTxWarp prst="textNoShape">
              <a:avLst/>
            </a:prstTxWarp>
            <a:spAutoFit/>
          </a:bodyPr>
          <a:lstStyle/>
          <a:p>
            <a:pPr>
              <a:buClr>
                <a:srgbClr val="990000"/>
              </a:buClr>
              <a:buSzPct val="100000"/>
              <a:tabLst>
                <a:tab pos="656650" algn="l"/>
                <a:tab pos="1313299" algn="l"/>
                <a:tab pos="1969949" algn="l"/>
                <a:tab pos="2626599" algn="l"/>
                <a:tab pos="3283248" algn="l"/>
              </a:tabLst>
              <a:defRPr/>
            </a:pPr>
            <a:r>
              <a:rPr lang="en-US" sz="3600" b="1" dirty="0">
                <a:solidFill>
                  <a:srgbClr val="F2BC00"/>
                </a:solidFill>
                <a:latin typeface="Estelle Black SF" pitchFamily="52" charset="0"/>
                <a:ea typeface="+mj-ea"/>
                <a:cs typeface="+mj-cs"/>
              </a:rPr>
              <a:t>If you could </a:t>
            </a:r>
            <a:r>
              <a:rPr lang="en-US" sz="3600" b="1" dirty="0">
                <a:solidFill>
                  <a:srgbClr val="969AFF"/>
                </a:solidFill>
                <a:latin typeface="Estelle Black SF" pitchFamily="52" charset="0"/>
                <a:ea typeface="+mj-ea"/>
                <a:cs typeface="+mj-cs"/>
              </a:rPr>
              <a:t>ask a question of </a:t>
            </a:r>
            <a:r>
              <a:rPr lang="en-US" sz="3600" b="1" dirty="0">
                <a:solidFill>
                  <a:srgbClr val="F2BC00"/>
                </a:solidFill>
                <a:latin typeface="Estelle Black SF" pitchFamily="52" charset="0"/>
                <a:ea typeface="+mj-ea"/>
                <a:cs typeface="+mj-cs"/>
              </a:rPr>
              <a:t>anyone, say </a:t>
            </a:r>
            <a:r>
              <a:rPr lang="en-US" sz="3600" b="1" dirty="0">
                <a:solidFill>
                  <a:srgbClr val="969AFF"/>
                </a:solidFill>
                <a:latin typeface="Estelle Black SF" pitchFamily="52" charset="0"/>
                <a:ea typeface="+mj-ea"/>
                <a:cs typeface="+mj-cs"/>
              </a:rPr>
              <a:t>your neighbor </a:t>
            </a:r>
            <a:r>
              <a:rPr lang="en-US" sz="3600" b="1" dirty="0">
                <a:solidFill>
                  <a:srgbClr val="F2BC00"/>
                </a:solidFill>
                <a:latin typeface="Estelle Black SF" pitchFamily="52" charset="0"/>
                <a:ea typeface="+mj-ea"/>
                <a:cs typeface="+mj-cs"/>
              </a:rPr>
              <a:t>for example, what exactly would you ask?  Would you try to procure an eating utensil or maybe persuade them </a:t>
            </a:r>
            <a:r>
              <a:rPr lang="en-US" sz="3600" b="1" dirty="0">
                <a:solidFill>
                  <a:srgbClr val="969AFF"/>
                </a:solidFill>
                <a:latin typeface="Estelle Black SF" pitchFamily="52" charset="0"/>
                <a:ea typeface="+mj-ea"/>
                <a:cs typeface="+mj-cs"/>
              </a:rPr>
              <a:t>to vote</a:t>
            </a:r>
            <a:r>
              <a:rPr lang="en-US" sz="3600" b="1" dirty="0">
                <a:solidFill>
                  <a:srgbClr val="F286EC"/>
                </a:solidFill>
                <a:latin typeface="Estelle Black SF" pitchFamily="52" charset="0"/>
                <a:ea typeface="+mj-ea"/>
                <a:cs typeface="+mj-cs"/>
              </a:rPr>
              <a:t> </a:t>
            </a:r>
            <a:r>
              <a:rPr lang="en-US" sz="3600" b="1" dirty="0">
                <a:solidFill>
                  <a:srgbClr val="F2BC00"/>
                </a:solidFill>
                <a:latin typeface="Estelle Black SF" pitchFamily="52" charset="0"/>
                <a:ea typeface="+mj-ea"/>
                <a:cs typeface="+mj-cs"/>
              </a:rPr>
              <a:t>in an election—or maybe </a:t>
            </a:r>
            <a:r>
              <a:rPr lang="en-US" sz="3600" b="1" dirty="0">
                <a:solidFill>
                  <a:srgbClr val="969AFF"/>
                </a:solidFill>
                <a:latin typeface="Estelle Black SF" pitchFamily="52" charset="0"/>
                <a:ea typeface="+mj-ea"/>
                <a:cs typeface="+mj-cs"/>
              </a:rPr>
              <a:t>for the death penalty.</a:t>
            </a:r>
            <a:r>
              <a:rPr lang="en-US" sz="3600" b="1" dirty="0">
                <a:solidFill>
                  <a:srgbClr val="F286EC"/>
                </a:solidFill>
                <a:latin typeface="Estelle Black SF" pitchFamily="52" charset="0"/>
                <a:ea typeface="+mj-ea"/>
                <a:cs typeface="+mj-cs"/>
              </a:rPr>
              <a:t>  </a:t>
            </a:r>
            <a:r>
              <a:rPr lang="en-US" sz="3600" b="1" dirty="0">
                <a:solidFill>
                  <a:srgbClr val="F2BC00"/>
                </a:solidFill>
                <a:latin typeface="Estelle Black SF" pitchFamily="52" charset="0"/>
                <a:ea typeface="+mj-ea"/>
                <a:cs typeface="+mj-cs"/>
              </a:rPr>
              <a:t>Maybe you would ask them to come </a:t>
            </a:r>
            <a:r>
              <a:rPr lang="en-US" sz="3600" b="1" dirty="0">
                <a:solidFill>
                  <a:srgbClr val="FFFE3D"/>
                </a:solidFill>
                <a:latin typeface="Estelle Black SF" pitchFamily="52" charset="0"/>
                <a:ea typeface="+mj-ea"/>
                <a:cs typeface="+mj-cs"/>
              </a:rPr>
              <a:t>support gay rights</a:t>
            </a:r>
            <a:r>
              <a:rPr lang="en-US" sz="3600" b="1" dirty="0">
                <a:solidFill>
                  <a:srgbClr val="F2BC00"/>
                </a:solidFill>
                <a:latin typeface="Estelle Black SF" pitchFamily="52" charset="0"/>
                <a:ea typeface="+mj-ea"/>
                <a:cs typeface="+mj-cs"/>
              </a:rPr>
              <a:t> like demonstrating against </a:t>
            </a:r>
            <a:r>
              <a:rPr lang="en-US" sz="3600" b="1" dirty="0" err="1">
                <a:solidFill>
                  <a:srgbClr val="F2BC00"/>
                </a:solidFill>
                <a:latin typeface="Estelle Black SF" pitchFamily="52" charset="0"/>
                <a:ea typeface="+mj-ea"/>
                <a:cs typeface="+mj-cs"/>
              </a:rPr>
              <a:t>california</a:t>
            </a:r>
            <a:r>
              <a:rPr lang="en-US" sz="3600" b="1" dirty="0">
                <a:solidFill>
                  <a:srgbClr val="F2BC00"/>
                </a:solidFill>
                <a:latin typeface="Estelle Black SF" pitchFamily="52" charset="0"/>
                <a:ea typeface="+mj-ea"/>
                <a:cs typeface="+mj-cs"/>
              </a:rPr>
              <a:t> prop 8.  </a:t>
            </a:r>
            <a:r>
              <a:rPr lang="en-US" sz="3600" b="1" dirty="0">
                <a:solidFill>
                  <a:srgbClr val="969AFF"/>
                </a:solidFill>
                <a:latin typeface="Estelle Black SF" pitchFamily="52" charset="0"/>
                <a:ea typeface="+mj-ea"/>
                <a:cs typeface="+mj-cs"/>
              </a:rPr>
              <a:t>Exactly</a:t>
            </a:r>
            <a:r>
              <a:rPr lang="en-US" sz="3600" b="1" dirty="0">
                <a:solidFill>
                  <a:srgbClr val="F2BC00"/>
                </a:solidFill>
                <a:latin typeface="Estelle Black SF" pitchFamily="52" charset="0"/>
                <a:ea typeface="+mj-ea"/>
                <a:cs typeface="+mj-cs"/>
              </a:rPr>
              <a:t>, what would you do</a:t>
            </a:r>
            <a:r>
              <a:rPr lang="en-US" sz="3600" b="1" dirty="0">
                <a:solidFill>
                  <a:srgbClr val="F2BC00"/>
                </a:solidFill>
                <a:latin typeface="Estelle Black SF" pitchFamily="52" charset="0"/>
              </a:rPr>
              <a:t>?</a:t>
            </a:r>
            <a:endParaRPr lang="en-GB" sz="3600" b="1" dirty="0">
              <a:solidFill>
                <a:srgbClr val="F2BC00"/>
              </a:solidFill>
              <a:latin typeface="Estelle Black SF" pitchFamily="52"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anim calcmode="lin" valueType="num">
                                      <p:cBhvr>
                                        <p:cTn id="8" dur="500" fill="hold"/>
                                        <p:tgtEl>
                                          <p:spTgt spid="20482"/>
                                        </p:tgtEl>
                                        <p:attrNameLst>
                                          <p:attrName>ppt_x</p:attrName>
                                        </p:attrNameLst>
                                      </p:cBhvr>
                                      <p:tavLst>
                                        <p:tav tm="0">
                                          <p:val>
                                            <p:strVal val="#ppt_x-.1"/>
                                          </p:val>
                                        </p:tav>
                                        <p:tav tm="100000">
                                          <p:val>
                                            <p:strVal val="#ppt_x"/>
                                          </p:val>
                                        </p:tav>
                                      </p:tavLst>
                                    </p:anim>
                                    <p:anim calcmode="lin" valueType="num">
                                      <p:cBhvr>
                                        <p:cTn id="9"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1F1F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20482" name="Rectangle 2"/>
          <p:cNvSpPr>
            <a:spLocks noGrp="1" noChangeArrowheads="1"/>
          </p:cNvSpPr>
          <p:nvPr>
            <p:ph type="title"/>
          </p:nvPr>
        </p:nvSpPr>
        <p:spPr>
          <a:xfrm>
            <a:off x="1981200" y="457200"/>
            <a:ext cx="8001000" cy="5071714"/>
          </a:xfrm>
        </p:spPr>
        <p:txBody>
          <a:bodyPr vert="horz" wrap="square" lIns="81639" tIns="42452" rIns="81639" bIns="42452" numCol="1" anchor="t" anchorCtr="0" compatLnSpc="1">
            <a:prstTxWarp prst="textNoShape">
              <a:avLst/>
            </a:prstTxWarp>
            <a:spAutoFit/>
          </a:bodyPr>
          <a:lstStyle/>
          <a:p>
            <a:pPr>
              <a:buClr>
                <a:srgbClr val="990000"/>
              </a:buClr>
              <a:buSzPct val="100000"/>
              <a:tabLst>
                <a:tab pos="656650" algn="l"/>
                <a:tab pos="1313299" algn="l"/>
                <a:tab pos="1969949" algn="l"/>
                <a:tab pos="2626599" algn="l"/>
                <a:tab pos="3283248" algn="l"/>
              </a:tabLst>
              <a:defRPr/>
            </a:pPr>
            <a:r>
              <a:rPr lang="en-US" sz="3600" b="1" dirty="0">
                <a:solidFill>
                  <a:srgbClr val="FF9082"/>
                </a:solidFill>
                <a:latin typeface="Estelle Black SF" pitchFamily="52" charset="0"/>
                <a:ea typeface="+mj-ea"/>
                <a:cs typeface="+mj-cs"/>
              </a:rPr>
              <a:t>If you </a:t>
            </a:r>
            <a:r>
              <a:rPr lang="en-US" sz="3600" b="1" dirty="0">
                <a:solidFill>
                  <a:srgbClr val="76FFBB"/>
                </a:solidFill>
                <a:latin typeface="Estelle Black SF" pitchFamily="52" charset="0"/>
                <a:ea typeface="+mj-ea"/>
                <a:cs typeface="+mj-cs"/>
              </a:rPr>
              <a:t>could ask a </a:t>
            </a:r>
            <a:r>
              <a:rPr lang="en-US" sz="3600" b="1" dirty="0">
                <a:solidFill>
                  <a:srgbClr val="FF9082"/>
                </a:solidFill>
                <a:latin typeface="Estelle Black SF" pitchFamily="52" charset="0"/>
                <a:ea typeface="+mj-ea"/>
                <a:cs typeface="+mj-cs"/>
              </a:rPr>
              <a:t>question</a:t>
            </a:r>
            <a:r>
              <a:rPr lang="en-US" sz="3600" b="1" dirty="0">
                <a:solidFill>
                  <a:srgbClr val="76FFBB"/>
                </a:solidFill>
                <a:latin typeface="Estelle Black SF" pitchFamily="52" charset="0"/>
                <a:ea typeface="+mj-ea"/>
                <a:cs typeface="+mj-cs"/>
              </a:rPr>
              <a:t> of </a:t>
            </a:r>
            <a:r>
              <a:rPr lang="en-US" sz="3600" b="1" dirty="0">
                <a:solidFill>
                  <a:srgbClr val="FF9082"/>
                </a:solidFill>
                <a:latin typeface="Estelle Black SF" pitchFamily="52" charset="0"/>
                <a:ea typeface="+mj-ea"/>
                <a:cs typeface="+mj-cs"/>
              </a:rPr>
              <a:t>anyone</a:t>
            </a:r>
            <a:r>
              <a:rPr lang="en-US" sz="3600" b="1" dirty="0">
                <a:solidFill>
                  <a:srgbClr val="76FFBB"/>
                </a:solidFill>
                <a:latin typeface="Estelle Black SF" pitchFamily="52" charset="0"/>
                <a:ea typeface="+mj-ea"/>
                <a:cs typeface="+mj-cs"/>
              </a:rPr>
              <a:t>, say your neighbor for example, what exactly would you ask?  Would you </a:t>
            </a:r>
            <a:r>
              <a:rPr lang="en-US" sz="3600" b="1" dirty="0">
                <a:solidFill>
                  <a:srgbClr val="FF9082"/>
                </a:solidFill>
                <a:latin typeface="Estelle Black SF" pitchFamily="52" charset="0"/>
                <a:ea typeface="+mj-ea"/>
                <a:cs typeface="+mj-cs"/>
              </a:rPr>
              <a:t>try to</a:t>
            </a:r>
            <a:r>
              <a:rPr lang="en-US" sz="3600" b="1" dirty="0">
                <a:solidFill>
                  <a:srgbClr val="76FFBB"/>
                </a:solidFill>
                <a:latin typeface="Estelle Black SF" pitchFamily="52" charset="0"/>
                <a:ea typeface="+mj-ea"/>
                <a:cs typeface="+mj-cs"/>
              </a:rPr>
              <a:t> procure an eating utensil or maybe </a:t>
            </a:r>
            <a:r>
              <a:rPr lang="en-US" sz="3600" b="1" dirty="0">
                <a:solidFill>
                  <a:srgbClr val="FF9082"/>
                </a:solidFill>
                <a:latin typeface="Estelle Black SF" pitchFamily="52" charset="0"/>
                <a:ea typeface="+mj-ea"/>
                <a:cs typeface="+mj-cs"/>
              </a:rPr>
              <a:t>persuade them </a:t>
            </a:r>
            <a:r>
              <a:rPr lang="en-US" sz="3600" b="1" dirty="0">
                <a:solidFill>
                  <a:srgbClr val="76FFBB"/>
                </a:solidFill>
                <a:latin typeface="Estelle Black SF" pitchFamily="52" charset="0"/>
                <a:ea typeface="+mj-ea"/>
                <a:cs typeface="+mj-cs"/>
              </a:rPr>
              <a:t>to vote in an election—or maybe for the death penalty.  Maybe you would ask them </a:t>
            </a:r>
            <a:r>
              <a:rPr lang="en-US" sz="3600" b="1" dirty="0">
                <a:solidFill>
                  <a:srgbClr val="FF9082"/>
                </a:solidFill>
                <a:latin typeface="Estelle Black SF" pitchFamily="52" charset="0"/>
                <a:ea typeface="+mj-ea"/>
                <a:cs typeface="+mj-cs"/>
              </a:rPr>
              <a:t>to </a:t>
            </a:r>
            <a:r>
              <a:rPr lang="en-US" sz="3600" b="1" dirty="0">
                <a:solidFill>
                  <a:srgbClr val="76FFBB"/>
                </a:solidFill>
                <a:latin typeface="Estelle Black SF" pitchFamily="52" charset="0"/>
                <a:ea typeface="+mj-ea"/>
                <a:cs typeface="+mj-cs"/>
              </a:rPr>
              <a:t>come </a:t>
            </a:r>
            <a:r>
              <a:rPr lang="en-US" sz="3600" b="1" dirty="0">
                <a:solidFill>
                  <a:srgbClr val="FF9082"/>
                </a:solidFill>
                <a:latin typeface="Estelle Black SF" pitchFamily="52" charset="0"/>
                <a:ea typeface="+mj-ea"/>
                <a:cs typeface="+mj-cs"/>
              </a:rPr>
              <a:t>support </a:t>
            </a:r>
            <a:r>
              <a:rPr lang="en-US" sz="3600" b="1" dirty="0">
                <a:solidFill>
                  <a:srgbClr val="76FFBB"/>
                </a:solidFill>
                <a:latin typeface="Estelle Black SF" pitchFamily="52" charset="0"/>
                <a:ea typeface="+mj-ea"/>
                <a:cs typeface="+mj-cs"/>
              </a:rPr>
              <a:t>gay </a:t>
            </a:r>
            <a:r>
              <a:rPr lang="en-US" sz="3600" b="1" dirty="0">
                <a:solidFill>
                  <a:srgbClr val="FF9082"/>
                </a:solidFill>
                <a:latin typeface="Estelle Black SF" pitchFamily="52" charset="0"/>
                <a:ea typeface="+mj-ea"/>
                <a:cs typeface="+mj-cs"/>
              </a:rPr>
              <a:t>rights like </a:t>
            </a:r>
            <a:r>
              <a:rPr lang="en-US" sz="3600" b="1" dirty="0">
                <a:solidFill>
                  <a:srgbClr val="76FFBB"/>
                </a:solidFill>
                <a:latin typeface="Estelle Black SF" pitchFamily="52" charset="0"/>
                <a:ea typeface="+mj-ea"/>
                <a:cs typeface="+mj-cs"/>
              </a:rPr>
              <a:t>demonstrating against </a:t>
            </a:r>
            <a:r>
              <a:rPr lang="en-US" sz="3600" b="1" dirty="0" err="1">
                <a:solidFill>
                  <a:srgbClr val="76FFBB"/>
                </a:solidFill>
                <a:latin typeface="Estelle Black SF" pitchFamily="52" charset="0"/>
                <a:ea typeface="+mj-ea"/>
                <a:cs typeface="+mj-cs"/>
              </a:rPr>
              <a:t>california</a:t>
            </a:r>
            <a:r>
              <a:rPr lang="en-US" sz="3600" b="1" dirty="0">
                <a:solidFill>
                  <a:srgbClr val="76FFBB"/>
                </a:solidFill>
                <a:latin typeface="Estelle Black SF" pitchFamily="52" charset="0"/>
                <a:ea typeface="+mj-ea"/>
                <a:cs typeface="+mj-cs"/>
              </a:rPr>
              <a:t> prop 8.  Exactly, what would </a:t>
            </a:r>
            <a:r>
              <a:rPr lang="en-US" sz="3600" b="1" dirty="0">
                <a:solidFill>
                  <a:srgbClr val="FF9082"/>
                </a:solidFill>
                <a:latin typeface="Estelle Black SF" pitchFamily="52" charset="0"/>
                <a:ea typeface="+mj-ea"/>
                <a:cs typeface="+mj-cs"/>
              </a:rPr>
              <a:t>you </a:t>
            </a:r>
            <a:r>
              <a:rPr lang="en-US" sz="3600" b="1" dirty="0">
                <a:solidFill>
                  <a:srgbClr val="76FFBB"/>
                </a:solidFill>
                <a:latin typeface="Estelle Black SF" pitchFamily="52" charset="0"/>
                <a:ea typeface="+mj-ea"/>
                <a:cs typeface="+mj-cs"/>
              </a:rPr>
              <a:t>do</a:t>
            </a:r>
            <a:r>
              <a:rPr lang="en-US" sz="3600" b="1" dirty="0">
                <a:solidFill>
                  <a:srgbClr val="76FFBB"/>
                </a:solidFill>
                <a:latin typeface="Estelle Black SF" pitchFamily="52" charset="0"/>
              </a:rPr>
              <a:t>?</a:t>
            </a:r>
            <a:endParaRPr lang="en-GB" sz="3600" b="1" dirty="0">
              <a:solidFill>
                <a:srgbClr val="76FFBB"/>
              </a:solidFill>
              <a:latin typeface="Estelle Black SF" pitchFamily="52"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anim calcmode="lin" valueType="num">
                                      <p:cBhvr>
                                        <p:cTn id="8" dur="500" fill="hold"/>
                                        <p:tgtEl>
                                          <p:spTgt spid="20482"/>
                                        </p:tgtEl>
                                        <p:attrNameLst>
                                          <p:attrName>ppt_x</p:attrName>
                                        </p:attrNameLst>
                                      </p:cBhvr>
                                      <p:tavLst>
                                        <p:tav tm="0">
                                          <p:val>
                                            <p:strVal val="#ppt_x-.1"/>
                                          </p:val>
                                        </p:tav>
                                        <p:tav tm="100000">
                                          <p:val>
                                            <p:strVal val="#ppt_x"/>
                                          </p:val>
                                        </p:tav>
                                      </p:tavLst>
                                    </p:anim>
                                    <p:anim calcmode="lin" valueType="num">
                                      <p:cBhvr>
                                        <p:cTn id="9"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B8B8B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20482" name="Rectangle 2"/>
          <p:cNvSpPr>
            <a:spLocks noGrp="1" noChangeArrowheads="1"/>
          </p:cNvSpPr>
          <p:nvPr>
            <p:ph type="title"/>
          </p:nvPr>
        </p:nvSpPr>
        <p:spPr>
          <a:xfrm>
            <a:off x="1981200" y="457200"/>
            <a:ext cx="8001000" cy="5071714"/>
          </a:xfrm>
        </p:spPr>
        <p:txBody>
          <a:bodyPr vert="horz" wrap="square" lIns="81639" tIns="42452" rIns="81639" bIns="42452" numCol="1" anchor="t" anchorCtr="0" compatLnSpc="1">
            <a:prstTxWarp prst="textNoShape">
              <a:avLst/>
            </a:prstTxWarp>
            <a:spAutoFit/>
          </a:bodyPr>
          <a:lstStyle/>
          <a:p>
            <a:pPr>
              <a:buClr>
                <a:srgbClr val="990000"/>
              </a:buClr>
              <a:buSzPct val="100000"/>
              <a:tabLst>
                <a:tab pos="656650" algn="l"/>
                <a:tab pos="1313299" algn="l"/>
                <a:tab pos="1969949" algn="l"/>
                <a:tab pos="2626599" algn="l"/>
                <a:tab pos="3283248" algn="l"/>
              </a:tabLst>
              <a:defRPr/>
            </a:pPr>
            <a:r>
              <a:rPr lang="en-US" sz="3600" b="1" dirty="0">
                <a:solidFill>
                  <a:srgbClr val="F186EB"/>
                </a:solidFill>
                <a:latin typeface="Estelle Black SF" pitchFamily="52" charset="0"/>
                <a:ea typeface="+mj-ea"/>
                <a:cs typeface="+mj-cs"/>
              </a:rPr>
              <a:t>If </a:t>
            </a:r>
            <a:r>
              <a:rPr lang="en-US" sz="3600" b="1" dirty="0">
                <a:solidFill>
                  <a:srgbClr val="E7635E"/>
                </a:solidFill>
                <a:latin typeface="Estelle Black SF" pitchFamily="52" charset="0"/>
                <a:ea typeface="+mj-ea"/>
                <a:cs typeface="+mj-cs"/>
              </a:rPr>
              <a:t>you </a:t>
            </a:r>
            <a:r>
              <a:rPr lang="en-US" sz="3600" b="1" dirty="0">
                <a:solidFill>
                  <a:srgbClr val="C66CC0"/>
                </a:solidFill>
                <a:latin typeface="Estelle Black SF" pitchFamily="52" charset="0"/>
                <a:ea typeface="+mj-ea"/>
                <a:cs typeface="+mj-cs"/>
              </a:rPr>
              <a:t>could ask a question of anyone, say your neighbor for example, what exactly would you </a:t>
            </a:r>
            <a:r>
              <a:rPr lang="en-US" sz="3600" b="1" dirty="0">
                <a:solidFill>
                  <a:srgbClr val="E7635E"/>
                </a:solidFill>
                <a:latin typeface="Estelle Black SF" pitchFamily="52" charset="0"/>
                <a:ea typeface="+mj-ea"/>
                <a:cs typeface="+mj-cs"/>
              </a:rPr>
              <a:t>ask</a:t>
            </a:r>
            <a:r>
              <a:rPr lang="en-US" sz="3600" b="1" dirty="0">
                <a:solidFill>
                  <a:srgbClr val="E79DD9"/>
                </a:solidFill>
                <a:latin typeface="Estelle Black SF" pitchFamily="52" charset="0"/>
                <a:ea typeface="+mj-ea"/>
                <a:cs typeface="+mj-cs"/>
              </a:rPr>
              <a:t>?  </a:t>
            </a:r>
            <a:r>
              <a:rPr lang="en-US" sz="3600" b="1" dirty="0">
                <a:solidFill>
                  <a:srgbClr val="9BD4B7"/>
                </a:solidFill>
                <a:latin typeface="Estelle Black SF" pitchFamily="52" charset="0"/>
                <a:ea typeface="+mj-ea"/>
                <a:cs typeface="+mj-cs"/>
              </a:rPr>
              <a:t>Would you </a:t>
            </a:r>
            <a:r>
              <a:rPr lang="en-US" sz="3600" b="1" dirty="0">
                <a:solidFill>
                  <a:srgbClr val="E79DD9"/>
                </a:solidFill>
                <a:latin typeface="Estelle Black SF" pitchFamily="52" charset="0"/>
                <a:ea typeface="+mj-ea"/>
                <a:cs typeface="+mj-cs"/>
              </a:rPr>
              <a:t>try </a:t>
            </a:r>
            <a:r>
              <a:rPr lang="en-US" sz="3600" b="1" dirty="0">
                <a:solidFill>
                  <a:srgbClr val="E7635E"/>
                </a:solidFill>
                <a:latin typeface="Estelle Black SF" pitchFamily="52" charset="0"/>
                <a:ea typeface="+mj-ea"/>
                <a:cs typeface="+mj-cs"/>
              </a:rPr>
              <a:t>to </a:t>
            </a:r>
            <a:r>
              <a:rPr lang="en-US" sz="3600" b="1" dirty="0">
                <a:solidFill>
                  <a:srgbClr val="9BD4B7"/>
                </a:solidFill>
                <a:latin typeface="Estelle Black SF" pitchFamily="52" charset="0"/>
                <a:ea typeface="+mj-ea"/>
                <a:cs typeface="+mj-cs"/>
              </a:rPr>
              <a:t>procure an eating utensil</a:t>
            </a:r>
            <a:r>
              <a:rPr lang="en-US" sz="3600" b="1" dirty="0">
                <a:solidFill>
                  <a:srgbClr val="E79DD9"/>
                </a:solidFill>
                <a:latin typeface="Estelle Black SF" pitchFamily="52" charset="0"/>
                <a:ea typeface="+mj-ea"/>
                <a:cs typeface="+mj-cs"/>
              </a:rPr>
              <a:t> </a:t>
            </a:r>
            <a:r>
              <a:rPr lang="en-US" sz="3600" b="1" dirty="0">
                <a:solidFill>
                  <a:srgbClr val="C66CC0"/>
                </a:solidFill>
                <a:latin typeface="Estelle Black SF" pitchFamily="52" charset="0"/>
                <a:ea typeface="+mj-ea"/>
                <a:cs typeface="+mj-cs"/>
              </a:rPr>
              <a:t>or maybe </a:t>
            </a:r>
            <a:r>
              <a:rPr lang="en-US" sz="3600" b="1" dirty="0">
                <a:solidFill>
                  <a:srgbClr val="E79DD9"/>
                </a:solidFill>
                <a:latin typeface="Estelle Black SF" pitchFamily="52" charset="0"/>
                <a:ea typeface="+mj-ea"/>
                <a:cs typeface="+mj-cs"/>
              </a:rPr>
              <a:t>persuade them to </a:t>
            </a:r>
            <a:r>
              <a:rPr lang="en-US" sz="3600" b="1" dirty="0">
                <a:solidFill>
                  <a:srgbClr val="E7635E"/>
                </a:solidFill>
                <a:latin typeface="Estelle Black SF" pitchFamily="52" charset="0"/>
                <a:ea typeface="+mj-ea"/>
                <a:cs typeface="+mj-cs"/>
              </a:rPr>
              <a:t>vote </a:t>
            </a:r>
            <a:r>
              <a:rPr lang="en-US" sz="3600" b="1" dirty="0">
                <a:solidFill>
                  <a:srgbClr val="C66CC0"/>
                </a:solidFill>
                <a:latin typeface="Estelle Black SF" pitchFamily="52" charset="0"/>
                <a:ea typeface="+mj-ea"/>
                <a:cs typeface="+mj-cs"/>
              </a:rPr>
              <a:t>in an election—or maybe </a:t>
            </a:r>
            <a:r>
              <a:rPr lang="en-US" sz="3600" b="1" dirty="0">
                <a:solidFill>
                  <a:srgbClr val="E79DD9"/>
                </a:solidFill>
                <a:latin typeface="Estelle Black SF" pitchFamily="52" charset="0"/>
                <a:ea typeface="+mj-ea"/>
                <a:cs typeface="+mj-cs"/>
              </a:rPr>
              <a:t>for the death penalty</a:t>
            </a:r>
            <a:r>
              <a:rPr lang="en-US" sz="3600" b="1" dirty="0">
                <a:latin typeface="Estelle Black SF" pitchFamily="52" charset="0"/>
                <a:ea typeface="+mj-ea"/>
                <a:cs typeface="+mj-cs"/>
              </a:rPr>
              <a:t>.</a:t>
            </a:r>
            <a:r>
              <a:rPr lang="en-US" sz="3600" b="1" dirty="0">
                <a:solidFill>
                  <a:srgbClr val="C66CC0"/>
                </a:solidFill>
                <a:latin typeface="Estelle Black SF" pitchFamily="52" charset="0"/>
                <a:ea typeface="+mj-ea"/>
                <a:cs typeface="+mj-cs"/>
              </a:rPr>
              <a:t>  Maybe </a:t>
            </a:r>
            <a:r>
              <a:rPr lang="en-US" sz="3600" b="1" dirty="0">
                <a:solidFill>
                  <a:srgbClr val="E7635E"/>
                </a:solidFill>
                <a:latin typeface="Estelle Black SF" pitchFamily="52" charset="0"/>
                <a:ea typeface="+mj-ea"/>
                <a:cs typeface="+mj-cs"/>
              </a:rPr>
              <a:t>you </a:t>
            </a:r>
            <a:r>
              <a:rPr lang="en-US" sz="3600" b="1" dirty="0">
                <a:solidFill>
                  <a:srgbClr val="C66CC0"/>
                </a:solidFill>
                <a:latin typeface="Estelle Black SF" pitchFamily="52" charset="0"/>
                <a:ea typeface="+mj-ea"/>
                <a:cs typeface="+mj-cs"/>
              </a:rPr>
              <a:t>would</a:t>
            </a:r>
            <a:r>
              <a:rPr lang="en-US" sz="3600" b="1" dirty="0">
                <a:solidFill>
                  <a:srgbClr val="E79DD9"/>
                </a:solidFill>
                <a:latin typeface="Estelle Black SF" pitchFamily="52" charset="0"/>
                <a:ea typeface="+mj-ea"/>
                <a:cs typeface="+mj-cs"/>
              </a:rPr>
              <a:t> </a:t>
            </a:r>
            <a:r>
              <a:rPr lang="en-US" sz="3600" b="1" dirty="0">
                <a:solidFill>
                  <a:srgbClr val="E7635E"/>
                </a:solidFill>
                <a:latin typeface="Estelle Black SF" pitchFamily="52" charset="0"/>
                <a:ea typeface="+mj-ea"/>
                <a:cs typeface="+mj-cs"/>
              </a:rPr>
              <a:t>ask </a:t>
            </a:r>
            <a:r>
              <a:rPr lang="en-US" sz="3600" b="1" dirty="0">
                <a:solidFill>
                  <a:srgbClr val="E79DD9"/>
                </a:solidFill>
                <a:latin typeface="Estelle Black SF" pitchFamily="52" charset="0"/>
                <a:ea typeface="+mj-ea"/>
                <a:cs typeface="+mj-cs"/>
              </a:rPr>
              <a:t>them </a:t>
            </a:r>
            <a:r>
              <a:rPr lang="en-US" sz="3600" b="1" dirty="0">
                <a:solidFill>
                  <a:srgbClr val="E66FE0"/>
                </a:solidFill>
                <a:latin typeface="Estelle Black SF" pitchFamily="52" charset="0"/>
                <a:ea typeface="+mj-ea"/>
                <a:cs typeface="+mj-cs"/>
              </a:rPr>
              <a:t>to</a:t>
            </a:r>
            <a:r>
              <a:rPr lang="en-US" sz="3600" b="1" dirty="0">
                <a:solidFill>
                  <a:srgbClr val="E79DD9"/>
                </a:solidFill>
                <a:latin typeface="Estelle Black SF" pitchFamily="52" charset="0"/>
                <a:ea typeface="+mj-ea"/>
                <a:cs typeface="+mj-cs"/>
              </a:rPr>
              <a:t> </a:t>
            </a:r>
            <a:r>
              <a:rPr lang="en-US" sz="3600" b="1" dirty="0">
                <a:solidFill>
                  <a:srgbClr val="C66CC0"/>
                </a:solidFill>
                <a:latin typeface="Estelle Black SF" pitchFamily="52" charset="0"/>
                <a:ea typeface="+mj-ea"/>
                <a:cs typeface="+mj-cs"/>
              </a:rPr>
              <a:t>come</a:t>
            </a:r>
            <a:r>
              <a:rPr lang="en-US" sz="3600" b="1" dirty="0">
                <a:solidFill>
                  <a:srgbClr val="E79DD9"/>
                </a:solidFill>
                <a:latin typeface="Estelle Black SF" pitchFamily="52" charset="0"/>
                <a:ea typeface="+mj-ea"/>
                <a:cs typeface="+mj-cs"/>
              </a:rPr>
              <a:t> </a:t>
            </a:r>
            <a:r>
              <a:rPr lang="en-US" sz="3600" b="1" dirty="0">
                <a:solidFill>
                  <a:srgbClr val="E7635E"/>
                </a:solidFill>
                <a:latin typeface="Estelle Black SF" pitchFamily="52" charset="0"/>
                <a:ea typeface="+mj-ea"/>
                <a:cs typeface="+mj-cs"/>
              </a:rPr>
              <a:t>support </a:t>
            </a:r>
            <a:r>
              <a:rPr lang="en-US" sz="3600" b="1" dirty="0">
                <a:solidFill>
                  <a:srgbClr val="E66FE0"/>
                </a:solidFill>
                <a:latin typeface="Estelle Black SF" pitchFamily="52" charset="0"/>
                <a:ea typeface="+mj-ea"/>
                <a:cs typeface="+mj-cs"/>
              </a:rPr>
              <a:t>gay </a:t>
            </a:r>
            <a:r>
              <a:rPr lang="en-US" sz="3600" b="1" dirty="0">
                <a:solidFill>
                  <a:srgbClr val="E7635E"/>
                </a:solidFill>
                <a:latin typeface="Estelle Black SF" pitchFamily="52" charset="0"/>
                <a:ea typeface="+mj-ea"/>
                <a:cs typeface="+mj-cs"/>
              </a:rPr>
              <a:t>rights </a:t>
            </a:r>
            <a:r>
              <a:rPr lang="en-US" sz="3600" b="1" dirty="0">
                <a:solidFill>
                  <a:srgbClr val="C66CC0"/>
                </a:solidFill>
                <a:latin typeface="Estelle Black SF" pitchFamily="52" charset="0"/>
                <a:ea typeface="+mj-ea"/>
                <a:cs typeface="+mj-cs"/>
              </a:rPr>
              <a:t>like</a:t>
            </a:r>
            <a:r>
              <a:rPr lang="en-US" sz="3600" b="1" dirty="0">
                <a:solidFill>
                  <a:srgbClr val="E79DD9"/>
                </a:solidFill>
                <a:latin typeface="Estelle Black SF" pitchFamily="52" charset="0"/>
                <a:ea typeface="+mj-ea"/>
                <a:cs typeface="+mj-cs"/>
              </a:rPr>
              <a:t> </a:t>
            </a:r>
            <a:r>
              <a:rPr lang="en-US" sz="3600" b="1" dirty="0">
                <a:solidFill>
                  <a:srgbClr val="9BD4B7"/>
                </a:solidFill>
                <a:latin typeface="Estelle Black SF" pitchFamily="52" charset="0"/>
                <a:ea typeface="+mj-ea"/>
                <a:cs typeface="+mj-cs"/>
              </a:rPr>
              <a:t>demonstrating against </a:t>
            </a:r>
            <a:r>
              <a:rPr lang="en-US" sz="3600" b="1" dirty="0" err="1">
                <a:solidFill>
                  <a:srgbClr val="9BD4B7"/>
                </a:solidFill>
                <a:latin typeface="Estelle Black SF" pitchFamily="52" charset="0"/>
                <a:ea typeface="+mj-ea"/>
                <a:cs typeface="+mj-cs"/>
              </a:rPr>
              <a:t>california</a:t>
            </a:r>
            <a:r>
              <a:rPr lang="en-US" sz="3600" b="1" dirty="0">
                <a:solidFill>
                  <a:srgbClr val="9BD4B7"/>
                </a:solidFill>
                <a:latin typeface="Estelle Black SF" pitchFamily="52" charset="0"/>
                <a:ea typeface="+mj-ea"/>
                <a:cs typeface="+mj-cs"/>
              </a:rPr>
              <a:t> prop 8</a:t>
            </a:r>
            <a:r>
              <a:rPr lang="en-US" sz="3600" b="1" dirty="0">
                <a:solidFill>
                  <a:srgbClr val="E79DD9"/>
                </a:solidFill>
                <a:latin typeface="Estelle Black SF" pitchFamily="52" charset="0"/>
                <a:ea typeface="+mj-ea"/>
                <a:cs typeface="+mj-cs"/>
              </a:rPr>
              <a:t>.  </a:t>
            </a:r>
            <a:r>
              <a:rPr lang="en-US" sz="3600" b="1" dirty="0">
                <a:solidFill>
                  <a:srgbClr val="C66CC0"/>
                </a:solidFill>
                <a:latin typeface="Estelle Black SF" pitchFamily="52" charset="0"/>
                <a:ea typeface="+mj-ea"/>
                <a:cs typeface="+mj-cs"/>
              </a:rPr>
              <a:t>Exactly, </a:t>
            </a:r>
            <a:r>
              <a:rPr lang="en-US" sz="3600" b="1" dirty="0">
                <a:solidFill>
                  <a:srgbClr val="E79DD9"/>
                </a:solidFill>
                <a:latin typeface="Estelle Black SF" pitchFamily="52" charset="0"/>
                <a:ea typeface="+mj-ea"/>
                <a:cs typeface="+mj-cs"/>
              </a:rPr>
              <a:t>what would </a:t>
            </a:r>
            <a:r>
              <a:rPr lang="en-US" sz="3600" b="1" dirty="0">
                <a:solidFill>
                  <a:srgbClr val="E7635E"/>
                </a:solidFill>
                <a:latin typeface="Estelle Black SF" pitchFamily="52" charset="0"/>
                <a:ea typeface="+mj-ea"/>
                <a:cs typeface="+mj-cs"/>
              </a:rPr>
              <a:t>you do</a:t>
            </a:r>
            <a:r>
              <a:rPr lang="en-US" sz="3600" b="1" dirty="0">
                <a:solidFill>
                  <a:srgbClr val="E66FE0"/>
                </a:solidFill>
                <a:latin typeface="Estelle Black SF" pitchFamily="52" charset="0"/>
              </a:rPr>
              <a:t>?</a:t>
            </a:r>
            <a:endParaRPr lang="en-GB" sz="3600" b="1" dirty="0">
              <a:solidFill>
                <a:srgbClr val="E66FE0"/>
              </a:solidFill>
              <a:latin typeface="Estelle Black SF" pitchFamily="52"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anim calcmode="lin" valueType="num">
                                      <p:cBhvr>
                                        <p:cTn id="8" dur="500" fill="hold"/>
                                        <p:tgtEl>
                                          <p:spTgt spid="20482"/>
                                        </p:tgtEl>
                                        <p:attrNameLst>
                                          <p:attrName>ppt_x</p:attrName>
                                        </p:attrNameLst>
                                      </p:cBhvr>
                                      <p:tavLst>
                                        <p:tav tm="0">
                                          <p:val>
                                            <p:strVal val="#ppt_x-.1"/>
                                          </p:val>
                                        </p:tav>
                                        <p:tav tm="100000">
                                          <p:val>
                                            <p:strVal val="#ppt_x"/>
                                          </p:val>
                                        </p:tav>
                                      </p:tavLst>
                                    </p:anim>
                                    <p:anim calcmode="lin" valueType="num">
                                      <p:cBhvr>
                                        <p:cTn id="9"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E6E6E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75000"/>
                </a:schemeClr>
              </a:solidFill>
            </a:endParaRPr>
          </a:p>
        </p:txBody>
      </p:sp>
      <p:sp>
        <p:nvSpPr>
          <p:cNvPr id="20482" name="Rectangle 2"/>
          <p:cNvSpPr>
            <a:spLocks noGrp="1" noChangeArrowheads="1"/>
          </p:cNvSpPr>
          <p:nvPr>
            <p:ph type="title"/>
          </p:nvPr>
        </p:nvSpPr>
        <p:spPr>
          <a:xfrm>
            <a:off x="1981200" y="457200"/>
            <a:ext cx="8001000" cy="5071714"/>
          </a:xfrm>
        </p:spPr>
        <p:txBody>
          <a:bodyPr vert="horz" wrap="square" lIns="81639" tIns="42452" rIns="81639" bIns="42452" numCol="1" anchor="t" anchorCtr="0" compatLnSpc="1">
            <a:prstTxWarp prst="textNoShape">
              <a:avLst/>
            </a:prstTxWarp>
            <a:spAutoFit/>
          </a:bodyPr>
          <a:lstStyle/>
          <a:p>
            <a:pPr>
              <a:buClr>
                <a:srgbClr val="990000"/>
              </a:buClr>
              <a:buSzPct val="100000"/>
              <a:tabLst>
                <a:tab pos="656650" algn="l"/>
                <a:tab pos="1313299" algn="l"/>
                <a:tab pos="1969949" algn="l"/>
                <a:tab pos="2626599" algn="l"/>
                <a:tab pos="3283248" algn="l"/>
              </a:tabLst>
              <a:defRPr/>
            </a:pPr>
            <a:r>
              <a:rPr lang="en-US" sz="3600" b="1" dirty="0">
                <a:solidFill>
                  <a:srgbClr val="EDA9F0"/>
                </a:solidFill>
                <a:latin typeface="Estelle Black SF" pitchFamily="52" charset="0"/>
                <a:ea typeface="+mj-ea"/>
                <a:cs typeface="+mj-cs"/>
              </a:rPr>
              <a:t>If you could </a:t>
            </a:r>
            <a:r>
              <a:rPr lang="en-US" sz="3600" b="1" dirty="0">
                <a:solidFill>
                  <a:srgbClr val="FDFF8F"/>
                </a:solidFill>
                <a:latin typeface="Estelle Black SF" pitchFamily="52" charset="0"/>
                <a:ea typeface="+mj-ea"/>
                <a:cs typeface="+mj-cs"/>
              </a:rPr>
              <a:t>ask a question of </a:t>
            </a:r>
            <a:r>
              <a:rPr lang="en-US" sz="3600" b="1" dirty="0">
                <a:solidFill>
                  <a:srgbClr val="EDA9F0"/>
                </a:solidFill>
                <a:latin typeface="Estelle Black SF" pitchFamily="52" charset="0"/>
                <a:ea typeface="+mj-ea"/>
                <a:cs typeface="+mj-cs"/>
              </a:rPr>
              <a:t>anyone, say </a:t>
            </a:r>
            <a:r>
              <a:rPr lang="en-US" sz="3600" b="1" dirty="0">
                <a:solidFill>
                  <a:srgbClr val="FDFF8F"/>
                </a:solidFill>
                <a:latin typeface="Estelle Black SF" pitchFamily="52" charset="0"/>
                <a:ea typeface="+mj-ea"/>
                <a:cs typeface="+mj-cs"/>
              </a:rPr>
              <a:t>your neighbor </a:t>
            </a:r>
            <a:r>
              <a:rPr lang="en-US" sz="3600" b="1" dirty="0">
                <a:solidFill>
                  <a:srgbClr val="EDA9F0"/>
                </a:solidFill>
                <a:latin typeface="Estelle Black SF" pitchFamily="52" charset="0"/>
                <a:ea typeface="+mj-ea"/>
                <a:cs typeface="+mj-cs"/>
              </a:rPr>
              <a:t>for example, what exactly would you ask?  </a:t>
            </a:r>
            <a:r>
              <a:rPr lang="en-US" sz="3600" b="1" dirty="0">
                <a:solidFill>
                  <a:srgbClr val="DAD9EE"/>
                </a:solidFill>
                <a:latin typeface="Estelle Black SF" pitchFamily="52" charset="0"/>
                <a:ea typeface="+mj-ea"/>
                <a:cs typeface="+mj-cs"/>
              </a:rPr>
              <a:t>Would you try to procure </a:t>
            </a:r>
            <a:r>
              <a:rPr lang="en-US" sz="3600" b="1" dirty="0">
                <a:solidFill>
                  <a:srgbClr val="EDA9F0"/>
                </a:solidFill>
                <a:latin typeface="Estelle Black SF" pitchFamily="52" charset="0"/>
                <a:ea typeface="+mj-ea"/>
                <a:cs typeface="+mj-cs"/>
              </a:rPr>
              <a:t>an eating utensil or maybe persuade them to vote in an election—or maybe for the </a:t>
            </a:r>
            <a:r>
              <a:rPr lang="en-US" sz="3600" b="1" dirty="0">
                <a:solidFill>
                  <a:srgbClr val="DAD9EE"/>
                </a:solidFill>
                <a:latin typeface="Estelle Black SF" pitchFamily="52" charset="0"/>
                <a:ea typeface="+mj-ea"/>
                <a:cs typeface="+mj-cs"/>
              </a:rPr>
              <a:t>death</a:t>
            </a:r>
            <a:r>
              <a:rPr lang="en-US" sz="3600" b="1" dirty="0">
                <a:solidFill>
                  <a:srgbClr val="8ACFF5"/>
                </a:solidFill>
                <a:latin typeface="Estelle Black SF" pitchFamily="52" charset="0"/>
                <a:ea typeface="+mj-ea"/>
                <a:cs typeface="+mj-cs"/>
              </a:rPr>
              <a:t> </a:t>
            </a:r>
            <a:r>
              <a:rPr lang="en-US" sz="3600" b="1" dirty="0">
                <a:solidFill>
                  <a:srgbClr val="EDA9F0"/>
                </a:solidFill>
                <a:latin typeface="Estelle Black SF" pitchFamily="52" charset="0"/>
                <a:ea typeface="+mj-ea"/>
                <a:cs typeface="+mj-cs"/>
              </a:rPr>
              <a:t>penalty.  Maybe you would </a:t>
            </a:r>
            <a:r>
              <a:rPr lang="en-US" sz="3600" b="1" dirty="0">
                <a:solidFill>
                  <a:srgbClr val="FDFF8F"/>
                </a:solidFill>
                <a:latin typeface="Estelle Black SF" pitchFamily="52" charset="0"/>
                <a:ea typeface="+mj-ea"/>
                <a:cs typeface="+mj-cs"/>
              </a:rPr>
              <a:t>ask them to </a:t>
            </a:r>
            <a:r>
              <a:rPr lang="en-US" sz="3600" b="1" dirty="0">
                <a:solidFill>
                  <a:srgbClr val="EDA9F0"/>
                </a:solidFill>
                <a:latin typeface="Estelle Black SF" pitchFamily="52" charset="0"/>
                <a:ea typeface="+mj-ea"/>
                <a:cs typeface="+mj-cs"/>
              </a:rPr>
              <a:t>come support gay rights </a:t>
            </a:r>
            <a:r>
              <a:rPr lang="en-US" sz="3600" b="1" dirty="0">
                <a:solidFill>
                  <a:srgbClr val="FDFF8F"/>
                </a:solidFill>
                <a:latin typeface="Estelle Black SF" pitchFamily="52" charset="0"/>
                <a:ea typeface="+mj-ea"/>
                <a:cs typeface="+mj-cs"/>
              </a:rPr>
              <a:t>like demonstrating against </a:t>
            </a:r>
            <a:r>
              <a:rPr lang="en-US" sz="3600" b="1" dirty="0" err="1">
                <a:solidFill>
                  <a:srgbClr val="FDFF8F"/>
                </a:solidFill>
                <a:latin typeface="Estelle Black SF" pitchFamily="52" charset="0"/>
                <a:ea typeface="+mj-ea"/>
                <a:cs typeface="+mj-cs"/>
              </a:rPr>
              <a:t>california</a:t>
            </a:r>
            <a:r>
              <a:rPr lang="en-US" sz="3600" b="1" dirty="0">
                <a:solidFill>
                  <a:srgbClr val="FDFF8F"/>
                </a:solidFill>
                <a:latin typeface="Estelle Black SF" pitchFamily="52" charset="0"/>
                <a:ea typeface="+mj-ea"/>
                <a:cs typeface="+mj-cs"/>
              </a:rPr>
              <a:t> </a:t>
            </a:r>
            <a:r>
              <a:rPr lang="en-US" sz="3600" b="1" dirty="0">
                <a:solidFill>
                  <a:srgbClr val="DADADA"/>
                </a:solidFill>
                <a:latin typeface="Estelle Black SF" pitchFamily="52" charset="0"/>
                <a:ea typeface="+mj-ea"/>
                <a:cs typeface="+mj-cs"/>
              </a:rPr>
              <a:t>prop 8.  Exactly</a:t>
            </a:r>
            <a:r>
              <a:rPr lang="en-US" sz="3600" b="1" dirty="0">
                <a:solidFill>
                  <a:srgbClr val="FFA4FF"/>
                </a:solidFill>
                <a:latin typeface="Estelle Black SF" pitchFamily="52" charset="0"/>
                <a:ea typeface="+mj-ea"/>
                <a:cs typeface="+mj-cs"/>
              </a:rPr>
              <a:t>, </a:t>
            </a:r>
            <a:r>
              <a:rPr lang="en-US" sz="3600" b="1" dirty="0">
                <a:solidFill>
                  <a:srgbClr val="EDA9F0"/>
                </a:solidFill>
                <a:latin typeface="Estelle Black SF" pitchFamily="52" charset="0"/>
                <a:ea typeface="+mj-ea"/>
                <a:cs typeface="+mj-cs"/>
              </a:rPr>
              <a:t>what would you do</a:t>
            </a:r>
            <a:r>
              <a:rPr lang="en-US" sz="3600" b="1" dirty="0">
                <a:solidFill>
                  <a:srgbClr val="EDA9F0"/>
                </a:solidFill>
                <a:latin typeface="Estelle Black SF" pitchFamily="52" charset="0"/>
              </a:rPr>
              <a:t>?</a:t>
            </a:r>
            <a:endParaRPr lang="en-GB" sz="3600" b="1" dirty="0">
              <a:solidFill>
                <a:srgbClr val="EDA9F0"/>
              </a:solidFill>
              <a:latin typeface="Estelle Black SF" pitchFamily="52"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anim calcmode="lin" valueType="num">
                                      <p:cBhvr>
                                        <p:cTn id="8" dur="500" fill="hold"/>
                                        <p:tgtEl>
                                          <p:spTgt spid="20482"/>
                                        </p:tgtEl>
                                        <p:attrNameLst>
                                          <p:attrName>ppt_x</p:attrName>
                                        </p:attrNameLst>
                                      </p:cBhvr>
                                      <p:tavLst>
                                        <p:tav tm="0">
                                          <p:val>
                                            <p:strVal val="#ppt_x-.1"/>
                                          </p:val>
                                        </p:tav>
                                        <p:tav tm="100000">
                                          <p:val>
                                            <p:strVal val="#ppt_x"/>
                                          </p:val>
                                        </p:tav>
                                      </p:tavLst>
                                    </p:anim>
                                    <p:anim calcmode="lin" valueType="num">
                                      <p:cBhvr>
                                        <p:cTn id="9"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4373</TotalTime>
  <Words>1173</Words>
  <Application>Microsoft Macintosh PowerPoint</Application>
  <PresentationFormat>Widescreen</PresentationFormat>
  <Paragraphs>112</Paragraphs>
  <Slides>34</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ＭＳ Ｐゴシック</vt:lpstr>
      <vt:lpstr> JSP Ross</vt:lpstr>
      <vt:lpstr>Apple Casual</vt:lpstr>
      <vt:lpstr>Arial</vt:lpstr>
      <vt:lpstr>Baskerville Old Face</vt:lpstr>
      <vt:lpstr>Calibri</vt:lpstr>
      <vt:lpstr>Estelle Black SF</vt:lpstr>
      <vt:lpstr>Helvetica</vt:lpstr>
      <vt:lpstr>Impact</vt:lpstr>
      <vt:lpstr>SLGreek</vt:lpstr>
      <vt:lpstr>Wingdings</vt:lpstr>
      <vt:lpstr>Office Theme</vt:lpstr>
      <vt:lpstr>PowerPoint Presentation</vt:lpstr>
      <vt:lpstr>“I wonder if this is how people always get close: They heal each other's wounds; they repair the broken skin.”</vt:lpstr>
      <vt:lpstr>PowerPoint Presentation</vt:lpstr>
      <vt:lpstr>Visual Exercise — glasses</vt:lpstr>
      <vt:lpstr>If you could ask a question of anyone, say your neighbor for example, what exactly would you ask?  Would you try to procure an eating utensil or maybe persuade them to vote in an election—or maybe for the death penalty.  Maybe you would ask them to come support gay rights like demonstrating against california prop 8.  Exactly, what would you do?</vt:lpstr>
      <vt:lpstr>If you could ask a question of anyone, say your neighbor for example, what exactly would you ask?  Would you try to procure an eating utensil or maybe persuade them to vote in an election—or maybe for the death penalty.  Maybe you would ask them to come support gay rights like demonstrating against california prop 8.  Exactly, what would you do?</vt:lpstr>
      <vt:lpstr>If you could ask a question of anyone, say your neighbor for example, what exactly would you ask?  Would you try to procure an eating utensil or maybe persuade them to vote in an election—or maybe for the death penalty.  Maybe you would ask them to come support gay rights like demonstrating against california prop 8.  Exactly, what would you do?</vt:lpstr>
      <vt:lpstr>If you could ask a question of anyone, say your neighbor for example, what exactly would you ask?  Would you try to procure an eating utensil or maybe persuade them to vote in an election—or maybe for the death penalty.  Maybe you would ask them to come support gay rights like demonstrating against california prop 8.  Exactly, what would you do?</vt:lpstr>
      <vt:lpstr>If you could ask a question of anyone, say your neighbor for example, what exactly would you ask?  Would you try to procure an eating utensil or maybe persuade them to vote in an election—or maybe for the death penalty.  Maybe you would ask them to come support gay rights like demonstrating against california prop 8.  Exactly, what would you do?</vt:lpstr>
      <vt:lpstr>PowerPoint Presentation</vt:lpstr>
      <vt:lpstr>Owe no man anything, but to love one another: for he that loveth another hath fulfilled the law.  For this, Thou shalt not commit adultery, Thou shalt not kill, Thou shalt not steal, Thou shalt not bear false witness, Thou shalt not covet; and if there be any other commandment, it is briefly comprehended in this saying, namely, Thou shalt love thy neighbour as thyself.  Love worketh no ill to his neighbour: therefore love is the fulfilling of the law</vt:lpstr>
      <vt:lpstr>Let no debt remain outstanding, except the continuing debt to love one another, for whoever loves others has fulfilled the law.  The commandments, “You shall not commit adultery,” “You shall not murder,” “You shall not steal,” “You shall not covet,” and whatever other command there may be, are summed up in this one command: “Love your neighbor as yourself.”  Love does no harm to a neighbor.  Therefore love is the fulfillment of the law.</vt:lpstr>
      <vt:lpstr>This week MV submission: Paraphrase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testing</vt:lpstr>
      <vt:lpstr>PowerPoint Presentation</vt:lpstr>
      <vt:lpstr>PowerPoint Presentation</vt:lpstr>
      <vt:lpstr>“Love, it will not betray you, dismay you, or enslave you.  It will set you free.”</vt:lpstr>
      <vt:lpstr>PowerPoint Presentation</vt:lpstr>
      <vt:lpstr>PowerPoint Presentation</vt:lpstr>
      <vt:lpstr>PowerPoint Presentation</vt:lpstr>
      <vt:lpstr>PowerPoint Presentation</vt:lpstr>
      <vt:lpstr>PowerPoint Presentation</vt:lpstr>
      <vt:lpstr>“Love, it will not betray you, dismay you, or enslave you.  It will set you free.”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157</cp:revision>
  <dcterms:created xsi:type="dcterms:W3CDTF">2014-08-21T18:32:33Z</dcterms:created>
  <dcterms:modified xsi:type="dcterms:W3CDTF">2025-08-21T22:28:54Z</dcterms:modified>
</cp:coreProperties>
</file>