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2" r:id="rId2"/>
    <p:sldId id="499" r:id="rId3"/>
    <p:sldId id="343" r:id="rId4"/>
    <p:sldId id="344" r:id="rId5"/>
    <p:sldId id="466" r:id="rId6"/>
    <p:sldId id="517" r:id="rId7"/>
    <p:sldId id="603" r:id="rId8"/>
    <p:sldId id="515" r:id="rId9"/>
    <p:sldId id="516" r:id="rId10"/>
    <p:sldId id="362" r:id="rId11"/>
    <p:sldId id="543" r:id="rId12"/>
    <p:sldId id="578" r:id="rId13"/>
    <p:sldId id="587" r:id="rId14"/>
    <p:sldId id="588" r:id="rId15"/>
    <p:sldId id="589" r:id="rId16"/>
    <p:sldId id="590" r:id="rId17"/>
    <p:sldId id="591" r:id="rId18"/>
    <p:sldId id="592" r:id="rId19"/>
    <p:sldId id="314" r:id="rId20"/>
    <p:sldId id="315" r:id="rId21"/>
    <p:sldId id="369" r:id="rId22"/>
    <p:sldId id="370" r:id="rId23"/>
    <p:sldId id="496" r:id="rId24"/>
    <p:sldId id="427" r:id="rId25"/>
    <p:sldId id="428" r:id="rId26"/>
    <p:sldId id="439" r:id="rId27"/>
    <p:sldId id="429" r:id="rId28"/>
    <p:sldId id="445" r:id="rId29"/>
    <p:sldId id="430" r:id="rId30"/>
    <p:sldId id="451" r:id="rId31"/>
    <p:sldId id="431" r:id="rId32"/>
    <p:sldId id="457" r:id="rId33"/>
    <p:sldId id="432" r:id="rId34"/>
    <p:sldId id="463" r:id="rId35"/>
    <p:sldId id="433" r:id="rId36"/>
    <p:sldId id="469" r:id="rId37"/>
    <p:sldId id="434" r:id="rId38"/>
    <p:sldId id="475" r:id="rId39"/>
    <p:sldId id="311" r:id="rId40"/>
    <p:sldId id="506" r:id="rId41"/>
    <p:sldId id="477" r:id="rId42"/>
    <p:sldId id="316" r:id="rId43"/>
    <p:sldId id="503" r:id="rId44"/>
    <p:sldId id="497" r:id="rId45"/>
    <p:sldId id="440" r:id="rId46"/>
    <p:sldId id="322" r:id="rId47"/>
    <p:sldId id="276" r:id="rId48"/>
    <p:sldId id="323" r:id="rId4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p:cViewPr varScale="1">
        <p:scale>
          <a:sx n="121" d="100"/>
          <a:sy n="121" d="100"/>
        </p:scale>
        <p:origin x="74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9/3/25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83459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10</a:t>
            </a:fld>
            <a:endParaRPr lang="en-US" sz="1200">
              <a:latin typeface="Calibri" pitchFamily="79"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741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7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2377B61-1948-46BD-9FEB-62E079CEBF78}" type="slidenum">
              <a:rPr lang="en-US" sz="1200">
                <a:latin typeface="Calibri" pitchFamily="57" charset="0"/>
              </a:rPr>
              <a:pPr algn="r"/>
              <a:t>11</a:t>
            </a:fld>
            <a:endParaRPr lang="en-US" sz="1200">
              <a:latin typeface="Calibri" pitchFamily="57" charset="0"/>
            </a:endParaRPr>
          </a:p>
        </p:txBody>
      </p:sp>
    </p:spTree>
    <p:extLst>
      <p:ext uri="{BB962C8B-B14F-4D97-AF65-F5344CB8AC3E}">
        <p14:creationId xmlns:p14="http://schemas.microsoft.com/office/powerpoint/2010/main" val="253583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915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49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EBB9B50-D62F-4E74-850A-D7CB38CB9104}" type="slidenum">
              <a:rPr lang="en-US" sz="1200">
                <a:latin typeface="Calibri" pitchFamily="79" charset="0"/>
              </a:rPr>
              <a:pPr algn="r"/>
              <a:t>12</a:t>
            </a:fld>
            <a:endParaRPr lang="en-US" sz="1200">
              <a:latin typeface="Calibri" pitchFamily="79" charset="0"/>
            </a:endParaRPr>
          </a:p>
        </p:txBody>
      </p:sp>
    </p:spTree>
    <p:extLst>
      <p:ext uri="{BB962C8B-B14F-4D97-AF65-F5344CB8AC3E}">
        <p14:creationId xmlns:p14="http://schemas.microsoft.com/office/powerpoint/2010/main" val="278887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915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49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EBB9B50-D62F-4E74-850A-D7CB38CB9104}" type="slidenum">
              <a:rPr lang="en-US" sz="1200">
                <a:latin typeface="Calibri" pitchFamily="79" charset="0"/>
              </a:rPr>
              <a:pPr algn="r"/>
              <a:t>13</a:t>
            </a:fld>
            <a:endParaRPr lang="en-US" sz="1200">
              <a:latin typeface="Calibri" pitchFamily="7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150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215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9F003FE-BDA6-4FBE-8057-72088445CA11}" type="slidenum">
              <a:rPr lang="en-US" sz="1200">
                <a:latin typeface="Calibri" pitchFamily="57" charset="0"/>
              </a:rPr>
              <a:pPr algn="r"/>
              <a:t>14</a:t>
            </a:fld>
            <a:endParaRPr lang="en-US" sz="1200">
              <a:latin typeface="Calibri" pitchFamily="57"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150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215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9F003FE-BDA6-4FBE-8057-72088445CA11}" type="slidenum">
              <a:rPr lang="en-US" sz="1200">
                <a:latin typeface="Calibri" pitchFamily="57" charset="0"/>
              </a:rPr>
              <a:pPr algn="r"/>
              <a:t>15</a:t>
            </a:fld>
            <a:endParaRPr lang="en-US" sz="1200">
              <a:latin typeface="Calibri" pitchFamily="57"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150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215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9F003FE-BDA6-4FBE-8057-72088445CA11}" type="slidenum">
              <a:rPr lang="en-US" sz="1200">
                <a:latin typeface="Calibri" pitchFamily="57" charset="0"/>
              </a:rPr>
              <a:pPr algn="r"/>
              <a:t>16</a:t>
            </a:fld>
            <a:endParaRPr lang="en-US" sz="1200">
              <a:latin typeface="Calibri" pitchFamily="57"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0C924-F4E5-CC43-A65C-4862852A2F5C}" type="slidenum">
              <a:rPr lang="en-US"/>
              <a:pPr/>
              <a:t>17</a:t>
            </a:fld>
            <a:endParaRPr 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463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36EBF-2C00-A04B-A230-4BCE7B4C89A3}" type="slidenum">
              <a:rPr lang="en-US"/>
              <a:pPr/>
              <a:t>18</a:t>
            </a:fld>
            <a:endParaRPr lang="en-US"/>
          </a:p>
        </p:txBody>
      </p:sp>
      <p:sp>
        <p:nvSpPr>
          <p:cNvPr id="7170" name="Rectangle 2"/>
          <p:cNvSpPr>
            <a:spLocks noGrp="1" noRot="1" noChangeAspect="1" noChangeArrowheads="1" noTextEdit="1"/>
          </p:cNvSpPr>
          <p:nvPr>
            <p:ph type="sldImg"/>
          </p:nvPr>
        </p:nvSpPr>
        <p:spPr>
          <a:xfrm>
            <a:off x="381000" y="685800"/>
            <a:ext cx="6096000" cy="3429000"/>
          </a:xfrm>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620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20</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22</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23</a:t>
            </a:fld>
            <a:endParaRPr lang="en-US" sz="1200">
              <a:latin typeface="Calibri" pitchFamily="79"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909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890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B3CED3C-C50B-43A8-96C9-DEE2484875E7}" type="slidenum">
              <a:rPr lang="en-US" sz="1200">
                <a:latin typeface="Calibri" pitchFamily="57" charset="0"/>
              </a:rPr>
              <a:pPr algn="r"/>
              <a:t>24</a:t>
            </a:fld>
            <a:endParaRPr lang="en-US" sz="1200">
              <a:latin typeface="Calibri" pitchFamily="57"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113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911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69FE1F1-8A02-4E15-9204-F9CFF5DFE6E7}" type="slidenum">
              <a:rPr lang="en-US" sz="1200">
                <a:latin typeface="Calibri" pitchFamily="57" charset="0"/>
              </a:rPr>
              <a:pPr algn="r"/>
              <a:t>25</a:t>
            </a:fld>
            <a:endParaRPr lang="en-US" sz="1200">
              <a:latin typeface="Calibri" pitchFamily="57"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16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116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E78C8DE-AC40-4737-9781-D3CD699A164D}" type="slidenum">
              <a:rPr lang="en-US" sz="1200">
                <a:latin typeface="Calibri" pitchFamily="57" charset="0"/>
              </a:rPr>
              <a:pPr algn="r"/>
              <a:t>26</a:t>
            </a:fld>
            <a:endParaRPr lang="en-US" sz="1200">
              <a:latin typeface="Calibri" pitchFamily="57"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318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6DD2FF0-9FCC-4C7C-8F8C-95C9030846FC}" type="slidenum">
              <a:rPr lang="en-US" sz="1200">
                <a:latin typeface="Calibri" pitchFamily="57" charset="0"/>
              </a:rPr>
              <a:pPr algn="r"/>
              <a:t>27</a:t>
            </a:fld>
            <a:endParaRPr lang="en-US" sz="1200">
              <a:latin typeface="Calibri" pitchFamily="57"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16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116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E78C8DE-AC40-4737-9781-D3CD699A164D}" type="slidenum">
              <a:rPr lang="en-US" sz="1200">
                <a:latin typeface="Calibri" pitchFamily="57" charset="0"/>
              </a:rPr>
              <a:pPr algn="r"/>
              <a:t>28</a:t>
            </a:fld>
            <a:endParaRPr lang="en-US" sz="1200">
              <a:latin typeface="Calibri" pitchFamily="57"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523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952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2613FA9-2331-4BD8-8FEA-CDBBD1F447CC}" type="slidenum">
              <a:rPr lang="en-US" sz="1200">
                <a:latin typeface="Calibri" pitchFamily="57" charset="0"/>
              </a:rPr>
              <a:pPr algn="r"/>
              <a:t>29</a:t>
            </a:fld>
            <a:endParaRPr lang="en-US" sz="1200">
              <a:latin typeface="Calibri" pitchFamily="5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16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116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E78C8DE-AC40-4737-9781-D3CD699A164D}" type="slidenum">
              <a:rPr lang="en-US" sz="1200">
                <a:latin typeface="Calibri" pitchFamily="57" charset="0"/>
              </a:rPr>
              <a:pPr algn="r"/>
              <a:t>30</a:t>
            </a:fld>
            <a:endParaRPr lang="en-US" sz="1200">
              <a:latin typeface="Calibri" pitchFamily="57"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728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972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FFAD515-0A3F-4763-A29D-3947EF2668C1}" type="slidenum">
              <a:rPr lang="en-US" sz="1200">
                <a:latin typeface="Calibri" pitchFamily="57" charset="0"/>
              </a:rPr>
              <a:pPr algn="r"/>
              <a:t>31</a:t>
            </a:fld>
            <a:endParaRPr lang="en-US" sz="1200">
              <a:latin typeface="Calibri" pitchFamily="57"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16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116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E78C8DE-AC40-4737-9781-D3CD699A164D}" type="slidenum">
              <a:rPr lang="en-US" sz="1200">
                <a:latin typeface="Calibri" pitchFamily="57" charset="0"/>
              </a:rPr>
              <a:pPr algn="r"/>
              <a:t>32</a:t>
            </a:fld>
            <a:endParaRPr lang="en-US" sz="1200">
              <a:latin typeface="Calibri" pitchFamily="57"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933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993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5F44B3D-A5B7-4408-AC77-C0D15F45C0F1}" type="slidenum">
              <a:rPr lang="en-US" sz="1200">
                <a:latin typeface="Calibri" pitchFamily="57" charset="0"/>
              </a:rPr>
              <a:pPr algn="r"/>
              <a:t>33</a:t>
            </a:fld>
            <a:endParaRPr lang="en-US" sz="1200">
              <a:latin typeface="Calibri" pitchFamily="57"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16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116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E78C8DE-AC40-4737-9781-D3CD699A164D}" type="slidenum">
              <a:rPr lang="en-US" sz="1200">
                <a:latin typeface="Calibri" pitchFamily="57" charset="0"/>
              </a:rPr>
              <a:pPr algn="r"/>
              <a:t>34</a:t>
            </a:fld>
            <a:endParaRPr lang="en-US" sz="1200">
              <a:latin typeface="Calibri" pitchFamily="57"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0137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013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425B6D5-EE5A-46DE-AB03-727F5DFB39F4}" type="slidenum">
              <a:rPr lang="en-US" sz="1200">
                <a:latin typeface="Calibri" pitchFamily="57" charset="0"/>
              </a:rPr>
              <a:pPr algn="r"/>
              <a:t>35</a:t>
            </a:fld>
            <a:endParaRPr lang="en-US" sz="1200">
              <a:latin typeface="Calibri" pitchFamily="57"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16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116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E78C8DE-AC40-4737-9781-D3CD699A164D}" type="slidenum">
              <a:rPr lang="en-US" sz="1200">
                <a:latin typeface="Calibri" pitchFamily="57" charset="0"/>
              </a:rPr>
              <a:pPr algn="r"/>
              <a:t>36</a:t>
            </a:fld>
            <a:endParaRPr lang="en-US" sz="1200">
              <a:latin typeface="Calibri" pitchFamily="57"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034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034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5155F8F-8C62-40E6-BF32-033E40DA6D64}" type="slidenum">
              <a:rPr lang="en-US" sz="1200">
                <a:latin typeface="Calibri" pitchFamily="57" charset="0"/>
              </a:rPr>
              <a:pPr algn="r"/>
              <a:t>37</a:t>
            </a:fld>
            <a:endParaRPr lang="en-US" sz="1200">
              <a:latin typeface="Calibri" pitchFamily="57"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16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116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E78C8DE-AC40-4737-9781-D3CD699A164D}" type="slidenum">
              <a:rPr lang="en-US" sz="1200">
                <a:latin typeface="Calibri" pitchFamily="57" charset="0"/>
              </a:rPr>
              <a:pPr algn="r"/>
              <a:t>38</a:t>
            </a:fld>
            <a:endParaRPr lang="en-US" sz="1200">
              <a:latin typeface="Calibri" pitchFamily="57"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fld id="{710844C7-3015-4462-ABE9-36E4DC65BF23}" type="slidenum">
              <a:rPr lang="en-GB">
                <a:latin typeface="Calibri" pitchFamily="79" charset="0"/>
              </a:rPr>
              <a:pPr/>
              <a:t>40</a:t>
            </a:fld>
            <a:endParaRPr lang="en-GB">
              <a:latin typeface="Calibri" pitchFamily="79" charset="0"/>
            </a:endParaRPr>
          </a:p>
        </p:txBody>
      </p:sp>
      <p:sp>
        <p:nvSpPr>
          <p:cNvPr id="552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55300"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41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42</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120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A05CBF5-2A9E-4EB1-9FC0-C7CD2C1F1745}" type="slidenum">
              <a:rPr lang="en-US" sz="1200">
                <a:latin typeface="Calibri" pitchFamily="79" charset="0"/>
              </a:rPr>
              <a:pPr algn="r"/>
              <a:t>43</a:t>
            </a:fld>
            <a:endParaRPr lang="en-US" sz="1200">
              <a:latin typeface="Calibri" pitchFamily="79"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44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981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57" charset="2"/>
              <a:buChar char="v"/>
            </a:pPr>
            <a:endParaRPr lang="en-US">
              <a:ea typeface="ＭＳ Ｐゴシック" pitchFamily="57" charset="-128"/>
              <a:cs typeface="ＭＳ Ｐゴシック" pitchFamily="57" charset="-128"/>
            </a:endParaRPr>
          </a:p>
        </p:txBody>
      </p:sp>
      <p:sp>
        <p:nvSpPr>
          <p:cNvPr id="1198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081282C-ED4B-45FC-99E7-CDE7C17ABC4F}" type="slidenum">
              <a:rPr lang="en-US" sz="1200">
                <a:latin typeface="Calibri" pitchFamily="57" charset="0"/>
              </a:rPr>
              <a:pPr algn="r"/>
              <a:t>45</a:t>
            </a:fld>
            <a:endParaRPr lang="en-US" sz="1200">
              <a:latin typeface="Calibri" pitchFamily="57"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46</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47</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48</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32024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6</a:t>
            </a:fld>
            <a:endParaRPr lang="en-US" sz="1200">
              <a:latin typeface="Calibri" pitchFamily="79" charset="0"/>
            </a:endParaRPr>
          </a:p>
        </p:txBody>
      </p:sp>
    </p:spTree>
    <p:extLst>
      <p:ext uri="{BB962C8B-B14F-4D97-AF65-F5344CB8AC3E}">
        <p14:creationId xmlns:p14="http://schemas.microsoft.com/office/powerpoint/2010/main" val="183660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7</a:t>
            </a:fld>
            <a:endParaRPr lang="en-US" sz="1200">
              <a:latin typeface="Calibri" pitchFamily="79"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47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B50D21A-3E64-4D3F-BB2A-5C4CF260C43E}" type="slidenum">
              <a:rPr lang="en-US" sz="1200">
                <a:latin typeface="Calibri" pitchFamily="79" charset="0"/>
              </a:rPr>
              <a:pPr algn="r"/>
              <a:t>8</a:t>
            </a:fld>
            <a:endParaRPr lang="en-US" sz="1200">
              <a:latin typeface="Calibri" pitchFamily="79"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9</a:t>
            </a:fld>
            <a:endParaRPr lang="en-US" sz="1200">
              <a:latin typeface="Calibri" pitchFamily="7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9/3/25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9/3/25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9/3/25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9/3/25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9/3/25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9/3/25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9/3/25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9/3/25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9/3/25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9/3/25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9/3/25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9/3/25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hyperlink" Target="file:////Users/daniel/Desktop/sr%20bible%20planning/ppt/wk02/psych%20test/psych%20test.htm"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8686800" cy="624786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purpose of MI:</a:t>
            </a:r>
          </a:p>
          <a:p>
            <a:pPr algn="ct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8000" b="1" spc="50" dirty="0">
                <a:ln w="11430"/>
                <a:solidFill>
                  <a:srgbClr val="3366FF"/>
                </a:solidFill>
                <a:effectLst>
                  <a:outerShdw blurRad="76200" dist="50800" dir="5400000" algn="tl" rotWithShape="0">
                    <a:srgbClr val="000000">
                      <a:alpha val="65000"/>
                    </a:srgbClr>
                  </a:outerShdw>
                </a:effectLst>
              </a:rPr>
              <a:t>What difference will you make?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7604" y="2590800"/>
            <a:ext cx="6338796" cy="3416320"/>
          </a:xfrm>
          <a:prstGeom prst="rect">
            <a:avLst/>
          </a:prstGeom>
          <a:noFill/>
        </p:spPr>
        <p:txBody>
          <a:bodyPr>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64" charset="0"/>
                <a:ea typeface="ＭＳ Ｐゴシック" pitchFamily="64" charset="-128"/>
                <a:cs typeface="ＭＳ Ｐゴシック" pitchFamily="64" charset="-128"/>
              </a:rPr>
              <a:t>Online Learning modality assessment</a:t>
            </a:r>
          </a:p>
        </p:txBody>
      </p:sp>
    </p:spTree>
    <p:extLst>
      <p:ext uri="{BB962C8B-B14F-4D97-AF65-F5344CB8AC3E}">
        <p14:creationId xmlns:p14="http://schemas.microsoft.com/office/powerpoint/2010/main" val="4868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3A6D59-1F19-0F43-811C-3D3D13D918C5}"/>
              </a:ext>
            </a:extLst>
          </p:cNvPr>
          <p:cNvSpPr txBox="1"/>
          <p:nvPr/>
        </p:nvSpPr>
        <p:spPr>
          <a:xfrm>
            <a:off x="2590800" y="1219201"/>
            <a:ext cx="7239000"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600" dirty="0"/>
              <a:t>HOMEWORK TONIGHT!</a:t>
            </a:r>
          </a:p>
          <a:p>
            <a:pPr algn="ctr"/>
            <a:endParaRPr lang="en-US" sz="3600" dirty="0"/>
          </a:p>
          <a:p>
            <a:pPr algn="ctr"/>
            <a:r>
              <a:rPr lang="en-US" sz="3600" dirty="0"/>
              <a:t>Do online exam (get screen shot)</a:t>
            </a:r>
          </a:p>
          <a:p>
            <a:pPr algn="ctr"/>
            <a:r>
              <a:rPr lang="en-US" sz="3600" dirty="0"/>
              <a:t>Finish Hand Out exam</a:t>
            </a:r>
          </a:p>
        </p:txBody>
      </p:sp>
    </p:spTree>
    <p:extLst>
      <p:ext uri="{BB962C8B-B14F-4D97-AF65-F5344CB8AC3E}">
        <p14:creationId xmlns:p14="http://schemas.microsoft.com/office/powerpoint/2010/main" val="380553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rning modality quiz.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036" y="0"/>
            <a:ext cx="5299364" cy="6858000"/>
          </a:xfrm>
          <a:prstGeom prst="rect">
            <a:avLst/>
          </a:prstGeom>
        </p:spPr>
      </p:pic>
      <p:sp>
        <p:nvSpPr>
          <p:cNvPr id="3" name="TextBox 2"/>
          <p:cNvSpPr txBox="1">
            <a:spLocks noChangeArrowheads="1"/>
          </p:cNvSpPr>
          <p:nvPr/>
        </p:nvSpPr>
        <p:spPr bwMode="auto">
          <a:xfrm>
            <a:off x="6553200" y="1295401"/>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tx2">
                    <a:lumMod val="75000"/>
                  </a:schemeClr>
                </a:solidFill>
                <a:latin typeface="Estelle Black SF" pitchFamily="57" charset="0"/>
              </a:rPr>
              <a:t>3</a:t>
            </a:r>
          </a:p>
        </p:txBody>
      </p:sp>
      <p:sp>
        <p:nvSpPr>
          <p:cNvPr id="4" name="TextBox 3"/>
          <p:cNvSpPr txBox="1">
            <a:spLocks noChangeArrowheads="1"/>
          </p:cNvSpPr>
          <p:nvPr/>
        </p:nvSpPr>
        <p:spPr bwMode="auto">
          <a:xfrm>
            <a:off x="6553200" y="1524001"/>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tx2">
                    <a:lumMod val="75000"/>
                  </a:schemeClr>
                </a:solidFill>
                <a:latin typeface="Estelle Black SF" pitchFamily="57" charset="0"/>
              </a:rPr>
              <a:t>4</a:t>
            </a:r>
          </a:p>
        </p:txBody>
      </p:sp>
      <p:sp>
        <p:nvSpPr>
          <p:cNvPr id="5" name="TextBox 4"/>
          <p:cNvSpPr txBox="1">
            <a:spLocks noChangeArrowheads="1"/>
          </p:cNvSpPr>
          <p:nvPr/>
        </p:nvSpPr>
        <p:spPr bwMode="auto">
          <a:xfrm>
            <a:off x="6553200" y="1704202"/>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tx2">
                    <a:lumMod val="75000"/>
                  </a:schemeClr>
                </a:solidFill>
                <a:latin typeface="Estelle Black SF" pitchFamily="57" charset="0"/>
              </a:rPr>
              <a:t>4</a:t>
            </a:r>
          </a:p>
        </p:txBody>
      </p:sp>
      <p:sp>
        <p:nvSpPr>
          <p:cNvPr id="6" name="TextBox 5"/>
          <p:cNvSpPr txBox="1">
            <a:spLocks noChangeArrowheads="1"/>
          </p:cNvSpPr>
          <p:nvPr/>
        </p:nvSpPr>
        <p:spPr bwMode="auto">
          <a:xfrm>
            <a:off x="6553200" y="1932802"/>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tx2">
                    <a:lumMod val="75000"/>
                  </a:schemeClr>
                </a:solidFill>
                <a:latin typeface="Estelle Black SF" pitchFamily="57" charset="0"/>
              </a:rPr>
              <a:t>5</a:t>
            </a:r>
          </a:p>
        </p:txBody>
      </p:sp>
      <p:sp>
        <p:nvSpPr>
          <p:cNvPr id="7" name="TextBox 6"/>
          <p:cNvSpPr txBox="1">
            <a:spLocks noChangeArrowheads="1"/>
          </p:cNvSpPr>
          <p:nvPr/>
        </p:nvSpPr>
        <p:spPr bwMode="auto">
          <a:xfrm>
            <a:off x="6553200" y="2133601"/>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tx2">
                    <a:lumMod val="75000"/>
                  </a:schemeClr>
                </a:solidFill>
                <a:latin typeface="Estelle Black SF" pitchFamily="57" charset="0"/>
              </a:rPr>
              <a:t>1</a:t>
            </a:r>
          </a:p>
        </p:txBody>
      </p:sp>
      <p:sp>
        <p:nvSpPr>
          <p:cNvPr id="8" name="TextBox 7"/>
          <p:cNvSpPr txBox="1">
            <a:spLocks noChangeArrowheads="1"/>
          </p:cNvSpPr>
          <p:nvPr/>
        </p:nvSpPr>
        <p:spPr bwMode="auto">
          <a:xfrm>
            <a:off x="6553200" y="2362201"/>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tx2">
                    <a:lumMod val="75000"/>
                  </a:schemeClr>
                </a:solidFill>
                <a:latin typeface="Estelle Black SF" pitchFamily="57" charset="0"/>
              </a:rPr>
              <a:t>3</a:t>
            </a:r>
          </a:p>
        </p:txBody>
      </p:sp>
      <p:sp>
        <p:nvSpPr>
          <p:cNvPr id="9" name="TextBox 8"/>
          <p:cNvSpPr txBox="1">
            <a:spLocks noChangeArrowheads="1"/>
          </p:cNvSpPr>
          <p:nvPr/>
        </p:nvSpPr>
        <p:spPr bwMode="auto">
          <a:xfrm>
            <a:off x="6553200" y="2542402"/>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tx2">
                    <a:lumMod val="75000"/>
                  </a:schemeClr>
                </a:solidFill>
                <a:latin typeface="Estelle Black SF" pitchFamily="57" charset="0"/>
              </a:rPr>
              <a:t>4</a:t>
            </a:r>
          </a:p>
        </p:txBody>
      </p:sp>
      <p:sp>
        <p:nvSpPr>
          <p:cNvPr id="10" name="TextBox 9"/>
          <p:cNvSpPr txBox="1">
            <a:spLocks noChangeArrowheads="1"/>
          </p:cNvSpPr>
          <p:nvPr/>
        </p:nvSpPr>
        <p:spPr bwMode="auto">
          <a:xfrm>
            <a:off x="6553200" y="2771002"/>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tx2">
                    <a:lumMod val="75000"/>
                  </a:schemeClr>
                </a:solidFill>
                <a:latin typeface="Estelle Black SF" pitchFamily="57" charset="0"/>
              </a:rPr>
              <a:t>…</a:t>
            </a:r>
          </a:p>
        </p:txBody>
      </p:sp>
      <p:sp>
        <p:nvSpPr>
          <p:cNvPr id="11" name="TextBox 10"/>
          <p:cNvSpPr txBox="1">
            <a:spLocks noChangeArrowheads="1"/>
          </p:cNvSpPr>
          <p:nvPr/>
        </p:nvSpPr>
        <p:spPr bwMode="auto">
          <a:xfrm>
            <a:off x="6934200" y="3200401"/>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accent2">
                    <a:lumMod val="75000"/>
                  </a:schemeClr>
                </a:solidFill>
                <a:latin typeface="Estelle Black SF" pitchFamily="57" charset="0"/>
              </a:rPr>
              <a:t>3</a:t>
            </a:r>
          </a:p>
        </p:txBody>
      </p:sp>
      <p:sp>
        <p:nvSpPr>
          <p:cNvPr id="12" name="TextBox 11"/>
          <p:cNvSpPr txBox="1">
            <a:spLocks noChangeArrowheads="1"/>
          </p:cNvSpPr>
          <p:nvPr/>
        </p:nvSpPr>
        <p:spPr bwMode="auto">
          <a:xfrm>
            <a:off x="6934200" y="3380602"/>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accent2">
                    <a:lumMod val="75000"/>
                  </a:schemeClr>
                </a:solidFill>
                <a:latin typeface="Estelle Black SF" pitchFamily="57" charset="0"/>
              </a:rPr>
              <a:t>4</a:t>
            </a:r>
          </a:p>
        </p:txBody>
      </p:sp>
      <p:sp>
        <p:nvSpPr>
          <p:cNvPr id="13" name="TextBox 12"/>
          <p:cNvSpPr txBox="1">
            <a:spLocks noChangeArrowheads="1"/>
          </p:cNvSpPr>
          <p:nvPr/>
        </p:nvSpPr>
        <p:spPr bwMode="auto">
          <a:xfrm>
            <a:off x="6934200" y="5438002"/>
            <a:ext cx="3048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accent2">
                    <a:lumMod val="75000"/>
                  </a:schemeClr>
                </a:solidFill>
                <a:latin typeface="Estelle Black SF" pitchFamily="57" charset="0"/>
              </a:rPr>
              <a:t>4</a:t>
            </a:r>
          </a:p>
        </p:txBody>
      </p:sp>
      <p:sp>
        <p:nvSpPr>
          <p:cNvPr id="14" name="TextBox 13"/>
          <p:cNvSpPr txBox="1">
            <a:spLocks noChangeArrowheads="1"/>
          </p:cNvSpPr>
          <p:nvPr/>
        </p:nvSpPr>
        <p:spPr bwMode="auto">
          <a:xfrm>
            <a:off x="6858000" y="6276202"/>
            <a:ext cx="381000" cy="276999"/>
          </a:xfrm>
          <a:prstGeom prst="rect">
            <a:avLst/>
          </a:prstGeom>
          <a:noFill/>
          <a:ln w="9525">
            <a:noFill/>
            <a:miter lim="800000"/>
            <a:headEnd/>
            <a:tailEnd/>
          </a:ln>
        </p:spPr>
        <p:txBody>
          <a:bodyPr wrap="square">
            <a:prstTxWarp prst="textNoShape">
              <a:avLst/>
            </a:prstTxWarp>
            <a:spAutoFit/>
          </a:bodyPr>
          <a:lstStyle/>
          <a:p>
            <a:r>
              <a:rPr lang="en-US" sz="1200" dirty="0">
                <a:solidFill>
                  <a:schemeClr val="accent2">
                    <a:lumMod val="75000"/>
                  </a:schemeClr>
                </a:solidFill>
                <a:latin typeface="Estelle Black SF" pitchFamily="57" charset="0"/>
              </a:rPr>
              <a:t>11</a:t>
            </a:r>
          </a:p>
        </p:txBody>
      </p:sp>
      <p:sp>
        <p:nvSpPr>
          <p:cNvPr id="15" name="TextBox 1"/>
          <p:cNvSpPr txBox="1">
            <a:spLocks noChangeArrowheads="1"/>
          </p:cNvSpPr>
          <p:nvPr/>
        </p:nvSpPr>
        <p:spPr bwMode="auto">
          <a:xfrm>
            <a:off x="1676400" y="2209800"/>
            <a:ext cx="2133600" cy="523220"/>
          </a:xfrm>
          <a:prstGeom prst="rect">
            <a:avLst/>
          </a:prstGeom>
          <a:noFill/>
          <a:ln w="9525">
            <a:noFill/>
            <a:miter lim="800000"/>
            <a:headEnd/>
            <a:tailEnd/>
          </a:ln>
        </p:spPr>
        <p:txBody>
          <a:bodyPr wrap="square">
            <a:prstTxWarp prst="textNoShape">
              <a:avLst/>
            </a:prstTxWarp>
            <a:spAutoFit/>
          </a:bodyPr>
          <a:lstStyle/>
          <a:p>
            <a:pPr algn="r"/>
            <a:r>
              <a:rPr lang="en-US" sz="2800" dirty="0">
                <a:latin typeface="Estelle Black SF" pitchFamily="57" charset="0"/>
              </a:rPr>
              <a:t>Written </a:t>
            </a:r>
            <a:r>
              <a:rPr lang="en-US" sz="2800" dirty="0" err="1">
                <a:latin typeface="Estelle Black SF" pitchFamily="57" charset="0"/>
              </a:rPr>
              <a:t>Eval</a:t>
            </a:r>
            <a:r>
              <a:rPr lang="en-US" sz="2800" dirty="0">
                <a:latin typeface="Estelle Black SF" pitchFamily="57" charset="0"/>
              </a:rPr>
              <a:t> 2</a:t>
            </a:r>
          </a:p>
        </p:txBody>
      </p:sp>
      <p:sp>
        <p:nvSpPr>
          <p:cNvPr id="16" name="Rectangle 15"/>
          <p:cNvSpPr/>
          <p:nvPr/>
        </p:nvSpPr>
        <p:spPr>
          <a:xfrm>
            <a:off x="3810000" y="533400"/>
            <a:ext cx="3048000" cy="7620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53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676400" y="2133601"/>
            <a:ext cx="2133600" cy="646331"/>
          </a:xfrm>
          <a:prstGeom prst="rect">
            <a:avLst/>
          </a:prstGeom>
          <a:noFill/>
          <a:ln w="9525">
            <a:noFill/>
            <a:miter lim="800000"/>
            <a:headEnd/>
            <a:tailEnd/>
          </a:ln>
        </p:spPr>
        <p:txBody>
          <a:bodyPr wrap="square">
            <a:prstTxWarp prst="textNoShape">
              <a:avLst/>
            </a:prstTxWarp>
            <a:spAutoFit/>
          </a:bodyPr>
          <a:lstStyle/>
          <a:p>
            <a:r>
              <a:rPr lang="en-US" sz="3600" dirty="0">
                <a:latin typeface="Estelle Black SF" pitchFamily="57" charset="0"/>
              </a:rPr>
              <a:t>Panda Test</a:t>
            </a:r>
          </a:p>
        </p:txBody>
      </p:sp>
      <p:sp>
        <p:nvSpPr>
          <p:cNvPr id="20483" name="TextBox 2"/>
          <p:cNvSpPr txBox="1">
            <a:spLocks noChangeArrowheads="1"/>
          </p:cNvSpPr>
          <p:nvPr/>
        </p:nvSpPr>
        <p:spPr bwMode="auto">
          <a:xfrm>
            <a:off x="5334000" y="533401"/>
            <a:ext cx="5105400" cy="646331"/>
          </a:xfrm>
          <a:prstGeom prst="rect">
            <a:avLst/>
          </a:prstGeom>
          <a:noFill/>
          <a:ln w="9525">
            <a:noFill/>
            <a:miter lim="800000"/>
            <a:headEnd/>
            <a:tailEnd/>
          </a:ln>
        </p:spPr>
        <p:txBody>
          <a:bodyPr wrap="square">
            <a:prstTxWarp prst="textNoShape">
              <a:avLst/>
            </a:prstTxWarp>
            <a:spAutoFit/>
          </a:bodyPr>
          <a:lstStyle/>
          <a:p>
            <a:r>
              <a:rPr lang="en-US" sz="3600" dirty="0">
                <a:latin typeface="Estelle Black SF" pitchFamily="57" charset="0"/>
              </a:rPr>
              <a:t>1’s = Linguistic</a:t>
            </a:r>
          </a:p>
        </p:txBody>
      </p:sp>
      <p:cxnSp>
        <p:nvCxnSpPr>
          <p:cNvPr id="5" name="Straight Connector 4"/>
          <p:cNvCxnSpPr/>
          <p:nvPr/>
        </p:nvCxnSpPr>
        <p:spPr>
          <a:xfrm rot="5400000">
            <a:off x="1906587" y="3198814"/>
            <a:ext cx="4572000" cy="3175"/>
          </a:xfrm>
          <a:prstGeom prst="line">
            <a:avLst/>
          </a:prstGeom>
        </p:spPr>
        <p:style>
          <a:lnRef idx="2">
            <a:schemeClr val="accent1"/>
          </a:lnRef>
          <a:fillRef idx="0">
            <a:schemeClr val="accent1"/>
          </a:fillRef>
          <a:effectRef idx="1">
            <a:schemeClr val="accent1"/>
          </a:effectRef>
          <a:fontRef idx="minor">
            <a:schemeClr val="tx1"/>
          </a:fontRef>
        </p:style>
      </p:cxnSp>
      <p:pic>
        <p:nvPicPr>
          <p:cNvPr id="20485" name="Picture 5" descr="1a.jpg"/>
          <p:cNvPicPr>
            <a:picLocks noChangeAspect="1"/>
          </p:cNvPicPr>
          <p:nvPr/>
        </p:nvPicPr>
        <p:blipFill>
          <a:blip r:embed="rId3"/>
          <a:srcRect/>
          <a:stretch>
            <a:fillRect/>
          </a:stretch>
        </p:blipFill>
        <p:spPr bwMode="auto">
          <a:xfrm>
            <a:off x="1828800" y="304800"/>
            <a:ext cx="1828800" cy="1828800"/>
          </a:xfrm>
          <a:prstGeom prst="rect">
            <a:avLst/>
          </a:prstGeom>
          <a:noFill/>
          <a:ln w="9525">
            <a:noFill/>
            <a:miter lim="800000"/>
            <a:headEnd/>
            <a:tailEnd/>
          </a:ln>
        </p:spPr>
      </p:pic>
      <p:sp>
        <p:nvSpPr>
          <p:cNvPr id="7" name="TextBox 3"/>
          <p:cNvSpPr txBox="1">
            <a:spLocks noChangeArrowheads="1"/>
          </p:cNvSpPr>
          <p:nvPr/>
        </p:nvSpPr>
        <p:spPr bwMode="auto">
          <a:xfrm>
            <a:off x="1752600" y="2971800"/>
            <a:ext cx="2057400" cy="2308324"/>
          </a:xfrm>
          <a:prstGeom prst="rect">
            <a:avLst/>
          </a:prstGeom>
          <a:noFill/>
          <a:ln w="9525">
            <a:noFill/>
            <a:miter lim="800000"/>
            <a:headEnd/>
            <a:tailEnd/>
          </a:ln>
        </p:spPr>
        <p:txBody>
          <a:bodyPr wrap="square">
            <a:prstTxWarp prst="textNoShape">
              <a:avLst/>
            </a:prstTxWarp>
            <a:spAutoFit/>
          </a:bodyPr>
          <a:lstStyle/>
          <a:p>
            <a:pPr algn="r"/>
            <a:r>
              <a:rPr lang="en-US" b="1" i="1" dirty="0"/>
              <a:t>Add up all the values OF a number. For example: add up how </a:t>
            </a:r>
            <a:r>
              <a:rPr lang="en-US" b="1" i="1" dirty="0">
                <a:solidFill>
                  <a:srgbClr val="FF0000"/>
                </a:solidFill>
              </a:rPr>
              <a:t>MANY</a:t>
            </a:r>
            <a:r>
              <a:rPr lang="en-US" b="1" i="1" dirty="0"/>
              <a:t> 1’s you got, then how </a:t>
            </a:r>
            <a:r>
              <a:rPr lang="en-US" b="1" i="1" dirty="0">
                <a:solidFill>
                  <a:srgbClr val="FF0000"/>
                </a:solidFill>
              </a:rPr>
              <a:t>MANY</a:t>
            </a:r>
            <a:r>
              <a:rPr lang="en-US" b="1" i="1" dirty="0"/>
              <a:t> 2’s you got, </a:t>
            </a:r>
            <a:r>
              <a:rPr lang="en-US" b="1" i="1" dirty="0" err="1"/>
              <a:t>etc</a:t>
            </a:r>
            <a:r>
              <a:rPr lang="en-US" b="1" i="1" dirty="0"/>
              <a:t> </a:t>
            </a:r>
          </a:p>
        </p:txBody>
      </p:sp>
      <p:sp>
        <p:nvSpPr>
          <p:cNvPr id="8" name="TextBox 2"/>
          <p:cNvSpPr txBox="1">
            <a:spLocks noChangeArrowheads="1"/>
          </p:cNvSpPr>
          <p:nvPr/>
        </p:nvSpPr>
        <p:spPr bwMode="auto">
          <a:xfrm>
            <a:off x="5334000" y="1295401"/>
            <a:ext cx="5105400" cy="646331"/>
          </a:xfrm>
          <a:prstGeom prst="rect">
            <a:avLst/>
          </a:prstGeom>
          <a:noFill/>
          <a:ln w="9525">
            <a:noFill/>
            <a:miter lim="800000"/>
            <a:headEnd/>
            <a:tailEnd/>
          </a:ln>
        </p:spPr>
        <p:txBody>
          <a:bodyPr wrap="square">
            <a:prstTxWarp prst="textNoShape">
              <a:avLst/>
            </a:prstTxWarp>
            <a:spAutoFit/>
          </a:bodyPr>
          <a:lstStyle/>
          <a:p>
            <a:r>
              <a:rPr lang="en-US" sz="3600" dirty="0">
                <a:latin typeface="Estelle Black SF" pitchFamily="57" charset="0"/>
              </a:rPr>
              <a:t>2’s = Logical-Mathematical</a:t>
            </a:r>
          </a:p>
        </p:txBody>
      </p:sp>
      <p:sp>
        <p:nvSpPr>
          <p:cNvPr id="9" name="TextBox 2"/>
          <p:cNvSpPr txBox="1">
            <a:spLocks noChangeArrowheads="1"/>
          </p:cNvSpPr>
          <p:nvPr/>
        </p:nvSpPr>
        <p:spPr bwMode="auto">
          <a:xfrm>
            <a:off x="5334000" y="2057401"/>
            <a:ext cx="5105400" cy="646331"/>
          </a:xfrm>
          <a:prstGeom prst="rect">
            <a:avLst/>
          </a:prstGeom>
          <a:noFill/>
          <a:ln w="9525">
            <a:noFill/>
            <a:miter lim="800000"/>
            <a:headEnd/>
            <a:tailEnd/>
          </a:ln>
        </p:spPr>
        <p:txBody>
          <a:bodyPr wrap="square">
            <a:prstTxWarp prst="textNoShape">
              <a:avLst/>
            </a:prstTxWarp>
            <a:spAutoFit/>
          </a:bodyPr>
          <a:lstStyle/>
          <a:p>
            <a:r>
              <a:rPr lang="en-US" sz="3600" dirty="0">
                <a:latin typeface="Estelle Black SF" pitchFamily="57" charset="0"/>
              </a:rPr>
              <a:t>3’s = </a:t>
            </a:r>
            <a:r>
              <a:rPr lang="en-US" sz="3600" dirty="0" err="1">
                <a:latin typeface="Estelle Black SF" pitchFamily="57" charset="0"/>
              </a:rPr>
              <a:t>INTRApersonal</a:t>
            </a:r>
            <a:endParaRPr lang="en-US" sz="3600" dirty="0">
              <a:latin typeface="Estelle Black SF" pitchFamily="57" charset="0"/>
            </a:endParaRPr>
          </a:p>
        </p:txBody>
      </p:sp>
      <p:sp>
        <p:nvSpPr>
          <p:cNvPr id="10" name="TextBox 2"/>
          <p:cNvSpPr txBox="1">
            <a:spLocks noChangeArrowheads="1"/>
          </p:cNvSpPr>
          <p:nvPr/>
        </p:nvSpPr>
        <p:spPr bwMode="auto">
          <a:xfrm>
            <a:off x="5334000" y="2819401"/>
            <a:ext cx="5105400" cy="646331"/>
          </a:xfrm>
          <a:prstGeom prst="rect">
            <a:avLst/>
          </a:prstGeom>
          <a:noFill/>
          <a:ln w="9525">
            <a:noFill/>
            <a:miter lim="800000"/>
            <a:headEnd/>
            <a:tailEnd/>
          </a:ln>
        </p:spPr>
        <p:txBody>
          <a:bodyPr wrap="square">
            <a:prstTxWarp prst="textNoShape">
              <a:avLst/>
            </a:prstTxWarp>
            <a:spAutoFit/>
          </a:bodyPr>
          <a:lstStyle/>
          <a:p>
            <a:r>
              <a:rPr lang="en-US" sz="3600" dirty="0">
                <a:latin typeface="Estelle Black SF" pitchFamily="57" charset="0"/>
              </a:rPr>
              <a:t>4’s = Spatial</a:t>
            </a:r>
          </a:p>
        </p:txBody>
      </p:sp>
      <p:sp>
        <p:nvSpPr>
          <p:cNvPr id="11" name="TextBox 2"/>
          <p:cNvSpPr txBox="1">
            <a:spLocks noChangeArrowheads="1"/>
          </p:cNvSpPr>
          <p:nvPr/>
        </p:nvSpPr>
        <p:spPr bwMode="auto">
          <a:xfrm>
            <a:off x="5334000" y="3581401"/>
            <a:ext cx="5105400" cy="646331"/>
          </a:xfrm>
          <a:prstGeom prst="rect">
            <a:avLst/>
          </a:prstGeom>
          <a:noFill/>
          <a:ln w="9525">
            <a:noFill/>
            <a:miter lim="800000"/>
            <a:headEnd/>
            <a:tailEnd/>
          </a:ln>
        </p:spPr>
        <p:txBody>
          <a:bodyPr wrap="square">
            <a:prstTxWarp prst="textNoShape">
              <a:avLst/>
            </a:prstTxWarp>
            <a:spAutoFit/>
          </a:bodyPr>
          <a:lstStyle/>
          <a:p>
            <a:r>
              <a:rPr lang="en-US" sz="3600" dirty="0">
                <a:latin typeface="Estelle Black SF" pitchFamily="57" charset="0"/>
              </a:rPr>
              <a:t>5’s = Musical</a:t>
            </a:r>
          </a:p>
        </p:txBody>
      </p:sp>
      <p:sp>
        <p:nvSpPr>
          <p:cNvPr id="12" name="TextBox 2"/>
          <p:cNvSpPr txBox="1">
            <a:spLocks noChangeArrowheads="1"/>
          </p:cNvSpPr>
          <p:nvPr/>
        </p:nvSpPr>
        <p:spPr bwMode="auto">
          <a:xfrm>
            <a:off x="5334000" y="4343401"/>
            <a:ext cx="5105400" cy="646331"/>
          </a:xfrm>
          <a:prstGeom prst="rect">
            <a:avLst/>
          </a:prstGeom>
          <a:noFill/>
          <a:ln w="9525">
            <a:noFill/>
            <a:miter lim="800000"/>
            <a:headEnd/>
            <a:tailEnd/>
          </a:ln>
        </p:spPr>
        <p:txBody>
          <a:bodyPr wrap="square">
            <a:prstTxWarp prst="textNoShape">
              <a:avLst/>
            </a:prstTxWarp>
            <a:spAutoFit/>
          </a:bodyPr>
          <a:lstStyle/>
          <a:p>
            <a:r>
              <a:rPr lang="en-US" sz="3600" dirty="0">
                <a:latin typeface="Estelle Black SF" pitchFamily="57" charset="0"/>
              </a:rPr>
              <a:t>6’s = Bodily-Kinesthetic</a:t>
            </a:r>
          </a:p>
        </p:txBody>
      </p:sp>
      <p:sp>
        <p:nvSpPr>
          <p:cNvPr id="13" name="TextBox 2"/>
          <p:cNvSpPr txBox="1">
            <a:spLocks noChangeArrowheads="1"/>
          </p:cNvSpPr>
          <p:nvPr/>
        </p:nvSpPr>
        <p:spPr bwMode="auto">
          <a:xfrm>
            <a:off x="5334000" y="5105401"/>
            <a:ext cx="5105400" cy="646331"/>
          </a:xfrm>
          <a:prstGeom prst="rect">
            <a:avLst/>
          </a:prstGeom>
          <a:noFill/>
          <a:ln w="9525">
            <a:noFill/>
            <a:miter lim="800000"/>
            <a:headEnd/>
            <a:tailEnd/>
          </a:ln>
        </p:spPr>
        <p:txBody>
          <a:bodyPr wrap="square">
            <a:prstTxWarp prst="textNoShape">
              <a:avLst/>
            </a:prstTxWarp>
            <a:spAutoFit/>
          </a:bodyPr>
          <a:lstStyle/>
          <a:p>
            <a:r>
              <a:rPr lang="en-US" sz="3600" dirty="0">
                <a:latin typeface="Estelle Black SF" pitchFamily="57" charset="0"/>
              </a:rPr>
              <a:t>7’s = </a:t>
            </a:r>
            <a:r>
              <a:rPr lang="en-US" sz="3600" dirty="0" err="1">
                <a:latin typeface="Estelle Black SF" pitchFamily="57" charset="0"/>
              </a:rPr>
              <a:t>INTERpersonal</a:t>
            </a:r>
            <a:endParaRPr lang="en-US" sz="3600" dirty="0">
              <a:latin typeface="Estelle Black SF" pitchFamily="57" charset="0"/>
            </a:endParaRPr>
          </a:p>
        </p:txBody>
      </p:sp>
      <p:sp>
        <p:nvSpPr>
          <p:cNvPr id="14" name="TextBox 2"/>
          <p:cNvSpPr txBox="1">
            <a:spLocks noChangeArrowheads="1"/>
          </p:cNvSpPr>
          <p:nvPr/>
        </p:nvSpPr>
        <p:spPr bwMode="auto">
          <a:xfrm>
            <a:off x="4800600" y="6106180"/>
            <a:ext cx="4953000" cy="523220"/>
          </a:xfrm>
          <a:prstGeom prst="rect">
            <a:avLst/>
          </a:prstGeom>
          <a:noFill/>
          <a:ln w="9525">
            <a:noFill/>
            <a:miter lim="800000"/>
            <a:headEnd/>
            <a:tailEnd/>
          </a:ln>
        </p:spPr>
        <p:txBody>
          <a:bodyPr wrap="square">
            <a:prstTxWarp prst="textNoShape">
              <a:avLst/>
            </a:prstTxWarp>
            <a:spAutoFit/>
          </a:bodyPr>
          <a:lstStyle/>
          <a:p>
            <a:r>
              <a:rPr lang="en-US" sz="2800" i="1" dirty="0">
                <a:solidFill>
                  <a:schemeClr val="bg1">
                    <a:lumMod val="65000"/>
                  </a:schemeClr>
                </a:solidFill>
                <a:latin typeface="Estelle Black SF" pitchFamily="57" charset="0"/>
              </a:rPr>
              <a:t>There are no values for Naturalist</a:t>
            </a:r>
          </a:p>
        </p:txBody>
      </p:sp>
      <p:sp>
        <p:nvSpPr>
          <p:cNvPr id="2" name="Rectangle 1"/>
          <p:cNvSpPr/>
          <p:nvPr/>
        </p:nvSpPr>
        <p:spPr>
          <a:xfrm>
            <a:off x="4495800" y="533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4495800" y="1295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4495800" y="2057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4495800" y="2819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4495800" y="3581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4495800" y="4343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4495800" y="5105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
          <p:cNvSpPr txBox="1">
            <a:spLocks noChangeArrowheads="1"/>
          </p:cNvSpPr>
          <p:nvPr/>
        </p:nvSpPr>
        <p:spPr bwMode="auto">
          <a:xfrm>
            <a:off x="4648200" y="2133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4</a:t>
            </a:r>
          </a:p>
        </p:txBody>
      </p:sp>
      <p:sp>
        <p:nvSpPr>
          <p:cNvPr id="23" name="TextBox 2"/>
          <p:cNvSpPr txBox="1">
            <a:spLocks noChangeArrowheads="1"/>
          </p:cNvSpPr>
          <p:nvPr/>
        </p:nvSpPr>
        <p:spPr bwMode="auto">
          <a:xfrm>
            <a:off x="4648200" y="3657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4</a:t>
            </a:r>
          </a:p>
        </p:txBody>
      </p:sp>
      <p:sp>
        <p:nvSpPr>
          <p:cNvPr id="24" name="TextBox 2"/>
          <p:cNvSpPr txBox="1">
            <a:spLocks noChangeArrowheads="1"/>
          </p:cNvSpPr>
          <p:nvPr/>
        </p:nvSpPr>
        <p:spPr bwMode="auto">
          <a:xfrm>
            <a:off x="4648200" y="1371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5</a:t>
            </a:r>
          </a:p>
        </p:txBody>
      </p:sp>
      <p:sp>
        <p:nvSpPr>
          <p:cNvPr id="25" name="TextBox 2"/>
          <p:cNvSpPr txBox="1">
            <a:spLocks noChangeArrowheads="1"/>
          </p:cNvSpPr>
          <p:nvPr/>
        </p:nvSpPr>
        <p:spPr bwMode="auto">
          <a:xfrm>
            <a:off x="4648200" y="609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3</a:t>
            </a:r>
          </a:p>
        </p:txBody>
      </p:sp>
      <p:sp>
        <p:nvSpPr>
          <p:cNvPr id="26" name="TextBox 2"/>
          <p:cNvSpPr txBox="1">
            <a:spLocks noChangeArrowheads="1"/>
          </p:cNvSpPr>
          <p:nvPr/>
        </p:nvSpPr>
        <p:spPr bwMode="auto">
          <a:xfrm>
            <a:off x="4648200" y="2895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5</a:t>
            </a:r>
          </a:p>
        </p:txBody>
      </p:sp>
      <p:sp>
        <p:nvSpPr>
          <p:cNvPr id="27" name="TextBox 2"/>
          <p:cNvSpPr txBox="1">
            <a:spLocks noChangeArrowheads="1"/>
          </p:cNvSpPr>
          <p:nvPr/>
        </p:nvSpPr>
        <p:spPr bwMode="auto">
          <a:xfrm>
            <a:off x="4648200" y="4419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1</a:t>
            </a:r>
          </a:p>
        </p:txBody>
      </p:sp>
      <p:sp>
        <p:nvSpPr>
          <p:cNvPr id="28" name="TextBox 2"/>
          <p:cNvSpPr txBox="1">
            <a:spLocks noChangeArrowheads="1"/>
          </p:cNvSpPr>
          <p:nvPr/>
        </p:nvSpPr>
        <p:spPr bwMode="auto">
          <a:xfrm>
            <a:off x="4648200" y="5181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2</a:t>
            </a:r>
          </a:p>
        </p:txBody>
      </p:sp>
    </p:spTree>
    <p:extLst>
      <p:ext uri="{BB962C8B-B14F-4D97-AF65-F5344CB8AC3E}">
        <p14:creationId xmlns:p14="http://schemas.microsoft.com/office/powerpoint/2010/main" val="39405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ssolve">
                                      <p:cBhvr>
                                        <p:cTn id="7" dur="500"/>
                                        <p:tgtEl>
                                          <p:spTgt spid="204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8" grpId="0"/>
      <p:bldP spid="9" grpId="0"/>
      <p:bldP spid="10" grpId="0"/>
      <p:bldP spid="11" grpId="0"/>
      <p:bldP spid="12" grpId="0"/>
      <p:bldP spid="13" grpId="0"/>
      <p:bldP spid="14" grpId="0"/>
      <p:bldP spid="22" grpId="0"/>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
            <a:ext cx="2590800" cy="2015643"/>
          </a:xfrm>
          <a:prstGeom prst="rect">
            <a:avLst/>
          </a:prstGeom>
        </p:spPr>
      </p:pic>
      <p:sp>
        <p:nvSpPr>
          <p:cNvPr id="20482" name="TextBox 1"/>
          <p:cNvSpPr txBox="1">
            <a:spLocks noChangeArrowheads="1"/>
          </p:cNvSpPr>
          <p:nvPr/>
        </p:nvSpPr>
        <p:spPr bwMode="auto">
          <a:xfrm>
            <a:off x="2743200" y="1484294"/>
            <a:ext cx="1295400" cy="954107"/>
          </a:xfrm>
          <a:prstGeom prst="rect">
            <a:avLst/>
          </a:prstGeom>
          <a:noFill/>
          <a:ln w="9525">
            <a:noFill/>
            <a:miter lim="800000"/>
            <a:headEnd/>
            <a:tailEnd/>
          </a:ln>
        </p:spPr>
        <p:txBody>
          <a:bodyPr wrap="square">
            <a:prstTxWarp prst="textNoShape">
              <a:avLst/>
            </a:prstTxWarp>
            <a:spAutoFit/>
          </a:bodyPr>
          <a:lstStyle/>
          <a:p>
            <a:pPr algn="r"/>
            <a:r>
              <a:rPr lang="en-US" sz="2800" dirty="0">
                <a:latin typeface="Estelle Black SF" pitchFamily="57" charset="0"/>
              </a:rPr>
              <a:t>Written </a:t>
            </a:r>
            <a:r>
              <a:rPr lang="en-US" sz="2800" dirty="0" err="1">
                <a:latin typeface="Estelle Black SF" pitchFamily="57" charset="0"/>
              </a:rPr>
              <a:t>Eval</a:t>
            </a:r>
            <a:r>
              <a:rPr lang="en-US" sz="2800" dirty="0">
                <a:latin typeface="Estelle Black SF" pitchFamily="57" charset="0"/>
              </a:rPr>
              <a:t> 1</a:t>
            </a:r>
          </a:p>
        </p:txBody>
      </p:sp>
      <p:sp>
        <p:nvSpPr>
          <p:cNvPr id="20483" name="TextBox 2"/>
          <p:cNvSpPr txBox="1">
            <a:spLocks noChangeArrowheads="1"/>
          </p:cNvSpPr>
          <p:nvPr/>
        </p:nvSpPr>
        <p:spPr bwMode="auto">
          <a:xfrm>
            <a:off x="5334000" y="533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1 = Linguistic</a:t>
            </a:r>
          </a:p>
        </p:txBody>
      </p:sp>
      <p:cxnSp>
        <p:nvCxnSpPr>
          <p:cNvPr id="5" name="Straight Connector 4"/>
          <p:cNvCxnSpPr/>
          <p:nvPr/>
        </p:nvCxnSpPr>
        <p:spPr>
          <a:xfrm rot="5400000">
            <a:off x="1906587" y="3198814"/>
            <a:ext cx="4572000" cy="3175"/>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3"/>
          <p:cNvSpPr txBox="1">
            <a:spLocks noChangeArrowheads="1"/>
          </p:cNvSpPr>
          <p:nvPr/>
        </p:nvSpPr>
        <p:spPr bwMode="auto">
          <a:xfrm>
            <a:off x="1752600" y="2971801"/>
            <a:ext cx="2057400" cy="2585323"/>
          </a:xfrm>
          <a:prstGeom prst="rect">
            <a:avLst/>
          </a:prstGeom>
          <a:noFill/>
          <a:ln w="9525">
            <a:noFill/>
            <a:miter lim="800000"/>
            <a:headEnd/>
            <a:tailEnd/>
          </a:ln>
        </p:spPr>
        <p:txBody>
          <a:bodyPr wrap="square">
            <a:prstTxWarp prst="textNoShape">
              <a:avLst/>
            </a:prstTxWarp>
            <a:spAutoFit/>
          </a:bodyPr>
          <a:lstStyle/>
          <a:p>
            <a:pPr algn="r"/>
            <a:r>
              <a:rPr lang="en-US" b="1" i="1" dirty="0"/>
              <a:t>Total up all the values in EACH section separately. For example: add up how </a:t>
            </a:r>
            <a:r>
              <a:rPr lang="en-US" b="1" i="1" dirty="0">
                <a:solidFill>
                  <a:srgbClr val="FF0000"/>
                </a:solidFill>
              </a:rPr>
              <a:t>MANY</a:t>
            </a:r>
            <a:r>
              <a:rPr lang="en-US" b="1" i="1" dirty="0"/>
              <a:t> √’s you got and put that number on the side</a:t>
            </a:r>
          </a:p>
        </p:txBody>
      </p:sp>
      <p:sp>
        <p:nvSpPr>
          <p:cNvPr id="8" name="TextBox 2"/>
          <p:cNvSpPr txBox="1">
            <a:spLocks noChangeArrowheads="1"/>
          </p:cNvSpPr>
          <p:nvPr/>
        </p:nvSpPr>
        <p:spPr bwMode="auto">
          <a:xfrm>
            <a:off x="5334000" y="1295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2 = Logical-Mathematical</a:t>
            </a:r>
          </a:p>
        </p:txBody>
      </p:sp>
      <p:sp>
        <p:nvSpPr>
          <p:cNvPr id="9" name="TextBox 2"/>
          <p:cNvSpPr txBox="1">
            <a:spLocks noChangeArrowheads="1"/>
          </p:cNvSpPr>
          <p:nvPr/>
        </p:nvSpPr>
        <p:spPr bwMode="auto">
          <a:xfrm>
            <a:off x="5334000" y="2057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3 = Spatial</a:t>
            </a:r>
          </a:p>
        </p:txBody>
      </p:sp>
      <p:sp>
        <p:nvSpPr>
          <p:cNvPr id="10" name="TextBox 2"/>
          <p:cNvSpPr txBox="1">
            <a:spLocks noChangeArrowheads="1"/>
          </p:cNvSpPr>
          <p:nvPr/>
        </p:nvSpPr>
        <p:spPr bwMode="auto">
          <a:xfrm>
            <a:off x="5334000" y="2819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4 = Bodily-Kinesthetic</a:t>
            </a:r>
          </a:p>
        </p:txBody>
      </p:sp>
      <p:sp>
        <p:nvSpPr>
          <p:cNvPr id="11" name="TextBox 2"/>
          <p:cNvSpPr txBox="1">
            <a:spLocks noChangeArrowheads="1"/>
          </p:cNvSpPr>
          <p:nvPr/>
        </p:nvSpPr>
        <p:spPr bwMode="auto">
          <a:xfrm>
            <a:off x="5334000" y="3581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5 = Musical</a:t>
            </a:r>
          </a:p>
        </p:txBody>
      </p:sp>
      <p:sp>
        <p:nvSpPr>
          <p:cNvPr id="12" name="TextBox 2"/>
          <p:cNvSpPr txBox="1">
            <a:spLocks noChangeArrowheads="1"/>
          </p:cNvSpPr>
          <p:nvPr/>
        </p:nvSpPr>
        <p:spPr bwMode="auto">
          <a:xfrm>
            <a:off x="5334000" y="4343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6 = </a:t>
            </a:r>
            <a:r>
              <a:rPr lang="en-US" sz="2800" dirty="0" err="1">
                <a:latin typeface="Estelle Black SF" pitchFamily="57" charset="0"/>
              </a:rPr>
              <a:t>INTERpersonal</a:t>
            </a:r>
            <a:endParaRPr lang="en-US" sz="2800" dirty="0">
              <a:latin typeface="Estelle Black SF" pitchFamily="57" charset="0"/>
            </a:endParaRPr>
          </a:p>
        </p:txBody>
      </p:sp>
      <p:sp>
        <p:nvSpPr>
          <p:cNvPr id="13" name="TextBox 2"/>
          <p:cNvSpPr txBox="1">
            <a:spLocks noChangeArrowheads="1"/>
          </p:cNvSpPr>
          <p:nvPr/>
        </p:nvSpPr>
        <p:spPr bwMode="auto">
          <a:xfrm>
            <a:off x="5334000" y="5105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7 = </a:t>
            </a:r>
            <a:r>
              <a:rPr lang="en-US" sz="2800" dirty="0" err="1">
                <a:latin typeface="Estelle Black SF" pitchFamily="57" charset="0"/>
              </a:rPr>
              <a:t>INTRApersonal</a:t>
            </a:r>
            <a:endParaRPr lang="en-US" sz="2800" dirty="0">
              <a:latin typeface="Estelle Black SF" pitchFamily="57" charset="0"/>
            </a:endParaRPr>
          </a:p>
        </p:txBody>
      </p:sp>
      <p:sp>
        <p:nvSpPr>
          <p:cNvPr id="14" name="TextBox 2"/>
          <p:cNvSpPr txBox="1">
            <a:spLocks noChangeArrowheads="1"/>
          </p:cNvSpPr>
          <p:nvPr/>
        </p:nvSpPr>
        <p:spPr bwMode="auto">
          <a:xfrm>
            <a:off x="4800600" y="6106180"/>
            <a:ext cx="4953000" cy="523220"/>
          </a:xfrm>
          <a:prstGeom prst="rect">
            <a:avLst/>
          </a:prstGeom>
          <a:noFill/>
          <a:ln w="9525">
            <a:noFill/>
            <a:miter lim="800000"/>
            <a:headEnd/>
            <a:tailEnd/>
          </a:ln>
        </p:spPr>
        <p:txBody>
          <a:bodyPr wrap="square">
            <a:prstTxWarp prst="textNoShape">
              <a:avLst/>
            </a:prstTxWarp>
            <a:spAutoFit/>
          </a:bodyPr>
          <a:lstStyle/>
          <a:p>
            <a:r>
              <a:rPr lang="en-US" sz="2800" i="1" dirty="0">
                <a:solidFill>
                  <a:schemeClr val="bg1">
                    <a:lumMod val="65000"/>
                  </a:schemeClr>
                </a:solidFill>
                <a:latin typeface="Estelle Black SF" pitchFamily="57" charset="0"/>
              </a:rPr>
              <a:t>There are no values for Naturalist</a:t>
            </a:r>
          </a:p>
        </p:txBody>
      </p:sp>
      <p:sp>
        <p:nvSpPr>
          <p:cNvPr id="2" name="Rectangle 1"/>
          <p:cNvSpPr/>
          <p:nvPr/>
        </p:nvSpPr>
        <p:spPr>
          <a:xfrm>
            <a:off x="4495800" y="533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4495800" y="1295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4495800" y="2057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4495800" y="2819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4495800" y="3581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4495800" y="4343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4495800" y="5105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
          <p:cNvSpPr txBox="1">
            <a:spLocks noChangeArrowheads="1"/>
          </p:cNvSpPr>
          <p:nvPr/>
        </p:nvSpPr>
        <p:spPr bwMode="auto">
          <a:xfrm>
            <a:off x="4648200" y="2133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6</a:t>
            </a:r>
          </a:p>
        </p:txBody>
      </p:sp>
      <p:sp>
        <p:nvSpPr>
          <p:cNvPr id="23" name="TextBox 2"/>
          <p:cNvSpPr txBox="1">
            <a:spLocks noChangeArrowheads="1"/>
          </p:cNvSpPr>
          <p:nvPr/>
        </p:nvSpPr>
        <p:spPr bwMode="auto">
          <a:xfrm>
            <a:off x="4648200" y="3657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5</a:t>
            </a:r>
          </a:p>
        </p:txBody>
      </p:sp>
      <p:sp>
        <p:nvSpPr>
          <p:cNvPr id="24" name="TextBox 2"/>
          <p:cNvSpPr txBox="1">
            <a:spLocks noChangeArrowheads="1"/>
          </p:cNvSpPr>
          <p:nvPr/>
        </p:nvSpPr>
        <p:spPr bwMode="auto">
          <a:xfrm>
            <a:off x="4648200" y="1371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4</a:t>
            </a:r>
          </a:p>
        </p:txBody>
      </p:sp>
      <p:sp>
        <p:nvSpPr>
          <p:cNvPr id="25" name="TextBox 2"/>
          <p:cNvSpPr txBox="1">
            <a:spLocks noChangeArrowheads="1"/>
          </p:cNvSpPr>
          <p:nvPr/>
        </p:nvSpPr>
        <p:spPr bwMode="auto">
          <a:xfrm>
            <a:off x="4648200" y="609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4</a:t>
            </a:r>
          </a:p>
        </p:txBody>
      </p:sp>
      <p:sp>
        <p:nvSpPr>
          <p:cNvPr id="26" name="TextBox 2"/>
          <p:cNvSpPr txBox="1">
            <a:spLocks noChangeArrowheads="1"/>
          </p:cNvSpPr>
          <p:nvPr/>
        </p:nvSpPr>
        <p:spPr bwMode="auto">
          <a:xfrm>
            <a:off x="4648200" y="2895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1</a:t>
            </a:r>
          </a:p>
        </p:txBody>
      </p:sp>
      <p:sp>
        <p:nvSpPr>
          <p:cNvPr id="27" name="TextBox 2"/>
          <p:cNvSpPr txBox="1">
            <a:spLocks noChangeArrowheads="1"/>
          </p:cNvSpPr>
          <p:nvPr/>
        </p:nvSpPr>
        <p:spPr bwMode="auto">
          <a:xfrm>
            <a:off x="4648200" y="4419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2</a:t>
            </a:r>
          </a:p>
        </p:txBody>
      </p:sp>
      <p:sp>
        <p:nvSpPr>
          <p:cNvPr id="28" name="TextBox 2"/>
          <p:cNvSpPr txBox="1">
            <a:spLocks noChangeArrowheads="1"/>
          </p:cNvSpPr>
          <p:nvPr/>
        </p:nvSpPr>
        <p:spPr bwMode="auto">
          <a:xfrm>
            <a:off x="4648200" y="5181600"/>
            <a:ext cx="457200" cy="457200"/>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3">
                    <a:lumMod val="75000"/>
                  </a:schemeClr>
                </a:solidFill>
                <a:latin typeface="Estelle Black SF" pitchFamily="57" charset="0"/>
              </a:rPr>
              <a:t>3</a:t>
            </a:r>
          </a:p>
        </p:txBody>
      </p:sp>
    </p:spTree>
    <p:extLst>
      <p:ext uri="{BB962C8B-B14F-4D97-AF65-F5344CB8AC3E}">
        <p14:creationId xmlns:p14="http://schemas.microsoft.com/office/powerpoint/2010/main" val="21102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ssolve">
                                      <p:cBhvr>
                                        <p:cTn id="7" dur="500"/>
                                        <p:tgtEl>
                                          <p:spTgt spid="204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8" grpId="0"/>
      <p:bldP spid="9" grpId="0"/>
      <p:bldP spid="10" grpId="0"/>
      <p:bldP spid="11" grpId="0"/>
      <p:bldP spid="12" grpId="0"/>
      <p:bldP spid="13" grpId="0"/>
      <p:bldP spid="14"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981200" y="304800"/>
            <a:ext cx="1981200" cy="523220"/>
          </a:xfrm>
          <a:prstGeom prst="rect">
            <a:avLst/>
          </a:prstGeom>
          <a:noFill/>
          <a:ln w="9525">
            <a:noFill/>
            <a:miter lim="800000"/>
            <a:headEnd/>
            <a:tailEnd/>
          </a:ln>
        </p:spPr>
        <p:txBody>
          <a:bodyPr wrap="square">
            <a:prstTxWarp prst="textNoShape">
              <a:avLst/>
            </a:prstTxWarp>
            <a:spAutoFit/>
          </a:bodyPr>
          <a:lstStyle/>
          <a:p>
            <a:pPr algn="r"/>
            <a:r>
              <a:rPr lang="en-US" sz="2800" dirty="0">
                <a:latin typeface="Estelle Black SF" pitchFamily="57" charset="0"/>
              </a:rPr>
              <a:t>Online test</a:t>
            </a:r>
          </a:p>
        </p:txBody>
      </p:sp>
      <p:sp>
        <p:nvSpPr>
          <p:cNvPr id="20483" name="TextBox 2"/>
          <p:cNvSpPr txBox="1">
            <a:spLocks noChangeArrowheads="1"/>
          </p:cNvSpPr>
          <p:nvPr/>
        </p:nvSpPr>
        <p:spPr bwMode="auto">
          <a:xfrm>
            <a:off x="5334000" y="533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1 = Linguistic</a:t>
            </a:r>
          </a:p>
        </p:txBody>
      </p:sp>
      <p:cxnSp>
        <p:nvCxnSpPr>
          <p:cNvPr id="5" name="Straight Connector 4"/>
          <p:cNvCxnSpPr/>
          <p:nvPr/>
        </p:nvCxnSpPr>
        <p:spPr>
          <a:xfrm rot="5400000">
            <a:off x="1906587" y="3198814"/>
            <a:ext cx="4572000" cy="3175"/>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3"/>
          <p:cNvSpPr txBox="1">
            <a:spLocks noChangeArrowheads="1"/>
          </p:cNvSpPr>
          <p:nvPr/>
        </p:nvSpPr>
        <p:spPr bwMode="auto">
          <a:xfrm>
            <a:off x="1828800" y="990600"/>
            <a:ext cx="2133600" cy="5078314"/>
          </a:xfrm>
          <a:prstGeom prst="rect">
            <a:avLst/>
          </a:prstGeom>
          <a:noFill/>
          <a:ln w="9525">
            <a:noFill/>
            <a:miter lim="800000"/>
            <a:headEnd/>
            <a:tailEnd/>
          </a:ln>
        </p:spPr>
        <p:txBody>
          <a:bodyPr wrap="square">
            <a:prstTxWarp prst="textNoShape">
              <a:avLst/>
            </a:prstTxWarp>
            <a:spAutoFit/>
          </a:bodyPr>
          <a:lstStyle/>
          <a:p>
            <a:pPr algn="r"/>
            <a:r>
              <a:rPr lang="en-US" b="1" i="1" dirty="0"/>
              <a:t>Find the number that you got with a particular category, then double it, then round it to the nearest whole number.  </a:t>
            </a:r>
            <a:r>
              <a:rPr lang="en-US" b="1" i="1" dirty="0">
                <a:solidFill>
                  <a:srgbClr val="800000"/>
                </a:solidFill>
              </a:rPr>
              <a:t>FOR EXAMPLE</a:t>
            </a:r>
            <a:r>
              <a:rPr lang="en-US" b="1" i="1" dirty="0"/>
              <a:t>: say you got a </a:t>
            </a:r>
            <a:r>
              <a:rPr lang="en-US" b="1" i="1" dirty="0">
                <a:solidFill>
                  <a:srgbClr val="FF0000"/>
                </a:solidFill>
              </a:rPr>
              <a:t>3.52</a:t>
            </a:r>
            <a:r>
              <a:rPr lang="en-US" b="1" i="1" dirty="0"/>
              <a:t> on the Logical-Mathematical score.  Double that would be </a:t>
            </a:r>
            <a:r>
              <a:rPr lang="en-US" b="1" i="1" dirty="0">
                <a:solidFill>
                  <a:srgbClr val="FF0000"/>
                </a:solidFill>
              </a:rPr>
              <a:t>7.04</a:t>
            </a:r>
            <a:r>
              <a:rPr lang="en-US" b="1" i="1" dirty="0"/>
              <a:t>.  The nearest whole number is </a:t>
            </a:r>
            <a:r>
              <a:rPr lang="en-US" b="1" i="1" dirty="0">
                <a:solidFill>
                  <a:srgbClr val="FF0000"/>
                </a:solidFill>
              </a:rPr>
              <a:t>7</a:t>
            </a:r>
            <a:r>
              <a:rPr lang="en-US" b="1" i="1" dirty="0"/>
              <a:t>.  Do that for each category.</a:t>
            </a:r>
          </a:p>
        </p:txBody>
      </p:sp>
      <p:sp>
        <p:nvSpPr>
          <p:cNvPr id="8" name="TextBox 2"/>
          <p:cNvSpPr txBox="1">
            <a:spLocks noChangeArrowheads="1"/>
          </p:cNvSpPr>
          <p:nvPr/>
        </p:nvSpPr>
        <p:spPr bwMode="auto">
          <a:xfrm>
            <a:off x="5334000" y="1295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2 = Logical-Mathematical</a:t>
            </a:r>
          </a:p>
        </p:txBody>
      </p:sp>
      <p:sp>
        <p:nvSpPr>
          <p:cNvPr id="9" name="TextBox 2"/>
          <p:cNvSpPr txBox="1">
            <a:spLocks noChangeArrowheads="1"/>
          </p:cNvSpPr>
          <p:nvPr/>
        </p:nvSpPr>
        <p:spPr bwMode="auto">
          <a:xfrm>
            <a:off x="5334000" y="2057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3 = Spatial</a:t>
            </a:r>
          </a:p>
        </p:txBody>
      </p:sp>
      <p:sp>
        <p:nvSpPr>
          <p:cNvPr id="10" name="TextBox 2"/>
          <p:cNvSpPr txBox="1">
            <a:spLocks noChangeArrowheads="1"/>
          </p:cNvSpPr>
          <p:nvPr/>
        </p:nvSpPr>
        <p:spPr bwMode="auto">
          <a:xfrm>
            <a:off x="5334000" y="2819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4 = Bodily-Kinesthetic</a:t>
            </a:r>
          </a:p>
        </p:txBody>
      </p:sp>
      <p:sp>
        <p:nvSpPr>
          <p:cNvPr id="11" name="TextBox 2"/>
          <p:cNvSpPr txBox="1">
            <a:spLocks noChangeArrowheads="1"/>
          </p:cNvSpPr>
          <p:nvPr/>
        </p:nvSpPr>
        <p:spPr bwMode="auto">
          <a:xfrm>
            <a:off x="5334000" y="3581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5 = Musical</a:t>
            </a:r>
          </a:p>
        </p:txBody>
      </p:sp>
      <p:sp>
        <p:nvSpPr>
          <p:cNvPr id="12" name="TextBox 2"/>
          <p:cNvSpPr txBox="1">
            <a:spLocks noChangeArrowheads="1"/>
          </p:cNvSpPr>
          <p:nvPr/>
        </p:nvSpPr>
        <p:spPr bwMode="auto">
          <a:xfrm>
            <a:off x="5334000" y="4343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6 = </a:t>
            </a:r>
            <a:r>
              <a:rPr lang="en-US" sz="2800" dirty="0" err="1">
                <a:latin typeface="Estelle Black SF" pitchFamily="57" charset="0"/>
              </a:rPr>
              <a:t>INTERpersonal</a:t>
            </a:r>
            <a:endParaRPr lang="en-US" sz="2800" dirty="0">
              <a:latin typeface="Estelle Black SF" pitchFamily="57" charset="0"/>
            </a:endParaRPr>
          </a:p>
        </p:txBody>
      </p:sp>
      <p:sp>
        <p:nvSpPr>
          <p:cNvPr id="13" name="TextBox 2"/>
          <p:cNvSpPr txBox="1">
            <a:spLocks noChangeArrowheads="1"/>
          </p:cNvSpPr>
          <p:nvPr/>
        </p:nvSpPr>
        <p:spPr bwMode="auto">
          <a:xfrm>
            <a:off x="5334000" y="51054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7 = </a:t>
            </a:r>
            <a:r>
              <a:rPr lang="en-US" sz="2800" dirty="0" err="1">
                <a:latin typeface="Estelle Black SF" pitchFamily="57" charset="0"/>
              </a:rPr>
              <a:t>INTRApersonal</a:t>
            </a:r>
            <a:endParaRPr lang="en-US" sz="2800" dirty="0">
              <a:latin typeface="Estelle Black SF" pitchFamily="57" charset="0"/>
            </a:endParaRPr>
          </a:p>
        </p:txBody>
      </p:sp>
      <p:sp>
        <p:nvSpPr>
          <p:cNvPr id="2" name="Rectangle 1"/>
          <p:cNvSpPr/>
          <p:nvPr/>
        </p:nvSpPr>
        <p:spPr>
          <a:xfrm>
            <a:off x="4495800" y="533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4495800" y="1295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4495800" y="2057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4495800" y="2819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4495800" y="3581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4495800" y="4343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4495800" y="5105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TextBox 2"/>
          <p:cNvSpPr txBox="1">
            <a:spLocks noChangeArrowheads="1"/>
          </p:cNvSpPr>
          <p:nvPr/>
        </p:nvSpPr>
        <p:spPr bwMode="auto">
          <a:xfrm>
            <a:off x="5334000" y="5791200"/>
            <a:ext cx="5105400" cy="523220"/>
          </a:xfrm>
          <a:prstGeom prst="rect">
            <a:avLst/>
          </a:prstGeom>
          <a:noFill/>
          <a:ln w="9525">
            <a:noFill/>
            <a:miter lim="800000"/>
            <a:headEnd/>
            <a:tailEnd/>
          </a:ln>
        </p:spPr>
        <p:txBody>
          <a:bodyPr wrap="square">
            <a:prstTxWarp prst="textNoShape">
              <a:avLst/>
            </a:prstTxWarp>
            <a:spAutoFit/>
          </a:bodyPr>
          <a:lstStyle/>
          <a:p>
            <a:r>
              <a:rPr lang="en-US" sz="2800" dirty="0">
                <a:latin typeface="Estelle Black SF" pitchFamily="57" charset="0"/>
              </a:rPr>
              <a:t>Section 8 = Naturalist</a:t>
            </a:r>
          </a:p>
        </p:txBody>
      </p:sp>
      <p:sp>
        <p:nvSpPr>
          <p:cNvPr id="30" name="Rectangle 29"/>
          <p:cNvSpPr/>
          <p:nvPr/>
        </p:nvSpPr>
        <p:spPr>
          <a:xfrm>
            <a:off x="4495800" y="5867400"/>
            <a:ext cx="609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social.png"/>
          <p:cNvPicPr>
            <a:picLocks noChangeAspect="1"/>
          </p:cNvPicPr>
          <p:nvPr/>
        </p:nvPicPr>
        <p:blipFill rotWithShape="1">
          <a:blip r:embed="rId3">
            <a:extLst>
              <a:ext uri="{28A0092B-C50C-407E-A947-70E740481C1C}">
                <a14:useLocalDpi xmlns:a14="http://schemas.microsoft.com/office/drawing/2010/main" val="0"/>
              </a:ext>
            </a:extLst>
          </a:blip>
          <a:srcRect t="9464"/>
          <a:stretch/>
        </p:blipFill>
        <p:spPr>
          <a:xfrm>
            <a:off x="4572001" y="4396655"/>
            <a:ext cx="457200" cy="509453"/>
          </a:xfrm>
          <a:prstGeom prst="rect">
            <a:avLst/>
          </a:prstGeom>
        </p:spPr>
      </p:pic>
      <p:pic>
        <p:nvPicPr>
          <p:cNvPr id="6" name="Picture 5" descr="self.png"/>
          <p:cNvPicPr>
            <a:picLocks noChangeAspect="1"/>
          </p:cNvPicPr>
          <p:nvPr/>
        </p:nvPicPr>
        <p:blipFill rotWithShape="1">
          <a:blip r:embed="rId4">
            <a:extLst>
              <a:ext uri="{28A0092B-C50C-407E-A947-70E740481C1C}">
                <a14:useLocalDpi xmlns:a14="http://schemas.microsoft.com/office/drawing/2010/main" val="0"/>
              </a:ext>
            </a:extLst>
          </a:blip>
          <a:srcRect l="11902" r="9046"/>
          <a:stretch/>
        </p:blipFill>
        <p:spPr>
          <a:xfrm>
            <a:off x="4609466" y="5121280"/>
            <a:ext cx="419734" cy="517521"/>
          </a:xfrm>
          <a:prstGeom prst="rect">
            <a:avLst/>
          </a:prstGeom>
        </p:spPr>
      </p:pic>
      <p:pic>
        <p:nvPicPr>
          <p:cNvPr id="15" name="Picture 14" descr="lang.png"/>
          <p:cNvPicPr>
            <a:picLocks noChangeAspect="1"/>
          </p:cNvPicPr>
          <p:nvPr/>
        </p:nvPicPr>
        <p:blipFill rotWithShape="1">
          <a:blip r:embed="rId5">
            <a:extLst>
              <a:ext uri="{28A0092B-C50C-407E-A947-70E740481C1C}">
                <a14:useLocalDpi xmlns:a14="http://schemas.microsoft.com/office/drawing/2010/main" val="0"/>
              </a:ext>
            </a:extLst>
          </a:blip>
          <a:srcRect l="8908" t="8559" r="9607" b="-1"/>
          <a:stretch/>
        </p:blipFill>
        <p:spPr>
          <a:xfrm>
            <a:off x="4542853" y="581198"/>
            <a:ext cx="430496" cy="510698"/>
          </a:xfrm>
          <a:prstGeom prst="rect">
            <a:avLst/>
          </a:prstGeom>
        </p:spPr>
      </p:pic>
      <p:pic>
        <p:nvPicPr>
          <p:cNvPr id="31" name="Picture 30" descr="spat.png"/>
          <p:cNvPicPr>
            <a:picLocks noChangeAspect="1"/>
          </p:cNvPicPr>
          <p:nvPr/>
        </p:nvPicPr>
        <p:blipFill rotWithShape="1">
          <a:blip r:embed="rId6">
            <a:extLst>
              <a:ext uri="{28A0092B-C50C-407E-A947-70E740481C1C}">
                <a14:useLocalDpi xmlns:a14="http://schemas.microsoft.com/office/drawing/2010/main" val="0"/>
              </a:ext>
            </a:extLst>
          </a:blip>
          <a:srcRect l="11711" t="7728" r="12019" b="9167"/>
          <a:stretch/>
        </p:blipFill>
        <p:spPr>
          <a:xfrm>
            <a:off x="4564377" y="2093390"/>
            <a:ext cx="446640" cy="516620"/>
          </a:xfrm>
          <a:prstGeom prst="rect">
            <a:avLst/>
          </a:prstGeom>
        </p:spPr>
      </p:pic>
      <p:pic>
        <p:nvPicPr>
          <p:cNvPr id="20480" name="Picture 20479" descr="musion.png"/>
          <p:cNvPicPr>
            <a:picLocks noChangeAspect="1"/>
          </p:cNvPicPr>
          <p:nvPr/>
        </p:nvPicPr>
        <p:blipFill rotWithShape="1">
          <a:blip r:embed="rId7">
            <a:extLst>
              <a:ext uri="{28A0092B-C50C-407E-A947-70E740481C1C}">
                <a14:useLocalDpi xmlns:a14="http://schemas.microsoft.com/office/drawing/2010/main" val="0"/>
              </a:ext>
            </a:extLst>
          </a:blip>
          <a:srcRect l="19821" t="19180" r="44964" b="10079"/>
          <a:stretch/>
        </p:blipFill>
        <p:spPr>
          <a:xfrm>
            <a:off x="4572001" y="3657601"/>
            <a:ext cx="400575" cy="441279"/>
          </a:xfrm>
          <a:prstGeom prst="rect">
            <a:avLst/>
          </a:prstGeom>
        </p:spPr>
      </p:pic>
      <p:pic>
        <p:nvPicPr>
          <p:cNvPr id="20481" name="Picture 20480" descr="Screen Shot 2020-02-18 at 3.30.55 PM.png"/>
          <p:cNvPicPr>
            <a:picLocks noChangeAspect="1"/>
          </p:cNvPicPr>
          <p:nvPr/>
        </p:nvPicPr>
        <p:blipFill rotWithShape="1">
          <a:blip r:embed="rId8">
            <a:extLst>
              <a:ext uri="{28A0092B-C50C-407E-A947-70E740481C1C}">
                <a14:useLocalDpi xmlns:a14="http://schemas.microsoft.com/office/drawing/2010/main" val="0"/>
              </a:ext>
            </a:extLst>
          </a:blip>
          <a:srcRect l="6267" t="6144" r="45748" b="1"/>
          <a:stretch/>
        </p:blipFill>
        <p:spPr>
          <a:xfrm>
            <a:off x="4624632" y="2895601"/>
            <a:ext cx="404569" cy="500625"/>
          </a:xfrm>
          <a:prstGeom prst="rect">
            <a:avLst/>
          </a:prstGeom>
        </p:spPr>
      </p:pic>
      <p:pic>
        <p:nvPicPr>
          <p:cNvPr id="20484" name="Picture 20483" descr="Screen Shot 2020-02-18 at 3.30.50 PM.png"/>
          <p:cNvPicPr>
            <a:picLocks noChangeAspect="1"/>
          </p:cNvPicPr>
          <p:nvPr/>
        </p:nvPicPr>
        <p:blipFill rotWithShape="1">
          <a:blip r:embed="rId9">
            <a:extLst>
              <a:ext uri="{28A0092B-C50C-407E-A947-70E740481C1C}">
                <a14:useLocalDpi xmlns:a14="http://schemas.microsoft.com/office/drawing/2010/main" val="0"/>
              </a:ext>
            </a:extLst>
          </a:blip>
          <a:srcRect t="16770" r="55306" b="13336"/>
          <a:stretch/>
        </p:blipFill>
        <p:spPr>
          <a:xfrm>
            <a:off x="4557898" y="1330208"/>
            <a:ext cx="471303" cy="498592"/>
          </a:xfrm>
          <a:prstGeom prst="rect">
            <a:avLst/>
          </a:prstGeom>
        </p:spPr>
      </p:pic>
      <p:pic>
        <p:nvPicPr>
          <p:cNvPr id="20485" name="Picture 20484" descr="other.png"/>
          <p:cNvPicPr>
            <a:picLocks noChangeAspect="1"/>
          </p:cNvPicPr>
          <p:nvPr/>
        </p:nvPicPr>
        <p:blipFill rotWithShape="1">
          <a:blip r:embed="rId10">
            <a:extLst>
              <a:ext uri="{28A0092B-C50C-407E-A947-70E740481C1C}">
                <a14:useLocalDpi xmlns:a14="http://schemas.microsoft.com/office/drawing/2010/main" val="0"/>
              </a:ext>
            </a:extLst>
          </a:blip>
          <a:srcRect t="7149" b="7446"/>
          <a:stretch/>
        </p:blipFill>
        <p:spPr>
          <a:xfrm>
            <a:off x="4572001" y="5908845"/>
            <a:ext cx="425609" cy="495094"/>
          </a:xfrm>
          <a:prstGeom prst="rect">
            <a:avLst/>
          </a:prstGeom>
        </p:spPr>
      </p:pic>
    </p:spTree>
    <p:extLst>
      <p:ext uri="{BB962C8B-B14F-4D97-AF65-F5344CB8AC3E}">
        <p14:creationId xmlns:p14="http://schemas.microsoft.com/office/powerpoint/2010/main" val="2761477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19"/>
          <p:cNvSpPr>
            <a:spLocks noChangeArrowheads="1"/>
          </p:cNvSpPr>
          <p:nvPr/>
        </p:nvSpPr>
        <p:spPr bwMode="auto">
          <a:xfrm>
            <a:off x="1676400" y="4953000"/>
            <a:ext cx="8763000" cy="457200"/>
          </a:xfrm>
          <a:prstGeom prst="rect">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2067" name="Rectangle 19"/>
          <p:cNvSpPr>
            <a:spLocks noChangeArrowheads="1"/>
          </p:cNvSpPr>
          <p:nvPr/>
        </p:nvSpPr>
        <p:spPr bwMode="auto">
          <a:xfrm>
            <a:off x="1676400" y="3962400"/>
            <a:ext cx="8763000" cy="457200"/>
          </a:xfrm>
          <a:prstGeom prst="rect">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2066" name="Rectangle 18"/>
          <p:cNvSpPr>
            <a:spLocks noChangeArrowheads="1"/>
          </p:cNvSpPr>
          <p:nvPr/>
        </p:nvSpPr>
        <p:spPr bwMode="auto">
          <a:xfrm>
            <a:off x="1676400" y="2895600"/>
            <a:ext cx="8763000" cy="457200"/>
          </a:xfrm>
          <a:prstGeom prst="rect">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2065" name="Rectangle 17"/>
          <p:cNvSpPr>
            <a:spLocks noChangeArrowheads="1"/>
          </p:cNvSpPr>
          <p:nvPr/>
        </p:nvSpPr>
        <p:spPr bwMode="auto">
          <a:xfrm>
            <a:off x="1676400" y="1828800"/>
            <a:ext cx="8763000" cy="457200"/>
          </a:xfrm>
          <a:prstGeom prst="rect">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2053" name="Text Box 5"/>
          <p:cNvSpPr txBox="1">
            <a:spLocks noChangeArrowheads="1"/>
          </p:cNvSpPr>
          <p:nvPr/>
        </p:nvSpPr>
        <p:spPr bwMode="auto">
          <a:xfrm>
            <a:off x="1676400" y="1295400"/>
            <a:ext cx="15240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a:t>Linguistic</a:t>
            </a:r>
          </a:p>
        </p:txBody>
      </p:sp>
      <p:sp>
        <p:nvSpPr>
          <p:cNvPr id="2054" name="Text Box 6"/>
          <p:cNvSpPr txBox="1">
            <a:spLocks noChangeArrowheads="1"/>
          </p:cNvSpPr>
          <p:nvPr/>
        </p:nvSpPr>
        <p:spPr bwMode="auto">
          <a:xfrm>
            <a:off x="1676400" y="1828800"/>
            <a:ext cx="25146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800080"/>
                </a:solidFill>
              </a:rPr>
              <a:t>Logical-Mathematical</a:t>
            </a:r>
          </a:p>
        </p:txBody>
      </p:sp>
      <p:sp>
        <p:nvSpPr>
          <p:cNvPr id="2055" name="Text Box 7"/>
          <p:cNvSpPr txBox="1">
            <a:spLocks noChangeArrowheads="1"/>
          </p:cNvSpPr>
          <p:nvPr/>
        </p:nvSpPr>
        <p:spPr bwMode="auto">
          <a:xfrm>
            <a:off x="1676400" y="2362200"/>
            <a:ext cx="10668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3366FF"/>
                </a:solidFill>
              </a:rPr>
              <a:t>Spatial</a:t>
            </a:r>
          </a:p>
        </p:txBody>
      </p:sp>
      <p:sp>
        <p:nvSpPr>
          <p:cNvPr id="2056" name="Text Box 8"/>
          <p:cNvSpPr txBox="1">
            <a:spLocks noChangeArrowheads="1"/>
          </p:cNvSpPr>
          <p:nvPr/>
        </p:nvSpPr>
        <p:spPr bwMode="auto">
          <a:xfrm>
            <a:off x="1676400" y="2895600"/>
            <a:ext cx="12192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FFFF00"/>
                </a:solidFill>
              </a:rPr>
              <a:t>Musical</a:t>
            </a:r>
          </a:p>
        </p:txBody>
      </p:sp>
      <p:sp>
        <p:nvSpPr>
          <p:cNvPr id="2057" name="Text Box 9"/>
          <p:cNvSpPr txBox="1">
            <a:spLocks noChangeArrowheads="1"/>
          </p:cNvSpPr>
          <p:nvPr/>
        </p:nvSpPr>
        <p:spPr bwMode="auto">
          <a:xfrm>
            <a:off x="1676400" y="3429000"/>
            <a:ext cx="22098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008000"/>
                </a:solidFill>
              </a:rPr>
              <a:t>Bodily-Kinesthetic</a:t>
            </a:r>
          </a:p>
        </p:txBody>
      </p:sp>
      <p:sp>
        <p:nvSpPr>
          <p:cNvPr id="2058" name="Text Box 10"/>
          <p:cNvSpPr txBox="1">
            <a:spLocks noChangeArrowheads="1"/>
          </p:cNvSpPr>
          <p:nvPr/>
        </p:nvSpPr>
        <p:spPr bwMode="auto">
          <a:xfrm>
            <a:off x="1676400" y="3962400"/>
            <a:ext cx="16764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FF0000"/>
                </a:solidFill>
              </a:rPr>
              <a:t>Interpersonal</a:t>
            </a:r>
            <a:endParaRPr lang="en-US" dirty="0"/>
          </a:p>
        </p:txBody>
      </p:sp>
      <p:sp>
        <p:nvSpPr>
          <p:cNvPr id="2059" name="Text Box 11"/>
          <p:cNvSpPr txBox="1">
            <a:spLocks noChangeArrowheads="1"/>
          </p:cNvSpPr>
          <p:nvPr/>
        </p:nvSpPr>
        <p:spPr bwMode="auto">
          <a:xfrm>
            <a:off x="1676400" y="4495800"/>
            <a:ext cx="16764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FF8000"/>
                </a:solidFill>
              </a:rPr>
              <a:t>Intrapersonal</a:t>
            </a:r>
          </a:p>
        </p:txBody>
      </p:sp>
      <p:sp>
        <p:nvSpPr>
          <p:cNvPr id="2060" name="Text Box 12"/>
          <p:cNvSpPr txBox="1">
            <a:spLocks noChangeArrowheads="1"/>
          </p:cNvSpPr>
          <p:nvPr/>
        </p:nvSpPr>
        <p:spPr bwMode="auto">
          <a:xfrm>
            <a:off x="3962400" y="228600"/>
            <a:ext cx="1447800" cy="78483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t>Panda</a:t>
            </a:r>
          </a:p>
          <a:p>
            <a:pPr algn="ctr">
              <a:spcBef>
                <a:spcPct val="50000"/>
              </a:spcBef>
            </a:pPr>
            <a:r>
              <a:rPr lang="en-US" dirty="0"/>
              <a:t>test</a:t>
            </a:r>
          </a:p>
        </p:txBody>
      </p:sp>
      <p:sp>
        <p:nvSpPr>
          <p:cNvPr id="2061" name="Text Box 13"/>
          <p:cNvSpPr txBox="1">
            <a:spLocks noChangeArrowheads="1"/>
          </p:cNvSpPr>
          <p:nvPr/>
        </p:nvSpPr>
        <p:spPr bwMode="auto">
          <a:xfrm>
            <a:off x="5562600" y="228601"/>
            <a:ext cx="990600"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t>Written </a:t>
            </a:r>
            <a:r>
              <a:rPr lang="en-US" dirty="0" err="1"/>
              <a:t>eval</a:t>
            </a:r>
            <a:r>
              <a:rPr lang="en-US" dirty="0"/>
              <a:t> 1</a:t>
            </a:r>
          </a:p>
        </p:txBody>
      </p:sp>
      <p:sp>
        <p:nvSpPr>
          <p:cNvPr id="2062" name="Text Box 14"/>
          <p:cNvSpPr txBox="1">
            <a:spLocks noChangeArrowheads="1"/>
          </p:cNvSpPr>
          <p:nvPr/>
        </p:nvSpPr>
        <p:spPr bwMode="auto">
          <a:xfrm>
            <a:off x="9601200" y="228600"/>
            <a:ext cx="8382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t>Total</a:t>
            </a:r>
          </a:p>
        </p:txBody>
      </p:sp>
      <p:sp>
        <p:nvSpPr>
          <p:cNvPr id="2063" name="Text Box 15"/>
          <p:cNvSpPr txBox="1">
            <a:spLocks noChangeArrowheads="1"/>
          </p:cNvSpPr>
          <p:nvPr/>
        </p:nvSpPr>
        <p:spPr bwMode="auto">
          <a:xfrm>
            <a:off x="4267200" y="1219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3</a:t>
            </a:r>
          </a:p>
        </p:txBody>
      </p:sp>
      <p:sp>
        <p:nvSpPr>
          <p:cNvPr id="2064" name="Rectangle 16"/>
          <p:cNvSpPr>
            <a:spLocks noChangeArrowheads="1"/>
          </p:cNvSpPr>
          <p:nvPr/>
        </p:nvSpPr>
        <p:spPr bwMode="auto">
          <a:xfrm>
            <a:off x="9601200" y="1219200"/>
            <a:ext cx="184731" cy="369332"/>
          </a:xfrm>
          <a:prstGeom prst="rect">
            <a:avLst/>
          </a:prstGeom>
          <a:noFill/>
          <a:ln w="9525">
            <a:noFill/>
            <a:miter lim="800000"/>
            <a:headEnd/>
            <a:tailEnd/>
          </a:ln>
        </p:spPr>
        <p:txBody>
          <a:bodyPr wrap="none">
            <a:prstTxWarp prst="textNoShape">
              <a:avLst/>
            </a:prstTxWarp>
            <a:spAutoFit/>
          </a:bodyPr>
          <a:lstStyle/>
          <a:p>
            <a:endParaRPr lang="en-US"/>
          </a:p>
        </p:txBody>
      </p:sp>
      <p:sp>
        <p:nvSpPr>
          <p:cNvPr id="2068" name="Text Box 20"/>
          <p:cNvSpPr txBox="1">
            <a:spLocks noChangeArrowheads="1"/>
          </p:cNvSpPr>
          <p:nvPr/>
        </p:nvSpPr>
        <p:spPr bwMode="auto">
          <a:xfrm>
            <a:off x="5562600" y="1219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4</a:t>
            </a:r>
          </a:p>
        </p:txBody>
      </p:sp>
      <p:sp>
        <p:nvSpPr>
          <p:cNvPr id="2069" name="Text Box 21"/>
          <p:cNvSpPr txBox="1">
            <a:spLocks noChangeArrowheads="1"/>
          </p:cNvSpPr>
          <p:nvPr/>
        </p:nvSpPr>
        <p:spPr bwMode="auto">
          <a:xfrm>
            <a:off x="9525000" y="1219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27</a:t>
            </a:r>
          </a:p>
        </p:txBody>
      </p:sp>
      <p:sp>
        <p:nvSpPr>
          <p:cNvPr id="2070" name="Text Box 22"/>
          <p:cNvSpPr txBox="1">
            <a:spLocks noChangeArrowheads="1"/>
          </p:cNvSpPr>
          <p:nvPr/>
        </p:nvSpPr>
        <p:spPr bwMode="auto">
          <a:xfrm>
            <a:off x="4267200" y="18288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5</a:t>
            </a:r>
          </a:p>
        </p:txBody>
      </p:sp>
      <p:sp>
        <p:nvSpPr>
          <p:cNvPr id="2071" name="Text Box 23"/>
          <p:cNvSpPr txBox="1">
            <a:spLocks noChangeArrowheads="1"/>
          </p:cNvSpPr>
          <p:nvPr/>
        </p:nvSpPr>
        <p:spPr bwMode="auto">
          <a:xfrm>
            <a:off x="5562600" y="18288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4</a:t>
            </a:r>
          </a:p>
        </p:txBody>
      </p:sp>
      <p:sp>
        <p:nvSpPr>
          <p:cNvPr id="2072" name="Text Box 24"/>
          <p:cNvSpPr txBox="1">
            <a:spLocks noChangeArrowheads="1"/>
          </p:cNvSpPr>
          <p:nvPr/>
        </p:nvSpPr>
        <p:spPr bwMode="auto">
          <a:xfrm>
            <a:off x="9525000" y="18288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24</a:t>
            </a:r>
          </a:p>
        </p:txBody>
      </p:sp>
      <p:sp>
        <p:nvSpPr>
          <p:cNvPr id="2073" name="Text Box 25"/>
          <p:cNvSpPr txBox="1">
            <a:spLocks noChangeArrowheads="1"/>
          </p:cNvSpPr>
          <p:nvPr/>
        </p:nvSpPr>
        <p:spPr bwMode="auto">
          <a:xfrm>
            <a:off x="4267200" y="2362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5</a:t>
            </a:r>
          </a:p>
        </p:txBody>
      </p:sp>
      <p:sp>
        <p:nvSpPr>
          <p:cNvPr id="2074" name="Text Box 26"/>
          <p:cNvSpPr txBox="1">
            <a:spLocks noChangeArrowheads="1"/>
          </p:cNvSpPr>
          <p:nvPr/>
        </p:nvSpPr>
        <p:spPr bwMode="auto">
          <a:xfrm>
            <a:off x="5562600" y="2362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6</a:t>
            </a:r>
          </a:p>
        </p:txBody>
      </p:sp>
      <p:sp>
        <p:nvSpPr>
          <p:cNvPr id="2075" name="Text Box 27"/>
          <p:cNvSpPr txBox="1">
            <a:spLocks noChangeArrowheads="1"/>
          </p:cNvSpPr>
          <p:nvPr/>
        </p:nvSpPr>
        <p:spPr bwMode="auto">
          <a:xfrm>
            <a:off x="9525000" y="2362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29</a:t>
            </a:r>
          </a:p>
        </p:txBody>
      </p:sp>
      <p:sp>
        <p:nvSpPr>
          <p:cNvPr id="2076" name="Text Box 28"/>
          <p:cNvSpPr txBox="1">
            <a:spLocks noChangeArrowheads="1"/>
          </p:cNvSpPr>
          <p:nvPr/>
        </p:nvSpPr>
        <p:spPr bwMode="auto">
          <a:xfrm>
            <a:off x="4267200" y="2895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a:t>4</a:t>
            </a:r>
          </a:p>
        </p:txBody>
      </p:sp>
      <p:sp>
        <p:nvSpPr>
          <p:cNvPr id="2077" name="Text Box 29"/>
          <p:cNvSpPr txBox="1">
            <a:spLocks noChangeArrowheads="1"/>
          </p:cNvSpPr>
          <p:nvPr/>
        </p:nvSpPr>
        <p:spPr bwMode="auto">
          <a:xfrm>
            <a:off x="5562600" y="2895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5</a:t>
            </a:r>
          </a:p>
        </p:txBody>
      </p:sp>
      <p:sp>
        <p:nvSpPr>
          <p:cNvPr id="2078" name="Text Box 30"/>
          <p:cNvSpPr txBox="1">
            <a:spLocks noChangeArrowheads="1"/>
          </p:cNvSpPr>
          <p:nvPr/>
        </p:nvSpPr>
        <p:spPr bwMode="auto">
          <a:xfrm>
            <a:off x="9525000" y="2895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27</a:t>
            </a:r>
          </a:p>
        </p:txBody>
      </p:sp>
      <p:sp>
        <p:nvSpPr>
          <p:cNvPr id="2079" name="Text Box 31"/>
          <p:cNvSpPr txBox="1">
            <a:spLocks noChangeArrowheads="1"/>
          </p:cNvSpPr>
          <p:nvPr/>
        </p:nvSpPr>
        <p:spPr bwMode="auto">
          <a:xfrm>
            <a:off x="4267200" y="3429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1</a:t>
            </a:r>
          </a:p>
        </p:txBody>
      </p:sp>
      <p:sp>
        <p:nvSpPr>
          <p:cNvPr id="2080" name="Text Box 32"/>
          <p:cNvSpPr txBox="1">
            <a:spLocks noChangeArrowheads="1"/>
          </p:cNvSpPr>
          <p:nvPr/>
        </p:nvSpPr>
        <p:spPr bwMode="auto">
          <a:xfrm>
            <a:off x="5562600" y="3429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1</a:t>
            </a:r>
          </a:p>
        </p:txBody>
      </p:sp>
      <p:sp>
        <p:nvSpPr>
          <p:cNvPr id="2081" name="Text Box 33"/>
          <p:cNvSpPr txBox="1">
            <a:spLocks noChangeArrowheads="1"/>
          </p:cNvSpPr>
          <p:nvPr/>
        </p:nvSpPr>
        <p:spPr bwMode="auto">
          <a:xfrm>
            <a:off x="9525000" y="3429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10</a:t>
            </a:r>
          </a:p>
        </p:txBody>
      </p:sp>
      <p:sp>
        <p:nvSpPr>
          <p:cNvPr id="2082" name="Text Box 34"/>
          <p:cNvSpPr txBox="1">
            <a:spLocks noChangeArrowheads="1"/>
          </p:cNvSpPr>
          <p:nvPr/>
        </p:nvSpPr>
        <p:spPr bwMode="auto">
          <a:xfrm>
            <a:off x="4267200" y="39624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2</a:t>
            </a:r>
          </a:p>
        </p:txBody>
      </p:sp>
      <p:sp>
        <p:nvSpPr>
          <p:cNvPr id="2083" name="Text Box 35"/>
          <p:cNvSpPr txBox="1">
            <a:spLocks noChangeArrowheads="1"/>
          </p:cNvSpPr>
          <p:nvPr/>
        </p:nvSpPr>
        <p:spPr bwMode="auto">
          <a:xfrm>
            <a:off x="5562600" y="39624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2</a:t>
            </a:r>
          </a:p>
        </p:txBody>
      </p:sp>
      <p:sp>
        <p:nvSpPr>
          <p:cNvPr id="2084" name="Text Box 36"/>
          <p:cNvSpPr txBox="1">
            <a:spLocks noChangeArrowheads="1"/>
          </p:cNvSpPr>
          <p:nvPr/>
        </p:nvSpPr>
        <p:spPr bwMode="auto">
          <a:xfrm>
            <a:off x="9525000" y="39624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13</a:t>
            </a:r>
          </a:p>
        </p:txBody>
      </p:sp>
      <p:sp>
        <p:nvSpPr>
          <p:cNvPr id="2085" name="Text Box 37"/>
          <p:cNvSpPr txBox="1">
            <a:spLocks noChangeArrowheads="1"/>
          </p:cNvSpPr>
          <p:nvPr/>
        </p:nvSpPr>
        <p:spPr bwMode="auto">
          <a:xfrm>
            <a:off x="4267200" y="4419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4</a:t>
            </a:r>
          </a:p>
        </p:txBody>
      </p:sp>
      <p:sp>
        <p:nvSpPr>
          <p:cNvPr id="2086" name="Text Box 38"/>
          <p:cNvSpPr txBox="1">
            <a:spLocks noChangeArrowheads="1"/>
          </p:cNvSpPr>
          <p:nvPr/>
        </p:nvSpPr>
        <p:spPr bwMode="auto">
          <a:xfrm>
            <a:off x="5562600" y="4419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3</a:t>
            </a:r>
          </a:p>
        </p:txBody>
      </p:sp>
      <p:sp>
        <p:nvSpPr>
          <p:cNvPr id="2087" name="Text Box 39"/>
          <p:cNvSpPr txBox="1">
            <a:spLocks noChangeArrowheads="1"/>
          </p:cNvSpPr>
          <p:nvPr/>
        </p:nvSpPr>
        <p:spPr bwMode="auto">
          <a:xfrm>
            <a:off x="9525000" y="4419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22</a:t>
            </a:r>
          </a:p>
        </p:txBody>
      </p:sp>
      <p:sp>
        <p:nvSpPr>
          <p:cNvPr id="37" name="Text Box 13"/>
          <p:cNvSpPr txBox="1">
            <a:spLocks noChangeArrowheads="1"/>
          </p:cNvSpPr>
          <p:nvPr/>
        </p:nvSpPr>
        <p:spPr bwMode="auto">
          <a:xfrm>
            <a:off x="8229600" y="228602"/>
            <a:ext cx="914400"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t>Online test</a:t>
            </a:r>
          </a:p>
        </p:txBody>
      </p:sp>
      <p:sp>
        <p:nvSpPr>
          <p:cNvPr id="38" name="Text Box 20"/>
          <p:cNvSpPr txBox="1">
            <a:spLocks noChangeArrowheads="1"/>
          </p:cNvSpPr>
          <p:nvPr/>
        </p:nvSpPr>
        <p:spPr bwMode="auto">
          <a:xfrm>
            <a:off x="8229600" y="1219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5</a:t>
            </a:r>
          </a:p>
        </p:txBody>
      </p:sp>
      <p:sp>
        <p:nvSpPr>
          <p:cNvPr id="39" name="Text Box 23"/>
          <p:cNvSpPr txBox="1">
            <a:spLocks noChangeArrowheads="1"/>
          </p:cNvSpPr>
          <p:nvPr/>
        </p:nvSpPr>
        <p:spPr bwMode="auto">
          <a:xfrm>
            <a:off x="8229600" y="18288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7</a:t>
            </a:r>
          </a:p>
        </p:txBody>
      </p:sp>
      <p:sp>
        <p:nvSpPr>
          <p:cNvPr id="40" name="Text Box 26"/>
          <p:cNvSpPr txBox="1">
            <a:spLocks noChangeArrowheads="1"/>
          </p:cNvSpPr>
          <p:nvPr/>
        </p:nvSpPr>
        <p:spPr bwMode="auto">
          <a:xfrm>
            <a:off x="8229600" y="2362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8</a:t>
            </a:r>
          </a:p>
        </p:txBody>
      </p:sp>
      <p:sp>
        <p:nvSpPr>
          <p:cNvPr id="41" name="Text Box 29"/>
          <p:cNvSpPr txBox="1">
            <a:spLocks noChangeArrowheads="1"/>
          </p:cNvSpPr>
          <p:nvPr/>
        </p:nvSpPr>
        <p:spPr bwMode="auto">
          <a:xfrm>
            <a:off x="8229600" y="2895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9</a:t>
            </a:r>
          </a:p>
        </p:txBody>
      </p:sp>
      <p:sp>
        <p:nvSpPr>
          <p:cNvPr id="42" name="Text Box 32"/>
          <p:cNvSpPr txBox="1">
            <a:spLocks noChangeArrowheads="1"/>
          </p:cNvSpPr>
          <p:nvPr/>
        </p:nvSpPr>
        <p:spPr bwMode="auto">
          <a:xfrm>
            <a:off x="8229600" y="3429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1</a:t>
            </a:r>
          </a:p>
        </p:txBody>
      </p:sp>
      <p:sp>
        <p:nvSpPr>
          <p:cNvPr id="43" name="Text Box 35"/>
          <p:cNvSpPr txBox="1">
            <a:spLocks noChangeArrowheads="1"/>
          </p:cNvSpPr>
          <p:nvPr/>
        </p:nvSpPr>
        <p:spPr bwMode="auto">
          <a:xfrm>
            <a:off x="8229600" y="39624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3</a:t>
            </a:r>
          </a:p>
        </p:txBody>
      </p:sp>
      <p:sp>
        <p:nvSpPr>
          <p:cNvPr id="44" name="Text Box 38"/>
          <p:cNvSpPr txBox="1">
            <a:spLocks noChangeArrowheads="1"/>
          </p:cNvSpPr>
          <p:nvPr/>
        </p:nvSpPr>
        <p:spPr bwMode="auto">
          <a:xfrm>
            <a:off x="8229600" y="4419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7</a:t>
            </a:r>
          </a:p>
        </p:txBody>
      </p:sp>
      <p:sp>
        <p:nvSpPr>
          <p:cNvPr id="45" name="Text Box 11"/>
          <p:cNvSpPr txBox="1">
            <a:spLocks noChangeArrowheads="1"/>
          </p:cNvSpPr>
          <p:nvPr/>
        </p:nvSpPr>
        <p:spPr bwMode="auto">
          <a:xfrm>
            <a:off x="1676400" y="4953000"/>
            <a:ext cx="21336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chemeClr val="bg1"/>
                </a:solidFill>
              </a:rPr>
              <a:t>Naturalist</a:t>
            </a:r>
          </a:p>
        </p:txBody>
      </p:sp>
      <p:sp>
        <p:nvSpPr>
          <p:cNvPr id="46" name="Text Box 37"/>
          <p:cNvSpPr txBox="1">
            <a:spLocks noChangeArrowheads="1"/>
          </p:cNvSpPr>
          <p:nvPr/>
        </p:nvSpPr>
        <p:spPr bwMode="auto">
          <a:xfrm>
            <a:off x="4267200" y="4953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a:t>
            </a:r>
          </a:p>
        </p:txBody>
      </p:sp>
      <p:sp>
        <p:nvSpPr>
          <p:cNvPr id="47" name="Text Box 38"/>
          <p:cNvSpPr txBox="1">
            <a:spLocks noChangeArrowheads="1"/>
          </p:cNvSpPr>
          <p:nvPr/>
        </p:nvSpPr>
        <p:spPr bwMode="auto">
          <a:xfrm>
            <a:off x="5562600" y="4953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a:t>
            </a:r>
          </a:p>
        </p:txBody>
      </p:sp>
      <p:sp>
        <p:nvSpPr>
          <p:cNvPr id="48" name="Text Box 39"/>
          <p:cNvSpPr txBox="1">
            <a:spLocks noChangeArrowheads="1"/>
          </p:cNvSpPr>
          <p:nvPr/>
        </p:nvSpPr>
        <p:spPr bwMode="auto">
          <a:xfrm>
            <a:off x="9525000" y="4953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17</a:t>
            </a:r>
          </a:p>
        </p:txBody>
      </p:sp>
      <p:sp>
        <p:nvSpPr>
          <p:cNvPr id="49" name="Text Box 38"/>
          <p:cNvSpPr txBox="1">
            <a:spLocks noChangeArrowheads="1"/>
          </p:cNvSpPr>
          <p:nvPr/>
        </p:nvSpPr>
        <p:spPr bwMode="auto">
          <a:xfrm>
            <a:off x="8229600" y="4953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9</a:t>
            </a:r>
          </a:p>
        </p:txBody>
      </p:sp>
      <p:sp>
        <p:nvSpPr>
          <p:cNvPr id="51" name="Text Box 13"/>
          <p:cNvSpPr txBox="1">
            <a:spLocks noChangeArrowheads="1"/>
          </p:cNvSpPr>
          <p:nvPr/>
        </p:nvSpPr>
        <p:spPr bwMode="auto">
          <a:xfrm>
            <a:off x="6934200" y="228601"/>
            <a:ext cx="990600"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t>Written </a:t>
            </a:r>
            <a:r>
              <a:rPr lang="en-US" dirty="0" err="1"/>
              <a:t>eval</a:t>
            </a:r>
            <a:r>
              <a:rPr lang="en-US" dirty="0"/>
              <a:t> 2</a:t>
            </a:r>
          </a:p>
        </p:txBody>
      </p:sp>
      <p:sp>
        <p:nvSpPr>
          <p:cNvPr id="52" name="Text Box 20"/>
          <p:cNvSpPr txBox="1">
            <a:spLocks noChangeArrowheads="1"/>
          </p:cNvSpPr>
          <p:nvPr/>
        </p:nvSpPr>
        <p:spPr bwMode="auto">
          <a:xfrm>
            <a:off x="6934200" y="1219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15</a:t>
            </a:r>
          </a:p>
        </p:txBody>
      </p:sp>
      <p:sp>
        <p:nvSpPr>
          <p:cNvPr id="53" name="Text Box 23"/>
          <p:cNvSpPr txBox="1">
            <a:spLocks noChangeArrowheads="1"/>
          </p:cNvSpPr>
          <p:nvPr/>
        </p:nvSpPr>
        <p:spPr bwMode="auto">
          <a:xfrm>
            <a:off x="6934200" y="18288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8</a:t>
            </a:r>
          </a:p>
        </p:txBody>
      </p:sp>
      <p:sp>
        <p:nvSpPr>
          <p:cNvPr id="54" name="Text Box 26"/>
          <p:cNvSpPr txBox="1">
            <a:spLocks noChangeArrowheads="1"/>
          </p:cNvSpPr>
          <p:nvPr/>
        </p:nvSpPr>
        <p:spPr bwMode="auto">
          <a:xfrm>
            <a:off x="6934200" y="23622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10</a:t>
            </a:r>
          </a:p>
        </p:txBody>
      </p:sp>
      <p:sp>
        <p:nvSpPr>
          <p:cNvPr id="55" name="Text Box 29"/>
          <p:cNvSpPr txBox="1">
            <a:spLocks noChangeArrowheads="1"/>
          </p:cNvSpPr>
          <p:nvPr/>
        </p:nvSpPr>
        <p:spPr bwMode="auto">
          <a:xfrm>
            <a:off x="6934200" y="2895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9</a:t>
            </a:r>
          </a:p>
        </p:txBody>
      </p:sp>
      <p:sp>
        <p:nvSpPr>
          <p:cNvPr id="56" name="Text Box 32"/>
          <p:cNvSpPr txBox="1">
            <a:spLocks noChangeArrowheads="1"/>
          </p:cNvSpPr>
          <p:nvPr/>
        </p:nvSpPr>
        <p:spPr bwMode="auto">
          <a:xfrm>
            <a:off x="6934200" y="3429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7</a:t>
            </a:r>
          </a:p>
        </p:txBody>
      </p:sp>
      <p:sp>
        <p:nvSpPr>
          <p:cNvPr id="57" name="Text Box 35"/>
          <p:cNvSpPr txBox="1">
            <a:spLocks noChangeArrowheads="1"/>
          </p:cNvSpPr>
          <p:nvPr/>
        </p:nvSpPr>
        <p:spPr bwMode="auto">
          <a:xfrm>
            <a:off x="6934200" y="39624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6</a:t>
            </a:r>
          </a:p>
        </p:txBody>
      </p:sp>
      <p:sp>
        <p:nvSpPr>
          <p:cNvPr id="58" name="Text Box 38"/>
          <p:cNvSpPr txBox="1">
            <a:spLocks noChangeArrowheads="1"/>
          </p:cNvSpPr>
          <p:nvPr/>
        </p:nvSpPr>
        <p:spPr bwMode="auto">
          <a:xfrm>
            <a:off x="6934200" y="44196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8</a:t>
            </a:r>
          </a:p>
        </p:txBody>
      </p:sp>
      <p:sp>
        <p:nvSpPr>
          <p:cNvPr id="59" name="Text Box 38"/>
          <p:cNvSpPr txBox="1">
            <a:spLocks noChangeArrowheads="1"/>
          </p:cNvSpPr>
          <p:nvPr/>
        </p:nvSpPr>
        <p:spPr bwMode="auto">
          <a:xfrm>
            <a:off x="6934200" y="4953000"/>
            <a:ext cx="685800" cy="369332"/>
          </a:xfrm>
          <a:prstGeom prst="rect">
            <a:avLst/>
          </a:prstGeom>
          <a:noFill/>
          <a:ln w="9525">
            <a:noFill/>
            <a:miter lim="800000"/>
            <a:headEnd/>
            <a:tailEnd/>
          </a:ln>
        </p:spPr>
        <p:txBody>
          <a:bodyPr>
            <a:prstTxWarp prst="textNoShape">
              <a:avLst/>
            </a:prstTxWarp>
            <a:spAutoFit/>
          </a:bodyPr>
          <a:lstStyle/>
          <a:p>
            <a:pPr algn="r">
              <a:spcBef>
                <a:spcPct val="50000"/>
              </a:spcBef>
            </a:pPr>
            <a:r>
              <a:rPr lang="en-US" dirty="0"/>
              <a:t>8</a:t>
            </a:r>
          </a:p>
        </p:txBody>
      </p:sp>
    </p:spTree>
    <p:extLst>
      <p:ext uri="{BB962C8B-B14F-4D97-AF65-F5344CB8AC3E}">
        <p14:creationId xmlns:p14="http://schemas.microsoft.com/office/powerpoint/2010/main" val="136403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63"/>
                                        </p:tgtEl>
                                        <p:attrNameLst>
                                          <p:attrName>style.visibility</p:attrName>
                                        </p:attrNameLst>
                                      </p:cBhvr>
                                      <p:to>
                                        <p:strVal val="visible"/>
                                      </p:to>
                                    </p:set>
                                    <p:anim calcmode="lin" valueType="num">
                                      <p:cBhvr additive="base">
                                        <p:cTn id="7" dur="500"/>
                                        <p:tgtEl>
                                          <p:spTgt spid="2063"/>
                                        </p:tgtEl>
                                        <p:attrNameLst>
                                          <p:attrName>ppt_y</p:attrName>
                                        </p:attrNameLst>
                                      </p:cBhvr>
                                      <p:tavLst>
                                        <p:tav tm="0">
                                          <p:val>
                                            <p:strVal val="#ppt_y+#ppt_h*1.125000"/>
                                          </p:val>
                                        </p:tav>
                                        <p:tav tm="100000">
                                          <p:val>
                                            <p:strVal val="#ppt_y"/>
                                          </p:val>
                                        </p:tav>
                                      </p:tavLst>
                                    </p:anim>
                                    <p:animEffect transition="in" filter="wipe(up)">
                                      <p:cBhvr>
                                        <p:cTn id="8" dur="500"/>
                                        <p:tgtEl>
                                          <p:spTgt spid="206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070"/>
                                        </p:tgtEl>
                                        <p:attrNameLst>
                                          <p:attrName>style.visibility</p:attrName>
                                        </p:attrNameLst>
                                      </p:cBhvr>
                                      <p:to>
                                        <p:strVal val="visible"/>
                                      </p:to>
                                    </p:set>
                                    <p:anim calcmode="lin" valueType="num">
                                      <p:cBhvr additive="base">
                                        <p:cTn id="11" dur="500"/>
                                        <p:tgtEl>
                                          <p:spTgt spid="2070"/>
                                        </p:tgtEl>
                                        <p:attrNameLst>
                                          <p:attrName>ppt_y</p:attrName>
                                        </p:attrNameLst>
                                      </p:cBhvr>
                                      <p:tavLst>
                                        <p:tav tm="0">
                                          <p:val>
                                            <p:strVal val="#ppt_y+#ppt_h*1.125000"/>
                                          </p:val>
                                        </p:tav>
                                        <p:tav tm="100000">
                                          <p:val>
                                            <p:strVal val="#ppt_y"/>
                                          </p:val>
                                        </p:tav>
                                      </p:tavLst>
                                    </p:anim>
                                    <p:animEffect transition="in" filter="wipe(up)">
                                      <p:cBhvr>
                                        <p:cTn id="12" dur="500"/>
                                        <p:tgtEl>
                                          <p:spTgt spid="207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073"/>
                                        </p:tgtEl>
                                        <p:attrNameLst>
                                          <p:attrName>style.visibility</p:attrName>
                                        </p:attrNameLst>
                                      </p:cBhvr>
                                      <p:to>
                                        <p:strVal val="visible"/>
                                      </p:to>
                                    </p:set>
                                    <p:anim calcmode="lin" valueType="num">
                                      <p:cBhvr additive="base">
                                        <p:cTn id="15" dur="500"/>
                                        <p:tgtEl>
                                          <p:spTgt spid="2073"/>
                                        </p:tgtEl>
                                        <p:attrNameLst>
                                          <p:attrName>ppt_y</p:attrName>
                                        </p:attrNameLst>
                                      </p:cBhvr>
                                      <p:tavLst>
                                        <p:tav tm="0">
                                          <p:val>
                                            <p:strVal val="#ppt_y+#ppt_h*1.125000"/>
                                          </p:val>
                                        </p:tav>
                                        <p:tav tm="100000">
                                          <p:val>
                                            <p:strVal val="#ppt_y"/>
                                          </p:val>
                                        </p:tav>
                                      </p:tavLst>
                                    </p:anim>
                                    <p:animEffect transition="in" filter="wipe(up)">
                                      <p:cBhvr>
                                        <p:cTn id="16" dur="500"/>
                                        <p:tgtEl>
                                          <p:spTgt spid="207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076"/>
                                        </p:tgtEl>
                                        <p:attrNameLst>
                                          <p:attrName>style.visibility</p:attrName>
                                        </p:attrNameLst>
                                      </p:cBhvr>
                                      <p:to>
                                        <p:strVal val="visible"/>
                                      </p:to>
                                    </p:set>
                                    <p:anim calcmode="lin" valueType="num">
                                      <p:cBhvr additive="base">
                                        <p:cTn id="19" dur="500"/>
                                        <p:tgtEl>
                                          <p:spTgt spid="2076"/>
                                        </p:tgtEl>
                                        <p:attrNameLst>
                                          <p:attrName>ppt_y</p:attrName>
                                        </p:attrNameLst>
                                      </p:cBhvr>
                                      <p:tavLst>
                                        <p:tav tm="0">
                                          <p:val>
                                            <p:strVal val="#ppt_y+#ppt_h*1.125000"/>
                                          </p:val>
                                        </p:tav>
                                        <p:tav tm="100000">
                                          <p:val>
                                            <p:strVal val="#ppt_y"/>
                                          </p:val>
                                        </p:tav>
                                      </p:tavLst>
                                    </p:anim>
                                    <p:animEffect transition="in" filter="wipe(up)">
                                      <p:cBhvr>
                                        <p:cTn id="20" dur="500"/>
                                        <p:tgtEl>
                                          <p:spTgt spid="2076"/>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079"/>
                                        </p:tgtEl>
                                        <p:attrNameLst>
                                          <p:attrName>style.visibility</p:attrName>
                                        </p:attrNameLst>
                                      </p:cBhvr>
                                      <p:to>
                                        <p:strVal val="visible"/>
                                      </p:to>
                                    </p:set>
                                    <p:anim calcmode="lin" valueType="num">
                                      <p:cBhvr additive="base">
                                        <p:cTn id="23" dur="500"/>
                                        <p:tgtEl>
                                          <p:spTgt spid="2079"/>
                                        </p:tgtEl>
                                        <p:attrNameLst>
                                          <p:attrName>ppt_y</p:attrName>
                                        </p:attrNameLst>
                                      </p:cBhvr>
                                      <p:tavLst>
                                        <p:tav tm="0">
                                          <p:val>
                                            <p:strVal val="#ppt_y+#ppt_h*1.125000"/>
                                          </p:val>
                                        </p:tav>
                                        <p:tav tm="100000">
                                          <p:val>
                                            <p:strVal val="#ppt_y"/>
                                          </p:val>
                                        </p:tav>
                                      </p:tavLst>
                                    </p:anim>
                                    <p:animEffect transition="in" filter="wipe(up)">
                                      <p:cBhvr>
                                        <p:cTn id="24" dur="500"/>
                                        <p:tgtEl>
                                          <p:spTgt spid="2079"/>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082"/>
                                        </p:tgtEl>
                                        <p:attrNameLst>
                                          <p:attrName>style.visibility</p:attrName>
                                        </p:attrNameLst>
                                      </p:cBhvr>
                                      <p:to>
                                        <p:strVal val="visible"/>
                                      </p:to>
                                    </p:set>
                                    <p:anim calcmode="lin" valueType="num">
                                      <p:cBhvr additive="base">
                                        <p:cTn id="27" dur="500"/>
                                        <p:tgtEl>
                                          <p:spTgt spid="2082"/>
                                        </p:tgtEl>
                                        <p:attrNameLst>
                                          <p:attrName>ppt_y</p:attrName>
                                        </p:attrNameLst>
                                      </p:cBhvr>
                                      <p:tavLst>
                                        <p:tav tm="0">
                                          <p:val>
                                            <p:strVal val="#ppt_y+#ppt_h*1.125000"/>
                                          </p:val>
                                        </p:tav>
                                        <p:tav tm="100000">
                                          <p:val>
                                            <p:strVal val="#ppt_y"/>
                                          </p:val>
                                        </p:tav>
                                      </p:tavLst>
                                    </p:anim>
                                    <p:animEffect transition="in" filter="wipe(up)">
                                      <p:cBhvr>
                                        <p:cTn id="28" dur="500"/>
                                        <p:tgtEl>
                                          <p:spTgt spid="208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085"/>
                                        </p:tgtEl>
                                        <p:attrNameLst>
                                          <p:attrName>style.visibility</p:attrName>
                                        </p:attrNameLst>
                                      </p:cBhvr>
                                      <p:to>
                                        <p:strVal val="visible"/>
                                      </p:to>
                                    </p:set>
                                    <p:anim calcmode="lin" valueType="num">
                                      <p:cBhvr additive="base">
                                        <p:cTn id="31" dur="500"/>
                                        <p:tgtEl>
                                          <p:spTgt spid="2085"/>
                                        </p:tgtEl>
                                        <p:attrNameLst>
                                          <p:attrName>ppt_y</p:attrName>
                                        </p:attrNameLst>
                                      </p:cBhvr>
                                      <p:tavLst>
                                        <p:tav tm="0">
                                          <p:val>
                                            <p:strVal val="#ppt_y+#ppt_h*1.125000"/>
                                          </p:val>
                                        </p:tav>
                                        <p:tav tm="100000">
                                          <p:val>
                                            <p:strVal val="#ppt_y"/>
                                          </p:val>
                                        </p:tav>
                                      </p:tavLst>
                                    </p:anim>
                                    <p:animEffect transition="in" filter="wipe(up)">
                                      <p:cBhvr>
                                        <p:cTn id="32" dur="500"/>
                                        <p:tgtEl>
                                          <p:spTgt spid="2085"/>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068"/>
                                        </p:tgtEl>
                                        <p:attrNameLst>
                                          <p:attrName>style.visibility</p:attrName>
                                        </p:attrNameLst>
                                      </p:cBhvr>
                                      <p:to>
                                        <p:strVal val="visible"/>
                                      </p:to>
                                    </p:set>
                                    <p:anim calcmode="lin" valueType="num">
                                      <p:cBhvr additive="base">
                                        <p:cTn id="41" dur="500"/>
                                        <p:tgtEl>
                                          <p:spTgt spid="2068"/>
                                        </p:tgtEl>
                                        <p:attrNameLst>
                                          <p:attrName>ppt_y</p:attrName>
                                        </p:attrNameLst>
                                      </p:cBhvr>
                                      <p:tavLst>
                                        <p:tav tm="0">
                                          <p:val>
                                            <p:strVal val="#ppt_y+#ppt_h*1.125000"/>
                                          </p:val>
                                        </p:tav>
                                        <p:tav tm="100000">
                                          <p:val>
                                            <p:strVal val="#ppt_y"/>
                                          </p:val>
                                        </p:tav>
                                      </p:tavLst>
                                    </p:anim>
                                    <p:animEffect transition="in" filter="wipe(up)">
                                      <p:cBhvr>
                                        <p:cTn id="42" dur="500"/>
                                        <p:tgtEl>
                                          <p:spTgt spid="2068"/>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071"/>
                                        </p:tgtEl>
                                        <p:attrNameLst>
                                          <p:attrName>style.visibility</p:attrName>
                                        </p:attrNameLst>
                                      </p:cBhvr>
                                      <p:to>
                                        <p:strVal val="visible"/>
                                      </p:to>
                                    </p:set>
                                    <p:anim calcmode="lin" valueType="num">
                                      <p:cBhvr additive="base">
                                        <p:cTn id="45" dur="500"/>
                                        <p:tgtEl>
                                          <p:spTgt spid="2071"/>
                                        </p:tgtEl>
                                        <p:attrNameLst>
                                          <p:attrName>ppt_y</p:attrName>
                                        </p:attrNameLst>
                                      </p:cBhvr>
                                      <p:tavLst>
                                        <p:tav tm="0">
                                          <p:val>
                                            <p:strVal val="#ppt_y+#ppt_h*1.125000"/>
                                          </p:val>
                                        </p:tav>
                                        <p:tav tm="100000">
                                          <p:val>
                                            <p:strVal val="#ppt_y"/>
                                          </p:val>
                                        </p:tav>
                                      </p:tavLst>
                                    </p:anim>
                                    <p:animEffect transition="in" filter="wipe(up)">
                                      <p:cBhvr>
                                        <p:cTn id="46" dur="500"/>
                                        <p:tgtEl>
                                          <p:spTgt spid="2071"/>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074"/>
                                        </p:tgtEl>
                                        <p:attrNameLst>
                                          <p:attrName>style.visibility</p:attrName>
                                        </p:attrNameLst>
                                      </p:cBhvr>
                                      <p:to>
                                        <p:strVal val="visible"/>
                                      </p:to>
                                    </p:set>
                                    <p:anim calcmode="lin" valueType="num">
                                      <p:cBhvr additive="base">
                                        <p:cTn id="49" dur="500"/>
                                        <p:tgtEl>
                                          <p:spTgt spid="2074"/>
                                        </p:tgtEl>
                                        <p:attrNameLst>
                                          <p:attrName>ppt_y</p:attrName>
                                        </p:attrNameLst>
                                      </p:cBhvr>
                                      <p:tavLst>
                                        <p:tav tm="0">
                                          <p:val>
                                            <p:strVal val="#ppt_y+#ppt_h*1.125000"/>
                                          </p:val>
                                        </p:tav>
                                        <p:tav tm="100000">
                                          <p:val>
                                            <p:strVal val="#ppt_y"/>
                                          </p:val>
                                        </p:tav>
                                      </p:tavLst>
                                    </p:anim>
                                    <p:animEffect transition="in" filter="wipe(up)">
                                      <p:cBhvr>
                                        <p:cTn id="50" dur="500"/>
                                        <p:tgtEl>
                                          <p:spTgt spid="2074"/>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077"/>
                                        </p:tgtEl>
                                        <p:attrNameLst>
                                          <p:attrName>style.visibility</p:attrName>
                                        </p:attrNameLst>
                                      </p:cBhvr>
                                      <p:to>
                                        <p:strVal val="visible"/>
                                      </p:to>
                                    </p:set>
                                    <p:anim calcmode="lin" valueType="num">
                                      <p:cBhvr additive="base">
                                        <p:cTn id="53" dur="500"/>
                                        <p:tgtEl>
                                          <p:spTgt spid="2077"/>
                                        </p:tgtEl>
                                        <p:attrNameLst>
                                          <p:attrName>ppt_y</p:attrName>
                                        </p:attrNameLst>
                                      </p:cBhvr>
                                      <p:tavLst>
                                        <p:tav tm="0">
                                          <p:val>
                                            <p:strVal val="#ppt_y+#ppt_h*1.125000"/>
                                          </p:val>
                                        </p:tav>
                                        <p:tav tm="100000">
                                          <p:val>
                                            <p:strVal val="#ppt_y"/>
                                          </p:val>
                                        </p:tav>
                                      </p:tavLst>
                                    </p:anim>
                                    <p:animEffect transition="in" filter="wipe(up)">
                                      <p:cBhvr>
                                        <p:cTn id="54" dur="500"/>
                                        <p:tgtEl>
                                          <p:spTgt spid="207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2080"/>
                                        </p:tgtEl>
                                        <p:attrNameLst>
                                          <p:attrName>style.visibility</p:attrName>
                                        </p:attrNameLst>
                                      </p:cBhvr>
                                      <p:to>
                                        <p:strVal val="visible"/>
                                      </p:to>
                                    </p:set>
                                    <p:anim calcmode="lin" valueType="num">
                                      <p:cBhvr additive="base">
                                        <p:cTn id="57" dur="500"/>
                                        <p:tgtEl>
                                          <p:spTgt spid="2080"/>
                                        </p:tgtEl>
                                        <p:attrNameLst>
                                          <p:attrName>ppt_y</p:attrName>
                                        </p:attrNameLst>
                                      </p:cBhvr>
                                      <p:tavLst>
                                        <p:tav tm="0">
                                          <p:val>
                                            <p:strVal val="#ppt_y+#ppt_h*1.125000"/>
                                          </p:val>
                                        </p:tav>
                                        <p:tav tm="100000">
                                          <p:val>
                                            <p:strVal val="#ppt_y"/>
                                          </p:val>
                                        </p:tav>
                                      </p:tavLst>
                                    </p:anim>
                                    <p:animEffect transition="in" filter="wipe(up)">
                                      <p:cBhvr>
                                        <p:cTn id="58" dur="500"/>
                                        <p:tgtEl>
                                          <p:spTgt spid="2080"/>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2083"/>
                                        </p:tgtEl>
                                        <p:attrNameLst>
                                          <p:attrName>style.visibility</p:attrName>
                                        </p:attrNameLst>
                                      </p:cBhvr>
                                      <p:to>
                                        <p:strVal val="visible"/>
                                      </p:to>
                                    </p:set>
                                    <p:anim calcmode="lin" valueType="num">
                                      <p:cBhvr additive="base">
                                        <p:cTn id="61" dur="500"/>
                                        <p:tgtEl>
                                          <p:spTgt spid="2083"/>
                                        </p:tgtEl>
                                        <p:attrNameLst>
                                          <p:attrName>ppt_y</p:attrName>
                                        </p:attrNameLst>
                                      </p:cBhvr>
                                      <p:tavLst>
                                        <p:tav tm="0">
                                          <p:val>
                                            <p:strVal val="#ppt_y+#ppt_h*1.125000"/>
                                          </p:val>
                                        </p:tav>
                                        <p:tav tm="100000">
                                          <p:val>
                                            <p:strVal val="#ppt_y"/>
                                          </p:val>
                                        </p:tav>
                                      </p:tavLst>
                                    </p:anim>
                                    <p:animEffect transition="in" filter="wipe(up)">
                                      <p:cBhvr>
                                        <p:cTn id="62" dur="500"/>
                                        <p:tgtEl>
                                          <p:spTgt spid="2083"/>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2086"/>
                                        </p:tgtEl>
                                        <p:attrNameLst>
                                          <p:attrName>style.visibility</p:attrName>
                                        </p:attrNameLst>
                                      </p:cBhvr>
                                      <p:to>
                                        <p:strVal val="visible"/>
                                      </p:to>
                                    </p:set>
                                    <p:anim calcmode="lin" valueType="num">
                                      <p:cBhvr additive="base">
                                        <p:cTn id="65" dur="500"/>
                                        <p:tgtEl>
                                          <p:spTgt spid="2086"/>
                                        </p:tgtEl>
                                        <p:attrNameLst>
                                          <p:attrName>ppt_y</p:attrName>
                                        </p:attrNameLst>
                                      </p:cBhvr>
                                      <p:tavLst>
                                        <p:tav tm="0">
                                          <p:val>
                                            <p:strVal val="#ppt_y+#ppt_h*1.125000"/>
                                          </p:val>
                                        </p:tav>
                                        <p:tav tm="100000">
                                          <p:val>
                                            <p:strVal val="#ppt_y"/>
                                          </p:val>
                                        </p:tav>
                                      </p:tavLst>
                                    </p:anim>
                                    <p:animEffect transition="in" filter="wipe(up)">
                                      <p:cBhvr>
                                        <p:cTn id="66" dur="500"/>
                                        <p:tgtEl>
                                          <p:spTgt spid="2086"/>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p:tgtEl>
                                          <p:spTgt spid="47"/>
                                        </p:tgtEl>
                                        <p:attrNameLst>
                                          <p:attrName>ppt_y</p:attrName>
                                        </p:attrNameLst>
                                      </p:cBhvr>
                                      <p:tavLst>
                                        <p:tav tm="0">
                                          <p:val>
                                            <p:strVal val="#ppt_y+#ppt_h*1.125000"/>
                                          </p:val>
                                        </p:tav>
                                        <p:tav tm="100000">
                                          <p:val>
                                            <p:strVal val="#ppt_y"/>
                                          </p:val>
                                        </p:tav>
                                      </p:tavLst>
                                    </p:anim>
                                    <p:animEffect transition="in" filter="wipe(up)">
                                      <p:cBhvr>
                                        <p:cTn id="70" dur="5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additive="base">
                                        <p:cTn id="75" dur="500"/>
                                        <p:tgtEl>
                                          <p:spTgt spid="52"/>
                                        </p:tgtEl>
                                        <p:attrNameLst>
                                          <p:attrName>ppt_y</p:attrName>
                                        </p:attrNameLst>
                                      </p:cBhvr>
                                      <p:tavLst>
                                        <p:tav tm="0">
                                          <p:val>
                                            <p:strVal val="#ppt_y+#ppt_h*1.125000"/>
                                          </p:val>
                                        </p:tav>
                                        <p:tav tm="100000">
                                          <p:val>
                                            <p:strVal val="#ppt_y"/>
                                          </p:val>
                                        </p:tav>
                                      </p:tavLst>
                                    </p:anim>
                                    <p:animEffect transition="in" filter="wipe(up)">
                                      <p:cBhvr>
                                        <p:cTn id="76" dur="500"/>
                                        <p:tgtEl>
                                          <p:spTgt spid="52"/>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p:tgtEl>
                                          <p:spTgt spid="53"/>
                                        </p:tgtEl>
                                        <p:attrNameLst>
                                          <p:attrName>ppt_y</p:attrName>
                                        </p:attrNameLst>
                                      </p:cBhvr>
                                      <p:tavLst>
                                        <p:tav tm="0">
                                          <p:val>
                                            <p:strVal val="#ppt_y+#ppt_h*1.125000"/>
                                          </p:val>
                                        </p:tav>
                                        <p:tav tm="100000">
                                          <p:val>
                                            <p:strVal val="#ppt_y"/>
                                          </p:val>
                                        </p:tav>
                                      </p:tavLst>
                                    </p:anim>
                                    <p:animEffect transition="in" filter="wipe(up)">
                                      <p:cBhvr>
                                        <p:cTn id="80" dur="500"/>
                                        <p:tgtEl>
                                          <p:spTgt spid="53"/>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p:tgtEl>
                                          <p:spTgt spid="54"/>
                                        </p:tgtEl>
                                        <p:attrNameLst>
                                          <p:attrName>ppt_y</p:attrName>
                                        </p:attrNameLst>
                                      </p:cBhvr>
                                      <p:tavLst>
                                        <p:tav tm="0">
                                          <p:val>
                                            <p:strVal val="#ppt_y+#ppt_h*1.125000"/>
                                          </p:val>
                                        </p:tav>
                                        <p:tav tm="100000">
                                          <p:val>
                                            <p:strVal val="#ppt_y"/>
                                          </p:val>
                                        </p:tav>
                                      </p:tavLst>
                                    </p:anim>
                                    <p:animEffect transition="in" filter="wipe(up)">
                                      <p:cBhvr>
                                        <p:cTn id="84" dur="500"/>
                                        <p:tgtEl>
                                          <p:spTgt spid="54"/>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p:tgtEl>
                                          <p:spTgt spid="55"/>
                                        </p:tgtEl>
                                        <p:attrNameLst>
                                          <p:attrName>ppt_y</p:attrName>
                                        </p:attrNameLst>
                                      </p:cBhvr>
                                      <p:tavLst>
                                        <p:tav tm="0">
                                          <p:val>
                                            <p:strVal val="#ppt_y+#ppt_h*1.125000"/>
                                          </p:val>
                                        </p:tav>
                                        <p:tav tm="100000">
                                          <p:val>
                                            <p:strVal val="#ppt_y"/>
                                          </p:val>
                                        </p:tav>
                                      </p:tavLst>
                                    </p:anim>
                                    <p:animEffect transition="in" filter="wipe(up)">
                                      <p:cBhvr>
                                        <p:cTn id="88" dur="500"/>
                                        <p:tgtEl>
                                          <p:spTgt spid="55"/>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p:tgtEl>
                                          <p:spTgt spid="56"/>
                                        </p:tgtEl>
                                        <p:attrNameLst>
                                          <p:attrName>ppt_y</p:attrName>
                                        </p:attrNameLst>
                                      </p:cBhvr>
                                      <p:tavLst>
                                        <p:tav tm="0">
                                          <p:val>
                                            <p:strVal val="#ppt_y+#ppt_h*1.125000"/>
                                          </p:val>
                                        </p:tav>
                                        <p:tav tm="100000">
                                          <p:val>
                                            <p:strVal val="#ppt_y"/>
                                          </p:val>
                                        </p:tav>
                                      </p:tavLst>
                                    </p:anim>
                                    <p:animEffect transition="in" filter="wipe(up)">
                                      <p:cBhvr>
                                        <p:cTn id="92" dur="500"/>
                                        <p:tgtEl>
                                          <p:spTgt spid="56"/>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p:tgtEl>
                                          <p:spTgt spid="57"/>
                                        </p:tgtEl>
                                        <p:attrNameLst>
                                          <p:attrName>ppt_y</p:attrName>
                                        </p:attrNameLst>
                                      </p:cBhvr>
                                      <p:tavLst>
                                        <p:tav tm="0">
                                          <p:val>
                                            <p:strVal val="#ppt_y+#ppt_h*1.125000"/>
                                          </p:val>
                                        </p:tav>
                                        <p:tav tm="100000">
                                          <p:val>
                                            <p:strVal val="#ppt_y"/>
                                          </p:val>
                                        </p:tav>
                                      </p:tavLst>
                                    </p:anim>
                                    <p:animEffect transition="in" filter="wipe(up)">
                                      <p:cBhvr>
                                        <p:cTn id="96" dur="500"/>
                                        <p:tgtEl>
                                          <p:spTgt spid="57"/>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500"/>
                                        <p:tgtEl>
                                          <p:spTgt spid="58"/>
                                        </p:tgtEl>
                                        <p:attrNameLst>
                                          <p:attrName>ppt_y</p:attrName>
                                        </p:attrNameLst>
                                      </p:cBhvr>
                                      <p:tavLst>
                                        <p:tav tm="0">
                                          <p:val>
                                            <p:strVal val="#ppt_y+#ppt_h*1.125000"/>
                                          </p:val>
                                        </p:tav>
                                        <p:tav tm="100000">
                                          <p:val>
                                            <p:strVal val="#ppt_y"/>
                                          </p:val>
                                        </p:tav>
                                      </p:tavLst>
                                    </p:anim>
                                    <p:animEffect transition="in" filter="wipe(up)">
                                      <p:cBhvr>
                                        <p:cTn id="100" dur="500"/>
                                        <p:tgtEl>
                                          <p:spTgt spid="58"/>
                                        </p:tgtEl>
                                      </p:cBhvr>
                                    </p:animEffect>
                                  </p:childTnLst>
                                </p:cTn>
                              </p:par>
                              <p:par>
                                <p:cTn id="101" presetID="12" presetClass="entr" presetSubtype="4"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500"/>
                                        <p:tgtEl>
                                          <p:spTgt spid="59"/>
                                        </p:tgtEl>
                                        <p:attrNameLst>
                                          <p:attrName>ppt_y</p:attrName>
                                        </p:attrNameLst>
                                      </p:cBhvr>
                                      <p:tavLst>
                                        <p:tav tm="0">
                                          <p:val>
                                            <p:strVal val="#ppt_y+#ppt_h*1.125000"/>
                                          </p:val>
                                        </p:tav>
                                        <p:tav tm="100000">
                                          <p:val>
                                            <p:strVal val="#ppt_y"/>
                                          </p:val>
                                        </p:tav>
                                      </p:tavLst>
                                    </p:anim>
                                    <p:animEffect transition="in" filter="wipe(up)">
                                      <p:cBhvr>
                                        <p:cTn id="104" dur="500"/>
                                        <p:tgtEl>
                                          <p:spTgt spid="59"/>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additive="base">
                                        <p:cTn id="109" dur="500"/>
                                        <p:tgtEl>
                                          <p:spTgt spid="38"/>
                                        </p:tgtEl>
                                        <p:attrNameLst>
                                          <p:attrName>ppt_y</p:attrName>
                                        </p:attrNameLst>
                                      </p:cBhvr>
                                      <p:tavLst>
                                        <p:tav tm="0">
                                          <p:val>
                                            <p:strVal val="#ppt_y+#ppt_h*1.125000"/>
                                          </p:val>
                                        </p:tav>
                                        <p:tav tm="100000">
                                          <p:val>
                                            <p:strVal val="#ppt_y"/>
                                          </p:val>
                                        </p:tav>
                                      </p:tavLst>
                                    </p:anim>
                                    <p:animEffect transition="in" filter="wipe(up)">
                                      <p:cBhvr>
                                        <p:cTn id="110" dur="500"/>
                                        <p:tgtEl>
                                          <p:spTgt spid="38"/>
                                        </p:tgtEl>
                                      </p:cBhvr>
                                    </p:animEffect>
                                  </p:childTnLst>
                                </p:cTn>
                              </p:par>
                              <p:par>
                                <p:cTn id="111" presetID="12" presetClass="entr" presetSubtype="4"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additive="base">
                                        <p:cTn id="113" dur="500"/>
                                        <p:tgtEl>
                                          <p:spTgt spid="39"/>
                                        </p:tgtEl>
                                        <p:attrNameLst>
                                          <p:attrName>ppt_y</p:attrName>
                                        </p:attrNameLst>
                                      </p:cBhvr>
                                      <p:tavLst>
                                        <p:tav tm="0">
                                          <p:val>
                                            <p:strVal val="#ppt_y+#ppt_h*1.125000"/>
                                          </p:val>
                                        </p:tav>
                                        <p:tav tm="100000">
                                          <p:val>
                                            <p:strVal val="#ppt_y"/>
                                          </p:val>
                                        </p:tav>
                                      </p:tavLst>
                                    </p:anim>
                                    <p:animEffect transition="in" filter="wipe(up)">
                                      <p:cBhvr>
                                        <p:cTn id="114" dur="500"/>
                                        <p:tgtEl>
                                          <p:spTgt spid="39"/>
                                        </p:tgtEl>
                                      </p:cBhvr>
                                    </p:animEffect>
                                  </p:childTnLst>
                                </p:cTn>
                              </p:par>
                              <p:par>
                                <p:cTn id="115" presetID="12" presetClass="entr" presetSubtype="4"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p:tgtEl>
                                          <p:spTgt spid="40"/>
                                        </p:tgtEl>
                                        <p:attrNameLst>
                                          <p:attrName>ppt_y</p:attrName>
                                        </p:attrNameLst>
                                      </p:cBhvr>
                                      <p:tavLst>
                                        <p:tav tm="0">
                                          <p:val>
                                            <p:strVal val="#ppt_y+#ppt_h*1.125000"/>
                                          </p:val>
                                        </p:tav>
                                        <p:tav tm="100000">
                                          <p:val>
                                            <p:strVal val="#ppt_y"/>
                                          </p:val>
                                        </p:tav>
                                      </p:tavLst>
                                    </p:anim>
                                    <p:animEffect transition="in" filter="wipe(up)">
                                      <p:cBhvr>
                                        <p:cTn id="118" dur="500"/>
                                        <p:tgtEl>
                                          <p:spTgt spid="40"/>
                                        </p:tgtEl>
                                      </p:cBhvr>
                                    </p:animEffect>
                                  </p:childTnLst>
                                </p:cTn>
                              </p:par>
                              <p:par>
                                <p:cTn id="119" presetID="12" presetClass="entr" presetSubtype="4" fill="hold" grpId="0" nodeType="with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p:tgtEl>
                                          <p:spTgt spid="41"/>
                                        </p:tgtEl>
                                        <p:attrNameLst>
                                          <p:attrName>ppt_y</p:attrName>
                                        </p:attrNameLst>
                                      </p:cBhvr>
                                      <p:tavLst>
                                        <p:tav tm="0">
                                          <p:val>
                                            <p:strVal val="#ppt_y+#ppt_h*1.125000"/>
                                          </p:val>
                                        </p:tav>
                                        <p:tav tm="100000">
                                          <p:val>
                                            <p:strVal val="#ppt_y"/>
                                          </p:val>
                                        </p:tav>
                                      </p:tavLst>
                                    </p:anim>
                                    <p:animEffect transition="in" filter="wipe(up)">
                                      <p:cBhvr>
                                        <p:cTn id="122" dur="500"/>
                                        <p:tgtEl>
                                          <p:spTgt spid="41"/>
                                        </p:tgtEl>
                                      </p:cBhvr>
                                    </p:animEffect>
                                  </p:childTnLst>
                                </p:cTn>
                              </p:par>
                              <p:par>
                                <p:cTn id="123" presetID="12" presetClass="entr" presetSubtype="4"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additive="base">
                                        <p:cTn id="125" dur="500"/>
                                        <p:tgtEl>
                                          <p:spTgt spid="42"/>
                                        </p:tgtEl>
                                        <p:attrNameLst>
                                          <p:attrName>ppt_y</p:attrName>
                                        </p:attrNameLst>
                                      </p:cBhvr>
                                      <p:tavLst>
                                        <p:tav tm="0">
                                          <p:val>
                                            <p:strVal val="#ppt_y+#ppt_h*1.125000"/>
                                          </p:val>
                                        </p:tav>
                                        <p:tav tm="100000">
                                          <p:val>
                                            <p:strVal val="#ppt_y"/>
                                          </p:val>
                                        </p:tav>
                                      </p:tavLst>
                                    </p:anim>
                                    <p:animEffect transition="in" filter="wipe(up)">
                                      <p:cBhvr>
                                        <p:cTn id="126" dur="500"/>
                                        <p:tgtEl>
                                          <p:spTgt spid="42"/>
                                        </p:tgtEl>
                                      </p:cBhvr>
                                    </p:animEffect>
                                  </p:childTnLst>
                                </p:cTn>
                              </p:par>
                              <p:par>
                                <p:cTn id="127" presetID="12" presetClass="entr" presetSubtype="4" fill="hold" grpId="0" nodeType="with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additive="base">
                                        <p:cTn id="129" dur="500"/>
                                        <p:tgtEl>
                                          <p:spTgt spid="43"/>
                                        </p:tgtEl>
                                        <p:attrNameLst>
                                          <p:attrName>ppt_y</p:attrName>
                                        </p:attrNameLst>
                                      </p:cBhvr>
                                      <p:tavLst>
                                        <p:tav tm="0">
                                          <p:val>
                                            <p:strVal val="#ppt_y+#ppt_h*1.125000"/>
                                          </p:val>
                                        </p:tav>
                                        <p:tav tm="100000">
                                          <p:val>
                                            <p:strVal val="#ppt_y"/>
                                          </p:val>
                                        </p:tav>
                                      </p:tavLst>
                                    </p:anim>
                                    <p:animEffect transition="in" filter="wipe(up)">
                                      <p:cBhvr>
                                        <p:cTn id="130" dur="500"/>
                                        <p:tgtEl>
                                          <p:spTgt spid="43"/>
                                        </p:tgtEl>
                                      </p:cBhvr>
                                    </p:animEffect>
                                  </p:childTnLst>
                                </p:cTn>
                              </p:par>
                              <p:par>
                                <p:cTn id="131" presetID="12" presetClass="entr" presetSubtype="4"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 calcmode="lin" valueType="num">
                                      <p:cBhvr additive="base">
                                        <p:cTn id="133" dur="500"/>
                                        <p:tgtEl>
                                          <p:spTgt spid="44"/>
                                        </p:tgtEl>
                                        <p:attrNameLst>
                                          <p:attrName>ppt_y</p:attrName>
                                        </p:attrNameLst>
                                      </p:cBhvr>
                                      <p:tavLst>
                                        <p:tav tm="0">
                                          <p:val>
                                            <p:strVal val="#ppt_y+#ppt_h*1.125000"/>
                                          </p:val>
                                        </p:tav>
                                        <p:tav tm="100000">
                                          <p:val>
                                            <p:strVal val="#ppt_y"/>
                                          </p:val>
                                        </p:tav>
                                      </p:tavLst>
                                    </p:anim>
                                    <p:animEffect transition="in" filter="wipe(up)">
                                      <p:cBhvr>
                                        <p:cTn id="134" dur="500"/>
                                        <p:tgtEl>
                                          <p:spTgt spid="44"/>
                                        </p:tgtEl>
                                      </p:cBhvr>
                                    </p:animEffect>
                                  </p:childTnLst>
                                </p:cTn>
                              </p:par>
                              <p:par>
                                <p:cTn id="135" presetID="12" presetClass="entr" presetSubtype="4"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500"/>
                                        <p:tgtEl>
                                          <p:spTgt spid="49"/>
                                        </p:tgtEl>
                                        <p:attrNameLst>
                                          <p:attrName>ppt_y</p:attrName>
                                        </p:attrNameLst>
                                      </p:cBhvr>
                                      <p:tavLst>
                                        <p:tav tm="0">
                                          <p:val>
                                            <p:strVal val="#ppt_y+#ppt_h*1.125000"/>
                                          </p:val>
                                        </p:tav>
                                        <p:tav tm="100000">
                                          <p:val>
                                            <p:strVal val="#ppt_y"/>
                                          </p:val>
                                        </p:tav>
                                      </p:tavLst>
                                    </p:anim>
                                    <p:animEffect transition="in" filter="wipe(up)">
                                      <p:cBhvr>
                                        <p:cTn id="138" dur="500"/>
                                        <p:tgtEl>
                                          <p:spTgt spid="49"/>
                                        </p:tgtEl>
                                      </p:cBhvr>
                                    </p:animEffect>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nodePh="1">
                                  <p:stCondLst>
                                    <p:cond delay="0"/>
                                  </p:stCondLst>
                                  <p:endCondLst>
                                    <p:cond evt="begin" delay="0">
                                      <p:tn val="141"/>
                                    </p:cond>
                                  </p:endCondLst>
                                  <p:childTnLst>
                                    <p:set>
                                      <p:cBhvr>
                                        <p:cTn id="142" dur="1" fill="hold">
                                          <p:stCondLst>
                                            <p:cond delay="0"/>
                                          </p:stCondLst>
                                        </p:cTn>
                                        <p:tgtEl>
                                          <p:spTgt spid="2064"/>
                                        </p:tgtEl>
                                        <p:attrNameLst>
                                          <p:attrName>style.visibility</p:attrName>
                                        </p:attrNameLst>
                                      </p:cBhvr>
                                      <p:to>
                                        <p:strVal val="visible"/>
                                      </p:to>
                                    </p:set>
                                    <p:anim calcmode="lin" valueType="num">
                                      <p:cBhvr additive="base">
                                        <p:cTn id="143" dur="500" fill="hold"/>
                                        <p:tgtEl>
                                          <p:spTgt spid="2064"/>
                                        </p:tgtEl>
                                        <p:attrNameLst>
                                          <p:attrName>ppt_x</p:attrName>
                                        </p:attrNameLst>
                                      </p:cBhvr>
                                      <p:tavLst>
                                        <p:tav tm="0">
                                          <p:val>
                                            <p:strVal val="#ppt_x"/>
                                          </p:val>
                                        </p:tav>
                                        <p:tav tm="100000">
                                          <p:val>
                                            <p:strVal val="#ppt_x"/>
                                          </p:val>
                                        </p:tav>
                                      </p:tavLst>
                                    </p:anim>
                                    <p:anim calcmode="lin" valueType="num">
                                      <p:cBhvr additive="base">
                                        <p:cTn id="144" dur="500" fill="hold"/>
                                        <p:tgtEl>
                                          <p:spTgt spid="206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69"/>
                                        </p:tgtEl>
                                        <p:attrNameLst>
                                          <p:attrName>style.visibility</p:attrName>
                                        </p:attrNameLst>
                                      </p:cBhvr>
                                      <p:to>
                                        <p:strVal val="visible"/>
                                      </p:to>
                                    </p:set>
                                    <p:anim calcmode="lin" valueType="num">
                                      <p:cBhvr additive="base">
                                        <p:cTn id="147" dur="500" fill="hold"/>
                                        <p:tgtEl>
                                          <p:spTgt spid="2069"/>
                                        </p:tgtEl>
                                        <p:attrNameLst>
                                          <p:attrName>ppt_x</p:attrName>
                                        </p:attrNameLst>
                                      </p:cBhvr>
                                      <p:tavLst>
                                        <p:tav tm="0">
                                          <p:val>
                                            <p:strVal val="#ppt_x"/>
                                          </p:val>
                                        </p:tav>
                                        <p:tav tm="100000">
                                          <p:val>
                                            <p:strVal val="#ppt_x"/>
                                          </p:val>
                                        </p:tav>
                                      </p:tavLst>
                                    </p:anim>
                                    <p:anim calcmode="lin" valueType="num">
                                      <p:cBhvr additive="base">
                                        <p:cTn id="148" dur="500" fill="hold"/>
                                        <p:tgtEl>
                                          <p:spTgt spid="206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72"/>
                                        </p:tgtEl>
                                        <p:attrNameLst>
                                          <p:attrName>style.visibility</p:attrName>
                                        </p:attrNameLst>
                                      </p:cBhvr>
                                      <p:to>
                                        <p:strVal val="visible"/>
                                      </p:to>
                                    </p:set>
                                    <p:anim calcmode="lin" valueType="num">
                                      <p:cBhvr additive="base">
                                        <p:cTn id="151" dur="500" fill="hold"/>
                                        <p:tgtEl>
                                          <p:spTgt spid="2072"/>
                                        </p:tgtEl>
                                        <p:attrNameLst>
                                          <p:attrName>ppt_x</p:attrName>
                                        </p:attrNameLst>
                                      </p:cBhvr>
                                      <p:tavLst>
                                        <p:tav tm="0">
                                          <p:val>
                                            <p:strVal val="#ppt_x"/>
                                          </p:val>
                                        </p:tav>
                                        <p:tav tm="100000">
                                          <p:val>
                                            <p:strVal val="#ppt_x"/>
                                          </p:val>
                                        </p:tav>
                                      </p:tavLst>
                                    </p:anim>
                                    <p:anim calcmode="lin" valueType="num">
                                      <p:cBhvr additive="base">
                                        <p:cTn id="152" dur="500" fill="hold"/>
                                        <p:tgtEl>
                                          <p:spTgt spid="207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75"/>
                                        </p:tgtEl>
                                        <p:attrNameLst>
                                          <p:attrName>style.visibility</p:attrName>
                                        </p:attrNameLst>
                                      </p:cBhvr>
                                      <p:to>
                                        <p:strVal val="visible"/>
                                      </p:to>
                                    </p:set>
                                    <p:anim calcmode="lin" valueType="num">
                                      <p:cBhvr additive="base">
                                        <p:cTn id="155" dur="500" fill="hold"/>
                                        <p:tgtEl>
                                          <p:spTgt spid="2075"/>
                                        </p:tgtEl>
                                        <p:attrNameLst>
                                          <p:attrName>ppt_x</p:attrName>
                                        </p:attrNameLst>
                                      </p:cBhvr>
                                      <p:tavLst>
                                        <p:tav tm="0">
                                          <p:val>
                                            <p:strVal val="#ppt_x"/>
                                          </p:val>
                                        </p:tav>
                                        <p:tav tm="100000">
                                          <p:val>
                                            <p:strVal val="#ppt_x"/>
                                          </p:val>
                                        </p:tav>
                                      </p:tavLst>
                                    </p:anim>
                                    <p:anim calcmode="lin" valueType="num">
                                      <p:cBhvr additive="base">
                                        <p:cTn id="156" dur="500" fill="hold"/>
                                        <p:tgtEl>
                                          <p:spTgt spid="207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78"/>
                                        </p:tgtEl>
                                        <p:attrNameLst>
                                          <p:attrName>style.visibility</p:attrName>
                                        </p:attrNameLst>
                                      </p:cBhvr>
                                      <p:to>
                                        <p:strVal val="visible"/>
                                      </p:to>
                                    </p:set>
                                    <p:anim calcmode="lin" valueType="num">
                                      <p:cBhvr additive="base">
                                        <p:cTn id="159" dur="500" fill="hold"/>
                                        <p:tgtEl>
                                          <p:spTgt spid="2078"/>
                                        </p:tgtEl>
                                        <p:attrNameLst>
                                          <p:attrName>ppt_x</p:attrName>
                                        </p:attrNameLst>
                                      </p:cBhvr>
                                      <p:tavLst>
                                        <p:tav tm="0">
                                          <p:val>
                                            <p:strVal val="#ppt_x"/>
                                          </p:val>
                                        </p:tav>
                                        <p:tav tm="100000">
                                          <p:val>
                                            <p:strVal val="#ppt_x"/>
                                          </p:val>
                                        </p:tav>
                                      </p:tavLst>
                                    </p:anim>
                                    <p:anim calcmode="lin" valueType="num">
                                      <p:cBhvr additive="base">
                                        <p:cTn id="160" dur="500" fill="hold"/>
                                        <p:tgtEl>
                                          <p:spTgt spid="207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81"/>
                                        </p:tgtEl>
                                        <p:attrNameLst>
                                          <p:attrName>style.visibility</p:attrName>
                                        </p:attrNameLst>
                                      </p:cBhvr>
                                      <p:to>
                                        <p:strVal val="visible"/>
                                      </p:to>
                                    </p:set>
                                    <p:anim calcmode="lin" valueType="num">
                                      <p:cBhvr additive="base">
                                        <p:cTn id="163" dur="500" fill="hold"/>
                                        <p:tgtEl>
                                          <p:spTgt spid="2081"/>
                                        </p:tgtEl>
                                        <p:attrNameLst>
                                          <p:attrName>ppt_x</p:attrName>
                                        </p:attrNameLst>
                                      </p:cBhvr>
                                      <p:tavLst>
                                        <p:tav tm="0">
                                          <p:val>
                                            <p:strVal val="#ppt_x"/>
                                          </p:val>
                                        </p:tav>
                                        <p:tav tm="100000">
                                          <p:val>
                                            <p:strVal val="#ppt_x"/>
                                          </p:val>
                                        </p:tav>
                                      </p:tavLst>
                                    </p:anim>
                                    <p:anim calcmode="lin" valueType="num">
                                      <p:cBhvr additive="base">
                                        <p:cTn id="164" dur="500" fill="hold"/>
                                        <p:tgtEl>
                                          <p:spTgt spid="2081"/>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84"/>
                                        </p:tgtEl>
                                        <p:attrNameLst>
                                          <p:attrName>style.visibility</p:attrName>
                                        </p:attrNameLst>
                                      </p:cBhvr>
                                      <p:to>
                                        <p:strVal val="visible"/>
                                      </p:to>
                                    </p:set>
                                    <p:anim calcmode="lin" valueType="num">
                                      <p:cBhvr additive="base">
                                        <p:cTn id="167" dur="500" fill="hold"/>
                                        <p:tgtEl>
                                          <p:spTgt spid="2084"/>
                                        </p:tgtEl>
                                        <p:attrNameLst>
                                          <p:attrName>ppt_x</p:attrName>
                                        </p:attrNameLst>
                                      </p:cBhvr>
                                      <p:tavLst>
                                        <p:tav tm="0">
                                          <p:val>
                                            <p:strVal val="#ppt_x"/>
                                          </p:val>
                                        </p:tav>
                                        <p:tav tm="100000">
                                          <p:val>
                                            <p:strVal val="#ppt_x"/>
                                          </p:val>
                                        </p:tav>
                                      </p:tavLst>
                                    </p:anim>
                                    <p:anim calcmode="lin" valueType="num">
                                      <p:cBhvr additive="base">
                                        <p:cTn id="168" dur="500" fill="hold"/>
                                        <p:tgtEl>
                                          <p:spTgt spid="208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87"/>
                                        </p:tgtEl>
                                        <p:attrNameLst>
                                          <p:attrName>style.visibility</p:attrName>
                                        </p:attrNameLst>
                                      </p:cBhvr>
                                      <p:to>
                                        <p:strVal val="visible"/>
                                      </p:to>
                                    </p:set>
                                    <p:anim calcmode="lin" valueType="num">
                                      <p:cBhvr additive="base">
                                        <p:cTn id="171" dur="500" fill="hold"/>
                                        <p:tgtEl>
                                          <p:spTgt spid="2087"/>
                                        </p:tgtEl>
                                        <p:attrNameLst>
                                          <p:attrName>ppt_x</p:attrName>
                                        </p:attrNameLst>
                                      </p:cBhvr>
                                      <p:tavLst>
                                        <p:tav tm="0">
                                          <p:val>
                                            <p:strVal val="#ppt_x"/>
                                          </p:val>
                                        </p:tav>
                                        <p:tav tm="100000">
                                          <p:val>
                                            <p:strVal val="#ppt_x"/>
                                          </p:val>
                                        </p:tav>
                                      </p:tavLst>
                                    </p:anim>
                                    <p:anim calcmode="lin" valueType="num">
                                      <p:cBhvr additive="base">
                                        <p:cTn id="172" dur="500" fill="hold"/>
                                        <p:tgtEl>
                                          <p:spTgt spid="208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8"/>
                                        </p:tgtEl>
                                        <p:attrNameLst>
                                          <p:attrName>style.visibility</p:attrName>
                                        </p:attrNameLst>
                                      </p:cBhvr>
                                      <p:to>
                                        <p:strVal val="visible"/>
                                      </p:to>
                                    </p:set>
                                    <p:anim calcmode="lin" valueType="num">
                                      <p:cBhvr additive="base">
                                        <p:cTn id="175" dur="500" fill="hold"/>
                                        <p:tgtEl>
                                          <p:spTgt spid="48"/>
                                        </p:tgtEl>
                                        <p:attrNameLst>
                                          <p:attrName>ppt_x</p:attrName>
                                        </p:attrNameLst>
                                      </p:cBhvr>
                                      <p:tavLst>
                                        <p:tav tm="0">
                                          <p:val>
                                            <p:strVal val="#ppt_x"/>
                                          </p:val>
                                        </p:tav>
                                        <p:tav tm="100000">
                                          <p:val>
                                            <p:strVal val="#ppt_x"/>
                                          </p:val>
                                        </p:tav>
                                      </p:tavLst>
                                    </p:anim>
                                    <p:anim calcmode="lin" valueType="num">
                                      <p:cBhvr additive="base">
                                        <p:cTn id="17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p:bldP spid="2064" grpId="0"/>
      <p:bldP spid="2068" grpId="0"/>
      <p:bldP spid="2069" grpId="0"/>
      <p:bldP spid="2070" grpId="0"/>
      <p:bldP spid="2071" grpId="0"/>
      <p:bldP spid="2072" grpId="0"/>
      <p:bldP spid="2073" grpId="0"/>
      <p:bldP spid="2074" grpId="0"/>
      <p:bldP spid="2075" grpId="0"/>
      <p:bldP spid="2076" grpId="0"/>
      <p:bldP spid="2077" grpId="0"/>
      <p:bldP spid="2078" grpId="0"/>
      <p:bldP spid="2079" grpId="0"/>
      <p:bldP spid="2080" grpId="0"/>
      <p:bldP spid="2081" grpId="0"/>
      <p:bldP spid="2082" grpId="0"/>
      <p:bldP spid="2083" grpId="0"/>
      <p:bldP spid="2084" grpId="0"/>
      <p:bldP spid="2085" grpId="0"/>
      <p:bldP spid="2086" grpId="0"/>
      <p:bldP spid="2087" grpId="0"/>
      <p:bldP spid="38" grpId="0"/>
      <p:bldP spid="39" grpId="0"/>
      <p:bldP spid="40" grpId="0"/>
      <p:bldP spid="41" grpId="0"/>
      <p:bldP spid="42" grpId="0"/>
      <p:bldP spid="43" grpId="0"/>
      <p:bldP spid="44" grpId="0"/>
      <p:bldP spid="46" grpId="0"/>
      <p:bldP spid="47" grpId="0"/>
      <p:bldP spid="48" grpId="0"/>
      <p:bldP spid="49" grpId="0"/>
      <p:bldP spid="52" grpId="0"/>
      <p:bldP spid="53" grpId="0"/>
      <p:bldP spid="54"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694" y="0"/>
            <a:ext cx="8175907" cy="6858000"/>
          </a:xfrm>
          <a:prstGeom prst="rect">
            <a:avLst/>
          </a:prstGeom>
        </p:spPr>
      </p:pic>
      <p:sp>
        <p:nvSpPr>
          <p:cNvPr id="3075" name="Rectangle 3"/>
          <p:cNvSpPr>
            <a:spLocks noChangeArrowheads="1"/>
          </p:cNvSpPr>
          <p:nvPr/>
        </p:nvSpPr>
        <p:spPr bwMode="auto">
          <a:xfrm>
            <a:off x="2667000" y="1143000"/>
            <a:ext cx="609600" cy="5105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76" name="Rectangle 4"/>
          <p:cNvSpPr>
            <a:spLocks noChangeArrowheads="1"/>
          </p:cNvSpPr>
          <p:nvPr/>
        </p:nvSpPr>
        <p:spPr bwMode="auto">
          <a:xfrm>
            <a:off x="3657600" y="1676400"/>
            <a:ext cx="533400" cy="4572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77" name="Rectangle 5"/>
          <p:cNvSpPr>
            <a:spLocks noChangeArrowheads="1"/>
          </p:cNvSpPr>
          <p:nvPr/>
        </p:nvSpPr>
        <p:spPr bwMode="auto">
          <a:xfrm>
            <a:off x="4648200" y="762000"/>
            <a:ext cx="533400" cy="5486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78" name="Rectangle 6"/>
          <p:cNvSpPr>
            <a:spLocks noChangeArrowheads="1"/>
          </p:cNvSpPr>
          <p:nvPr/>
        </p:nvSpPr>
        <p:spPr bwMode="auto">
          <a:xfrm>
            <a:off x="5638800" y="1143000"/>
            <a:ext cx="533400" cy="5105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79" name="Rectangle 7"/>
          <p:cNvSpPr>
            <a:spLocks noChangeArrowheads="1"/>
          </p:cNvSpPr>
          <p:nvPr/>
        </p:nvSpPr>
        <p:spPr bwMode="auto">
          <a:xfrm>
            <a:off x="6553200" y="4191000"/>
            <a:ext cx="609600" cy="2057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80" name="Rectangle 8"/>
          <p:cNvSpPr>
            <a:spLocks noChangeArrowheads="1"/>
          </p:cNvSpPr>
          <p:nvPr/>
        </p:nvSpPr>
        <p:spPr bwMode="auto">
          <a:xfrm>
            <a:off x="7620000" y="3810000"/>
            <a:ext cx="457200" cy="2438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81" name="Rectangle 9"/>
          <p:cNvSpPr>
            <a:spLocks noChangeArrowheads="1"/>
          </p:cNvSpPr>
          <p:nvPr/>
        </p:nvSpPr>
        <p:spPr bwMode="auto">
          <a:xfrm>
            <a:off x="8534400" y="2057400"/>
            <a:ext cx="533400" cy="4191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1" name="Rectangle 9"/>
          <p:cNvSpPr>
            <a:spLocks noChangeArrowheads="1"/>
          </p:cNvSpPr>
          <p:nvPr/>
        </p:nvSpPr>
        <p:spPr bwMode="auto">
          <a:xfrm>
            <a:off x="9525000" y="2971800"/>
            <a:ext cx="533400" cy="3276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2" name="TextBox 3"/>
          <p:cNvSpPr txBox="1">
            <a:spLocks noChangeArrowheads="1"/>
          </p:cNvSpPr>
          <p:nvPr/>
        </p:nvSpPr>
        <p:spPr bwMode="auto">
          <a:xfrm rot="16200000">
            <a:off x="-76200" y="3505201"/>
            <a:ext cx="4114800" cy="366713"/>
          </a:xfrm>
          <a:prstGeom prst="rect">
            <a:avLst/>
          </a:prstGeom>
          <a:noFill/>
          <a:ln w="9525">
            <a:noFill/>
            <a:miter lim="800000"/>
            <a:headEnd/>
            <a:tailEnd/>
          </a:ln>
        </p:spPr>
        <p:txBody>
          <a:bodyPr>
            <a:prstTxWarp prst="textNoShape">
              <a:avLst/>
            </a:prstTxWarp>
            <a:spAutoFit/>
          </a:bodyPr>
          <a:lstStyle/>
          <a:p>
            <a:pPr algn="ctr"/>
            <a:r>
              <a:rPr lang="en-US" b="1" i="1" dirty="0"/>
              <a:t>Interest/aptitude</a:t>
            </a:r>
          </a:p>
        </p:txBody>
      </p:sp>
    </p:spTree>
    <p:extLst>
      <p:ext uri="{BB962C8B-B14F-4D97-AF65-F5344CB8AC3E}">
        <p14:creationId xmlns:p14="http://schemas.microsoft.com/office/powerpoint/2010/main" val="17268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075"/>
                                        </p:tgtEl>
                                      </p:cBhvr>
                                    </p:animEffect>
                                    <p:set>
                                      <p:cBhvr>
                                        <p:cTn id="7" dur="1" fill="hold">
                                          <p:stCondLst>
                                            <p:cond delay="999"/>
                                          </p:stCondLst>
                                        </p:cTn>
                                        <p:tgtEl>
                                          <p:spTgt spid="307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3076"/>
                                        </p:tgtEl>
                                      </p:cBhvr>
                                    </p:animEffect>
                                    <p:set>
                                      <p:cBhvr>
                                        <p:cTn id="12" dur="1" fill="hold">
                                          <p:stCondLst>
                                            <p:cond delay="999"/>
                                          </p:stCondLst>
                                        </p:cTn>
                                        <p:tgtEl>
                                          <p:spTgt spid="30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3077"/>
                                        </p:tgtEl>
                                      </p:cBhvr>
                                    </p:animEffect>
                                    <p:set>
                                      <p:cBhvr>
                                        <p:cTn id="17" dur="1" fill="hold">
                                          <p:stCondLst>
                                            <p:cond delay="999"/>
                                          </p:stCondLst>
                                        </p:cTn>
                                        <p:tgtEl>
                                          <p:spTgt spid="307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3078"/>
                                        </p:tgtEl>
                                      </p:cBhvr>
                                    </p:animEffect>
                                    <p:set>
                                      <p:cBhvr>
                                        <p:cTn id="22" dur="1" fill="hold">
                                          <p:stCondLst>
                                            <p:cond delay="999"/>
                                          </p:stCondLst>
                                        </p:cTn>
                                        <p:tgtEl>
                                          <p:spTgt spid="307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000"/>
                                        <p:tgtEl>
                                          <p:spTgt spid="3079"/>
                                        </p:tgtEl>
                                      </p:cBhvr>
                                    </p:animEffect>
                                    <p:set>
                                      <p:cBhvr>
                                        <p:cTn id="27" dur="1" fill="hold">
                                          <p:stCondLst>
                                            <p:cond delay="999"/>
                                          </p:stCondLst>
                                        </p:cTn>
                                        <p:tgtEl>
                                          <p:spTgt spid="307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3080"/>
                                        </p:tgtEl>
                                      </p:cBhvr>
                                    </p:animEffect>
                                    <p:set>
                                      <p:cBhvr>
                                        <p:cTn id="32" dur="1" fill="hold">
                                          <p:stCondLst>
                                            <p:cond delay="999"/>
                                          </p:stCondLst>
                                        </p:cTn>
                                        <p:tgtEl>
                                          <p:spTgt spid="308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3081"/>
                                        </p:tgtEl>
                                      </p:cBhvr>
                                    </p:animEffect>
                                    <p:set>
                                      <p:cBhvr>
                                        <p:cTn id="37" dur="1" fill="hold">
                                          <p:stCondLst>
                                            <p:cond delay="999"/>
                                          </p:stCondLst>
                                        </p:cTn>
                                        <p:tgtEl>
                                          <p:spTgt spid="308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11"/>
                                        </p:tgtEl>
                                      </p:cBhvr>
                                    </p:animEffect>
                                    <p:set>
                                      <p:cBhvr>
                                        <p:cTn id="4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P spid="3079" grpId="0" animBg="1"/>
      <p:bldP spid="3080" grpId="0" animBg="1"/>
      <p:bldP spid="3081"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“There's nothing more intimate in life than simply being understood. And understanding someone else.”</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Brad Meltzer</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752600" y="228600"/>
            <a:ext cx="8686800" cy="5257800"/>
          </a:xfrm>
        </p:spPr>
        <p:txBody>
          <a:bodyPr anchor="t"/>
          <a:lstStyle/>
          <a:p>
            <a:pPr>
              <a:lnSpc>
                <a:spcPct val="120000"/>
              </a:lnSpc>
            </a:pPr>
            <a:r>
              <a:rPr lang="en-US" sz="2800" dirty="0">
                <a:solidFill>
                  <a:srgbClr val="4F6228"/>
                </a:solidFill>
                <a:effectLst>
                  <a:outerShdw blurRad="38100" dist="38100" dir="2700000" algn="tl">
                    <a:srgbClr val="DDDDDD"/>
                  </a:outerShdw>
                </a:effectLst>
                <a:latin typeface="Estelle Black SF" pitchFamily="71" charset="0"/>
                <a:ea typeface="ＭＳ Ｐゴシック" pitchFamily="71" charset="-128"/>
                <a:cs typeface="ＭＳ Ｐゴシック" pitchFamily="71" charset="-128"/>
              </a:rPr>
              <a:t>Marked diversities of disposition and character frequently exist in the same family, for it is in the order of God that persons of varied temperament should associate together. When this is the case, each member of the household should sacredly regard the feelings and respect the right of the others. By this means mutual consideration and forbearance will be cultivated, prejudices will be softened, and rough points of character smoothed. Harmony may be secured, and the blending of the varied temperaments may be a benefit to each</a:t>
            </a:r>
            <a:endParaRPr lang="en-US" sz="2800" dirty="0">
              <a:ea typeface="ＭＳ Ｐゴシック" pitchFamily="71" charset="-128"/>
              <a:cs typeface="ＭＳ Ｐゴシック" pitchFamily="71" charset="-128"/>
            </a:endParaRPr>
          </a:p>
        </p:txBody>
      </p:sp>
      <p:sp>
        <p:nvSpPr>
          <p:cNvPr id="92164" name="TextBox 3"/>
          <p:cNvSpPr txBox="1">
            <a:spLocks noChangeArrowheads="1"/>
          </p:cNvSpPr>
          <p:nvPr/>
        </p:nvSpPr>
        <p:spPr bwMode="auto">
          <a:xfrm>
            <a:off x="6324600" y="6324601"/>
            <a:ext cx="4114800" cy="366713"/>
          </a:xfrm>
          <a:prstGeom prst="rect">
            <a:avLst/>
          </a:prstGeom>
          <a:noFill/>
          <a:ln w="9525">
            <a:noFill/>
            <a:miter lim="800000"/>
            <a:headEnd/>
            <a:tailEnd/>
          </a:ln>
        </p:spPr>
        <p:txBody>
          <a:bodyPr>
            <a:prstTxWarp prst="textNoShape">
              <a:avLst/>
            </a:prstTxWarp>
            <a:spAutoFit/>
          </a:bodyPr>
          <a:lstStyle/>
          <a:p>
            <a:pPr algn="r"/>
            <a:r>
              <a:rPr lang="en-US" b="1" i="1" dirty="0"/>
              <a:t>Ellen White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3" descr="individuality.jpg"/>
          <p:cNvPicPr>
            <a:picLocks noChangeAspect="1"/>
          </p:cNvPicPr>
          <p:nvPr/>
        </p:nvPicPr>
        <p:blipFill>
          <a:blip r:embed="rId3">
            <a:lum contrast="20000"/>
          </a:blip>
          <a:stretch>
            <a:fillRect/>
          </a:stretch>
        </p:blipFill>
        <p:spPr>
          <a:xfrm>
            <a:off x="1524000" y="152400"/>
            <a:ext cx="9144000" cy="65190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0292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429000" y="1828801"/>
            <a:ext cx="7010400" cy="351173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a:solidFill>
                  <a:schemeClr val="accent1">
                    <a:lumMod val="50000"/>
                  </a:schemeClr>
                </a:solidFill>
              </a:rPr>
              <a:t>Compare your chart with at least 2 other people.  What are the differences?  What are the similarities</a:t>
            </a:r>
            <a:r>
              <a:rPr lang="en-GB" sz="2400" dirty="0">
                <a:solidFill>
                  <a:schemeClr val="accent1">
                    <a:lumMod val="50000"/>
                  </a:schemeClr>
                </a:solidFill>
              </a:rPr>
              <a:t>?</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Choose a biblical character’s personality and learning style.  What do you think </a:t>
            </a:r>
            <a:r>
              <a:rPr lang="en-GB" sz="2400" dirty="0" err="1">
                <a:solidFill>
                  <a:schemeClr val="accent1">
                    <a:lumMod val="50000"/>
                  </a:schemeClr>
                </a:solidFill>
              </a:rPr>
              <a:t>s</a:t>
            </a:r>
            <a:r>
              <a:rPr lang="en-GB" sz="2400" dirty="0">
                <a:solidFill>
                  <a:schemeClr val="accent1">
                    <a:lumMod val="50000"/>
                  </a:schemeClr>
                </a:solidFill>
              </a:rPr>
              <a:t>/he was like? Describe someone you think might have been like you. </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How might understanding learning modalities help us understand others (friends, colleagues, partners)?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7604" y="2967334"/>
            <a:ext cx="6338796" cy="923330"/>
          </a:xfrm>
          <a:prstGeom prst="rect">
            <a:avLst/>
          </a:prstGeom>
          <a:noFill/>
        </p:spPr>
        <p:txBody>
          <a:bodyPr>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64" charset="0"/>
                <a:ea typeface="ＭＳ Ｐゴシック" pitchFamily="64" charset="-128"/>
                <a:cs typeface="ＭＳ Ｐゴシック" pitchFamily="64" charset="-128"/>
              </a:rPr>
              <a:t>What it means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MI circle white.jpg"/>
          <p:cNvPicPr>
            <a:picLocks noChangeAspect="1"/>
          </p:cNvPicPr>
          <p:nvPr/>
        </p:nvPicPr>
        <p:blipFill>
          <a:blip r:embed="rId3"/>
          <a:srcRect/>
          <a:stretch>
            <a:fillRect/>
          </a:stretch>
        </p:blipFill>
        <p:spPr bwMode="auto">
          <a:xfrm>
            <a:off x="1524000" y="228600"/>
            <a:ext cx="9144000" cy="6286500"/>
          </a:xfrm>
          <a:prstGeom prst="rect">
            <a:avLst/>
          </a:prstGeom>
          <a:noFill/>
          <a:ln w="9525">
            <a:noFill/>
            <a:miter lim="800000"/>
            <a:headEnd/>
            <a:tailEnd/>
          </a:ln>
        </p:spPr>
      </p:pic>
      <p:sp>
        <p:nvSpPr>
          <p:cNvPr id="5" name="Rounded Rectangle 4"/>
          <p:cNvSpPr/>
          <p:nvPr/>
        </p:nvSpPr>
        <p:spPr>
          <a:xfrm>
            <a:off x="4876800" y="228600"/>
            <a:ext cx="2057400" cy="5334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ounded Rectangle 3"/>
          <p:cNvSpPr/>
          <p:nvPr/>
        </p:nvSpPr>
        <p:spPr>
          <a:xfrm>
            <a:off x="5562600" y="1905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0"/>
            <a:ext cx="8610600" cy="5509200"/>
          </a:xfrm>
          <a:prstGeom prst="rect">
            <a:avLst/>
          </a:prstGeom>
          <a:noFill/>
        </p:spPr>
        <p:txBody>
          <a:bodyPr wrap="square" rtlCol="0">
            <a:spAutoFit/>
          </a:bodyPr>
          <a:lstStyle/>
          <a:p>
            <a:r>
              <a:rPr lang="en-US" sz="3200" dirty="0"/>
              <a:t>Reading</a:t>
            </a:r>
          </a:p>
          <a:p>
            <a:r>
              <a:rPr lang="en-US" sz="3200" dirty="0"/>
              <a:t>Doing crossword puzzles</a:t>
            </a:r>
          </a:p>
          <a:p>
            <a:r>
              <a:rPr lang="en-US" sz="3200" dirty="0"/>
              <a:t>Playing word games (scrabble)</a:t>
            </a:r>
          </a:p>
          <a:p>
            <a:r>
              <a:rPr lang="en-US" sz="3200" dirty="0"/>
              <a:t>Playing trivia games</a:t>
            </a:r>
          </a:p>
          <a:p>
            <a:r>
              <a:rPr lang="en-US" sz="3200" dirty="0"/>
              <a:t>Writing stories, poetry</a:t>
            </a:r>
          </a:p>
          <a:p>
            <a:r>
              <a:rPr lang="en-US" sz="3200" dirty="0"/>
              <a:t>Listening to books on tape</a:t>
            </a:r>
          </a:p>
          <a:p>
            <a:r>
              <a:rPr lang="en-US" sz="3200" dirty="0"/>
              <a:t>Listening to public radio</a:t>
            </a:r>
          </a:p>
          <a:p>
            <a:r>
              <a:rPr lang="en-US" sz="3200" dirty="0"/>
              <a:t>Joining Toastmasters or similar group</a:t>
            </a:r>
          </a:p>
          <a:p>
            <a:r>
              <a:rPr lang="en-US" sz="3200" dirty="0"/>
              <a:t>Enjoying word processing software programs</a:t>
            </a:r>
          </a:p>
          <a:p>
            <a:r>
              <a:rPr lang="en-US" sz="3200" dirty="0"/>
              <a:t>Informal discussions with others</a:t>
            </a:r>
          </a:p>
          <a:p>
            <a:r>
              <a:rPr lang="en-US" sz="3200" dirty="0"/>
              <a:t>Self-talk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anim calcmode="lin" valueType="num">
                                      <p:cBhvr>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anim calcmode="lin" valueType="num">
                                      <p:cBhvr>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anim calcmode="lin" valueType="num">
                                      <p:cBhvr>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anim calcmode="lin" valueType="num">
                                      <p:cBhvr>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anim calcmode="lin" valueType="num">
                                      <p:cBhvr>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45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500"/>
                                        <p:tgtEl>
                                          <p:spTgt spid="2">
                                            <p:txEl>
                                              <p:pRg st="6" end="6"/>
                                            </p:txEl>
                                          </p:spTgt>
                                        </p:tgtEl>
                                      </p:cBhvr>
                                    </p:animEffect>
                                    <p:anim calcmode="lin" valueType="num">
                                      <p:cBhvr>
                                        <p:cTn id="5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45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500"/>
                                        <p:tgtEl>
                                          <p:spTgt spid="2">
                                            <p:txEl>
                                              <p:pRg st="7" end="7"/>
                                            </p:txEl>
                                          </p:spTgt>
                                        </p:tgtEl>
                                      </p:cBhvr>
                                    </p:animEffect>
                                    <p:anim calcmode="lin" valueType="num">
                                      <p:cBhvr>
                                        <p:cTn id="6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45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500"/>
                                        <p:tgtEl>
                                          <p:spTgt spid="2">
                                            <p:txEl>
                                              <p:pRg st="8" end="8"/>
                                            </p:txEl>
                                          </p:spTgt>
                                        </p:tgtEl>
                                      </p:cBhvr>
                                    </p:animEffect>
                                    <p:anim calcmode="lin" valueType="num">
                                      <p:cBhvr>
                                        <p:cTn id="7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45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50" accel="100000" fill="hold">
                                          <p:stCondLst>
                                            <p:cond delay="45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500"/>
                                        <p:tgtEl>
                                          <p:spTgt spid="2">
                                            <p:txEl>
                                              <p:pRg st="9" end="9"/>
                                            </p:txEl>
                                          </p:spTgt>
                                        </p:tgtEl>
                                      </p:cBhvr>
                                    </p:animEffect>
                                    <p:anim calcmode="lin" valueType="num">
                                      <p:cBhvr>
                                        <p:cTn id="8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45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500"/>
                                        <p:tgtEl>
                                          <p:spTgt spid="2">
                                            <p:txEl>
                                              <p:pRg st="10" end="10"/>
                                            </p:txEl>
                                          </p:spTgt>
                                        </p:tgtEl>
                                      </p:cBhvr>
                                    </p:animEffect>
                                    <p:anim calcmode="lin" valueType="num">
                                      <p:cBhvr>
                                        <p:cTn id="88"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45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90" dur="50" accel="100000" fill="hold">
                                          <p:stCondLst>
                                            <p:cond delay="450"/>
                                          </p:stCondLst>
                                        </p:cTn>
                                        <p:tgtEl>
                                          <p:spTgt spid="2">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MI inter.jpg"/>
          <p:cNvPicPr>
            <a:picLocks noChangeAspect="1"/>
          </p:cNvPicPr>
          <p:nvPr/>
        </p:nvPicPr>
        <p:blipFill>
          <a:blip r:embed="rId3"/>
          <a:srcRect/>
          <a:stretch>
            <a:fillRect/>
          </a:stretch>
        </p:blipFill>
        <p:spPr bwMode="auto">
          <a:xfrm>
            <a:off x="1524000" y="228600"/>
            <a:ext cx="9144000" cy="6286500"/>
          </a:xfrm>
          <a:prstGeom prst="rect">
            <a:avLst/>
          </a:prstGeom>
          <a:noFill/>
          <a:ln w="9525">
            <a:noFill/>
            <a:miter lim="800000"/>
            <a:headEnd/>
            <a:tailEnd/>
          </a:ln>
        </p:spPr>
      </p:pic>
      <p:sp>
        <p:nvSpPr>
          <p:cNvPr id="5" name="Rounded Rectangle 4"/>
          <p:cNvSpPr/>
          <p:nvPr/>
        </p:nvSpPr>
        <p:spPr>
          <a:xfrm>
            <a:off x="1600200" y="1447800"/>
            <a:ext cx="2057400" cy="533400"/>
          </a:xfrm>
          <a:prstGeom prst="roundRect">
            <a:avLst/>
          </a:prstGeom>
          <a:solidFill>
            <a:srgbClr val="C0504D">
              <a:alpha val="24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ounded Rectangle 3"/>
          <p:cNvSpPr/>
          <p:nvPr/>
        </p:nvSpPr>
        <p:spPr>
          <a:xfrm>
            <a:off x="4724400" y="28194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7</a:t>
            </a:r>
          </a:p>
        </p:txBody>
      </p:sp>
      <p:sp>
        <p:nvSpPr>
          <p:cNvPr id="11" name="Rounded Rectangle 10"/>
          <p:cNvSpPr/>
          <p:nvPr/>
        </p:nvSpPr>
        <p:spPr>
          <a:xfrm>
            <a:off x="5562600" y="1905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1"/>
            <a:ext cx="8610600" cy="4031873"/>
          </a:xfrm>
          <a:prstGeom prst="rect">
            <a:avLst/>
          </a:prstGeom>
          <a:noFill/>
        </p:spPr>
        <p:txBody>
          <a:bodyPr wrap="square" rtlCol="0">
            <a:spAutoFit/>
          </a:bodyPr>
          <a:lstStyle/>
          <a:p>
            <a:r>
              <a:rPr lang="en-US" sz="3200" dirty="0"/>
              <a:t>Joining social clubs or groups</a:t>
            </a:r>
          </a:p>
          <a:p>
            <a:r>
              <a:rPr lang="en-US" sz="3200" dirty="0"/>
              <a:t>Going to parties (to meet with people!)</a:t>
            </a:r>
          </a:p>
          <a:p>
            <a:r>
              <a:rPr lang="en-US" sz="3200" dirty="0"/>
              <a:t>Being in discussion groups</a:t>
            </a:r>
          </a:p>
          <a:p>
            <a:r>
              <a:rPr lang="en-US" sz="3200" dirty="0"/>
              <a:t>Playing group games</a:t>
            </a:r>
          </a:p>
          <a:p>
            <a:r>
              <a:rPr lang="en-US" sz="3200" dirty="0"/>
              <a:t>Being on committees</a:t>
            </a:r>
          </a:p>
          <a:p>
            <a:r>
              <a:rPr lang="en-US" sz="3200" dirty="0"/>
              <a:t>Volunteering with organizations</a:t>
            </a:r>
          </a:p>
          <a:p>
            <a:r>
              <a:rPr lang="en-US" sz="3200" dirty="0"/>
              <a:t>Being a mentor to another person</a:t>
            </a:r>
          </a:p>
          <a:p>
            <a:r>
              <a:rPr lang="en-US" sz="3200" dirty="0"/>
              <a:t>Teaching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anim calcmode="lin" valueType="num">
                                      <p:cBhvr>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anim calcmode="lin" valueType="num">
                                      <p:cBhvr>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anim calcmode="lin" valueType="num">
                                      <p:cBhvr>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anim calcmode="lin" valueType="num">
                                      <p:cBhvr>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anim calcmode="lin" valueType="num">
                                      <p:cBhvr>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45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500"/>
                                        <p:tgtEl>
                                          <p:spTgt spid="2">
                                            <p:txEl>
                                              <p:pRg st="6" end="6"/>
                                            </p:txEl>
                                          </p:spTgt>
                                        </p:tgtEl>
                                      </p:cBhvr>
                                    </p:animEffect>
                                    <p:anim calcmode="lin" valueType="num">
                                      <p:cBhvr>
                                        <p:cTn id="5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45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500"/>
                                        <p:tgtEl>
                                          <p:spTgt spid="2">
                                            <p:txEl>
                                              <p:pRg st="7" end="7"/>
                                            </p:txEl>
                                          </p:spTgt>
                                        </p:tgtEl>
                                      </p:cBhvr>
                                    </p:animEffect>
                                    <p:anim calcmode="lin" valueType="num">
                                      <p:cBhvr>
                                        <p:cTn id="6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45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descr="MI intra.jpg"/>
          <p:cNvPicPr>
            <a:picLocks noChangeAspect="1"/>
          </p:cNvPicPr>
          <p:nvPr/>
        </p:nvPicPr>
        <p:blipFill>
          <a:blip r:embed="rId3"/>
          <a:srcRect/>
          <a:stretch>
            <a:fillRect/>
          </a:stretch>
        </p:blipFill>
        <p:spPr bwMode="auto">
          <a:xfrm>
            <a:off x="1524000" y="228600"/>
            <a:ext cx="9144000" cy="6286500"/>
          </a:xfrm>
          <a:prstGeom prst="rect">
            <a:avLst/>
          </a:prstGeom>
          <a:noFill/>
          <a:ln w="9525">
            <a:noFill/>
            <a:miter lim="800000"/>
            <a:headEnd/>
            <a:tailEnd/>
          </a:ln>
        </p:spPr>
      </p:pic>
      <p:sp>
        <p:nvSpPr>
          <p:cNvPr id="3" name="Rounded Rectangle 2"/>
          <p:cNvSpPr/>
          <p:nvPr/>
        </p:nvSpPr>
        <p:spPr>
          <a:xfrm>
            <a:off x="1524000" y="3581400"/>
            <a:ext cx="1752600" cy="533400"/>
          </a:xfrm>
          <a:prstGeom prst="roundRect">
            <a:avLst/>
          </a:prstGeom>
          <a:solidFill>
            <a:schemeClr val="accent6">
              <a:lumMod val="75000"/>
              <a:alpha val="24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ounded Rectangle 3"/>
          <p:cNvSpPr/>
          <p:nvPr/>
        </p:nvSpPr>
        <p:spPr>
          <a:xfrm>
            <a:off x="4724400" y="28194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7</a:t>
            </a:r>
          </a:p>
        </p:txBody>
      </p:sp>
      <p:sp>
        <p:nvSpPr>
          <p:cNvPr id="5" name="Rounded Rectangle 4"/>
          <p:cNvSpPr/>
          <p:nvPr/>
        </p:nvSpPr>
        <p:spPr>
          <a:xfrm>
            <a:off x="4267200" y="38100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3</a:t>
            </a:r>
          </a:p>
        </p:txBody>
      </p:sp>
      <p:sp>
        <p:nvSpPr>
          <p:cNvPr id="10" name="Rounded Rectangle 9"/>
          <p:cNvSpPr/>
          <p:nvPr/>
        </p:nvSpPr>
        <p:spPr>
          <a:xfrm>
            <a:off x="5562600" y="1905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3600" dirty="0">
                <a:solidFill>
                  <a:srgbClr val="800080"/>
                </a:solidFill>
                <a:effectLst>
                  <a:outerShdw blurRad="50800" dist="38100" dir="2700000" algn="tl">
                    <a:srgbClr val="000000">
                      <a:alpha val="43000"/>
                    </a:srgbClr>
                  </a:outerShdw>
                </a:effectLst>
                <a:latin typeface="Estelle Black SF" pitchFamily="52" charset="0"/>
              </a:rPr>
              <a:t>Bear ye one another’s burdens, and so </a:t>
            </a:r>
            <a:r>
              <a:rPr lang="en-US" sz="3600" dirty="0" err="1">
                <a:solidFill>
                  <a:srgbClr val="800080"/>
                </a:solidFill>
                <a:effectLst>
                  <a:outerShdw blurRad="50800" dist="38100" dir="2700000" algn="tl">
                    <a:srgbClr val="000000">
                      <a:alpha val="43000"/>
                    </a:srgbClr>
                  </a:outerShdw>
                </a:effectLst>
                <a:latin typeface="Estelle Black SF" pitchFamily="52" charset="0"/>
              </a:rPr>
              <a:t>fulfil</a:t>
            </a:r>
            <a:r>
              <a:rPr lang="en-US" sz="3600" dirty="0">
                <a:solidFill>
                  <a:srgbClr val="800080"/>
                </a:solidFill>
                <a:effectLst>
                  <a:outerShdw blurRad="50800" dist="38100" dir="2700000" algn="tl">
                    <a:srgbClr val="000000">
                      <a:alpha val="43000"/>
                    </a:srgbClr>
                  </a:outerShdw>
                </a:effectLst>
                <a:latin typeface="Estelle Black SF" pitchFamily="52" charset="0"/>
              </a:rPr>
              <a:t> the law of Christ. For if a man think himself to be something, when he is nothing, he </a:t>
            </a:r>
            <a:r>
              <a:rPr lang="en-US" sz="3600" dirty="0" err="1">
                <a:solidFill>
                  <a:srgbClr val="800080"/>
                </a:solidFill>
                <a:effectLst>
                  <a:outerShdw blurRad="50800" dist="38100" dir="2700000" algn="tl">
                    <a:srgbClr val="000000">
                      <a:alpha val="43000"/>
                    </a:srgbClr>
                  </a:outerShdw>
                </a:effectLst>
                <a:latin typeface="Estelle Black SF" pitchFamily="52" charset="0"/>
              </a:rPr>
              <a:t>deceiveth</a:t>
            </a:r>
            <a:r>
              <a:rPr lang="en-US" sz="3600" dirty="0">
                <a:solidFill>
                  <a:srgbClr val="800080"/>
                </a:solidFill>
                <a:effectLst>
                  <a:outerShdw blurRad="50800" dist="38100" dir="2700000" algn="tl">
                    <a:srgbClr val="000000">
                      <a:alpha val="43000"/>
                    </a:srgbClr>
                  </a:outerShdw>
                </a:effectLst>
                <a:latin typeface="Estelle Black SF" pitchFamily="52" charset="0"/>
              </a:rPr>
              <a:t> himself. But let every man prove his own work, and then shall he have rejoicing in himself alone, and not in another. For every man shall bear his own burden.</a:t>
            </a:r>
            <a:endParaRPr lang="en-US" sz="1100" dirty="0">
              <a:solidFill>
                <a:srgbClr val="000000"/>
              </a:solidFill>
              <a:effectLst>
                <a:outerShdw blurRad="50800" dist="38100" dir="2700000" algn="tl">
                  <a:srgbClr val="000000">
                    <a:alpha val="43000"/>
                  </a:srgbClr>
                </a:outerShdw>
              </a:effectLst>
              <a:latin typeface="Helvetica" pitchFamily="5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Galatians 6:2-5 (KJV)</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1"/>
            <a:ext cx="8610600" cy="4524315"/>
          </a:xfrm>
          <a:prstGeom prst="rect">
            <a:avLst/>
          </a:prstGeom>
          <a:noFill/>
        </p:spPr>
        <p:txBody>
          <a:bodyPr wrap="square" rtlCol="0">
            <a:spAutoFit/>
          </a:bodyPr>
          <a:lstStyle/>
          <a:p>
            <a:r>
              <a:rPr lang="en-US" sz="3200" dirty="0"/>
              <a:t>Meditating</a:t>
            </a:r>
          </a:p>
          <a:p>
            <a:r>
              <a:rPr lang="en-US" sz="3200" dirty="0"/>
              <a:t>Keeping a journal</a:t>
            </a:r>
          </a:p>
          <a:p>
            <a:r>
              <a:rPr lang="en-US" sz="3200" dirty="0"/>
              <a:t>Working with dreams</a:t>
            </a:r>
          </a:p>
          <a:p>
            <a:r>
              <a:rPr lang="en-US" sz="3200" dirty="0"/>
              <a:t>Engaging in solo hobbies</a:t>
            </a:r>
          </a:p>
          <a:p>
            <a:r>
              <a:rPr lang="en-US" sz="3200" dirty="0"/>
              <a:t>Carrying out special projects</a:t>
            </a:r>
          </a:p>
          <a:p>
            <a:r>
              <a:rPr lang="en-US" sz="3200" dirty="0"/>
              <a:t>Going for long walks alone</a:t>
            </a:r>
          </a:p>
          <a:p>
            <a:r>
              <a:rPr lang="en-US" sz="3200" dirty="0"/>
              <a:t>Going on retreats</a:t>
            </a:r>
          </a:p>
          <a:p>
            <a:r>
              <a:rPr lang="en-US" sz="3200" dirty="0"/>
              <a:t>Studying a psychological tradition</a:t>
            </a:r>
          </a:p>
          <a:p>
            <a:r>
              <a:rPr lang="en-US" sz="3200" dirty="0"/>
              <a:t>Studying a spiritual tradition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anim calcmode="lin" valueType="num">
                                      <p:cBhvr>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anim calcmode="lin" valueType="num">
                                      <p:cBhvr>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anim calcmode="lin" valueType="num">
                                      <p:cBhvr>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anim calcmode="lin" valueType="num">
                                      <p:cBhvr>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anim calcmode="lin" valueType="num">
                                      <p:cBhvr>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45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500"/>
                                        <p:tgtEl>
                                          <p:spTgt spid="2">
                                            <p:txEl>
                                              <p:pRg st="6" end="6"/>
                                            </p:txEl>
                                          </p:spTgt>
                                        </p:tgtEl>
                                      </p:cBhvr>
                                    </p:animEffect>
                                    <p:anim calcmode="lin" valueType="num">
                                      <p:cBhvr>
                                        <p:cTn id="5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45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500"/>
                                        <p:tgtEl>
                                          <p:spTgt spid="2">
                                            <p:txEl>
                                              <p:pRg st="7" end="7"/>
                                            </p:txEl>
                                          </p:spTgt>
                                        </p:tgtEl>
                                      </p:cBhvr>
                                    </p:animEffect>
                                    <p:anim calcmode="lin" valueType="num">
                                      <p:cBhvr>
                                        <p:cTn id="6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45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500"/>
                                        <p:tgtEl>
                                          <p:spTgt spid="2">
                                            <p:txEl>
                                              <p:pRg st="8" end="8"/>
                                            </p:txEl>
                                          </p:spTgt>
                                        </p:tgtEl>
                                      </p:cBhvr>
                                    </p:animEffect>
                                    <p:anim calcmode="lin" valueType="num">
                                      <p:cBhvr>
                                        <p:cTn id="7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45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50" accel="100000" fill="hold">
                                          <p:stCondLst>
                                            <p:cond delay="45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descr="MI music.jpg"/>
          <p:cNvPicPr>
            <a:picLocks noChangeAspect="1"/>
          </p:cNvPicPr>
          <p:nvPr/>
        </p:nvPicPr>
        <p:blipFill>
          <a:blip r:embed="rId3"/>
          <a:srcRect/>
          <a:stretch>
            <a:fillRect/>
          </a:stretch>
        </p:blipFill>
        <p:spPr bwMode="auto">
          <a:xfrm>
            <a:off x="1524000" y="228600"/>
            <a:ext cx="9144000" cy="6286500"/>
          </a:xfrm>
          <a:prstGeom prst="rect">
            <a:avLst/>
          </a:prstGeom>
          <a:noFill/>
          <a:ln w="9525">
            <a:noFill/>
            <a:miter lim="800000"/>
            <a:headEnd/>
            <a:tailEnd/>
          </a:ln>
        </p:spPr>
      </p:pic>
      <p:sp>
        <p:nvSpPr>
          <p:cNvPr id="3" name="Rounded Rectangle 2"/>
          <p:cNvSpPr/>
          <p:nvPr/>
        </p:nvSpPr>
        <p:spPr>
          <a:xfrm>
            <a:off x="3124200" y="5791200"/>
            <a:ext cx="1295400" cy="533400"/>
          </a:xfrm>
          <a:prstGeom prst="roundRect">
            <a:avLst/>
          </a:prstGeom>
          <a:solidFill>
            <a:srgbClr val="FFFF00">
              <a:alpha val="24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ounded Rectangle 3"/>
          <p:cNvSpPr/>
          <p:nvPr/>
        </p:nvSpPr>
        <p:spPr>
          <a:xfrm>
            <a:off x="4724400" y="28194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7</a:t>
            </a:r>
          </a:p>
        </p:txBody>
      </p:sp>
      <p:sp>
        <p:nvSpPr>
          <p:cNvPr id="5" name="Rounded Rectangle 4"/>
          <p:cNvSpPr/>
          <p:nvPr/>
        </p:nvSpPr>
        <p:spPr>
          <a:xfrm>
            <a:off x="4267200" y="38100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3</a:t>
            </a:r>
          </a:p>
        </p:txBody>
      </p:sp>
      <p:sp>
        <p:nvSpPr>
          <p:cNvPr id="7" name="Rounded Rectangle 6"/>
          <p:cNvSpPr/>
          <p:nvPr/>
        </p:nvSpPr>
        <p:spPr>
          <a:xfrm>
            <a:off x="5029200" y="4572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5</a:t>
            </a:r>
          </a:p>
        </p:txBody>
      </p:sp>
      <p:sp>
        <p:nvSpPr>
          <p:cNvPr id="10" name="Rounded Rectangle 9"/>
          <p:cNvSpPr/>
          <p:nvPr/>
        </p:nvSpPr>
        <p:spPr>
          <a:xfrm>
            <a:off x="5562600" y="1905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1"/>
            <a:ext cx="8610600" cy="4031873"/>
          </a:xfrm>
          <a:prstGeom prst="rect">
            <a:avLst/>
          </a:prstGeom>
          <a:noFill/>
        </p:spPr>
        <p:txBody>
          <a:bodyPr wrap="square" rtlCol="0">
            <a:spAutoFit/>
          </a:bodyPr>
          <a:lstStyle/>
          <a:p>
            <a:r>
              <a:rPr lang="en-US" sz="3200" dirty="0"/>
              <a:t>Listening to music (for intricacies)</a:t>
            </a:r>
          </a:p>
          <a:p>
            <a:r>
              <a:rPr lang="en-US" sz="3200" dirty="0"/>
              <a:t>Playing a musical instrument</a:t>
            </a:r>
          </a:p>
          <a:p>
            <a:r>
              <a:rPr lang="en-US" sz="3200" dirty="0"/>
              <a:t>Being in a chorus</a:t>
            </a:r>
          </a:p>
          <a:p>
            <a:r>
              <a:rPr lang="en-US" sz="3200" dirty="0"/>
              <a:t>Writing songs</a:t>
            </a:r>
          </a:p>
          <a:p>
            <a:r>
              <a:rPr lang="en-US" sz="3200" dirty="0"/>
              <a:t>Going to musical concerts</a:t>
            </a:r>
          </a:p>
          <a:p>
            <a:r>
              <a:rPr lang="en-US" sz="3200" dirty="0"/>
              <a:t>Enjoying computer music software</a:t>
            </a:r>
          </a:p>
          <a:p>
            <a:r>
              <a:rPr lang="en-US" sz="3200" dirty="0"/>
              <a:t>Singing informally with friends</a:t>
            </a:r>
          </a:p>
          <a:p>
            <a:r>
              <a:rPr lang="en-US" sz="3200" dirty="0"/>
              <a:t>Collecting records, CDs, tapes (many genres)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anim calcmode="lin" valueType="num">
                                      <p:cBhvr>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anim calcmode="lin" valueType="num">
                                      <p:cBhvr>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anim calcmode="lin" valueType="num">
                                      <p:cBhvr>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anim calcmode="lin" valueType="num">
                                      <p:cBhvr>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anim calcmode="lin" valueType="num">
                                      <p:cBhvr>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45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500"/>
                                        <p:tgtEl>
                                          <p:spTgt spid="2">
                                            <p:txEl>
                                              <p:pRg st="6" end="6"/>
                                            </p:txEl>
                                          </p:spTgt>
                                        </p:tgtEl>
                                      </p:cBhvr>
                                    </p:animEffect>
                                    <p:anim calcmode="lin" valueType="num">
                                      <p:cBhvr>
                                        <p:cTn id="5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45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500"/>
                                        <p:tgtEl>
                                          <p:spTgt spid="2">
                                            <p:txEl>
                                              <p:pRg st="7" end="7"/>
                                            </p:txEl>
                                          </p:spTgt>
                                        </p:tgtEl>
                                      </p:cBhvr>
                                    </p:animEffect>
                                    <p:anim calcmode="lin" valueType="num">
                                      <p:cBhvr>
                                        <p:cTn id="6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45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descr="MI bodkin.jpg"/>
          <p:cNvPicPr>
            <a:picLocks noChangeAspect="1"/>
          </p:cNvPicPr>
          <p:nvPr/>
        </p:nvPicPr>
        <p:blipFill>
          <a:blip r:embed="rId3"/>
          <a:srcRect/>
          <a:stretch>
            <a:fillRect/>
          </a:stretch>
        </p:blipFill>
        <p:spPr bwMode="auto">
          <a:xfrm>
            <a:off x="1524000" y="228600"/>
            <a:ext cx="9144000" cy="6286500"/>
          </a:xfrm>
          <a:prstGeom prst="rect">
            <a:avLst/>
          </a:prstGeom>
          <a:noFill/>
          <a:ln w="9525">
            <a:noFill/>
            <a:miter lim="800000"/>
            <a:headEnd/>
            <a:tailEnd/>
          </a:ln>
        </p:spPr>
      </p:pic>
      <p:sp>
        <p:nvSpPr>
          <p:cNvPr id="3" name="Rounded Rectangle 2"/>
          <p:cNvSpPr/>
          <p:nvPr/>
        </p:nvSpPr>
        <p:spPr>
          <a:xfrm>
            <a:off x="7086600" y="5791200"/>
            <a:ext cx="2590800" cy="533400"/>
          </a:xfrm>
          <a:prstGeom prst="roundRect">
            <a:avLst/>
          </a:prstGeom>
          <a:solidFill>
            <a:srgbClr val="008000">
              <a:alpha val="24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ounded Rectangle 3"/>
          <p:cNvSpPr/>
          <p:nvPr/>
        </p:nvSpPr>
        <p:spPr>
          <a:xfrm>
            <a:off x="4724400" y="28194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7</a:t>
            </a:r>
          </a:p>
        </p:txBody>
      </p:sp>
      <p:sp>
        <p:nvSpPr>
          <p:cNvPr id="5" name="Rounded Rectangle 4"/>
          <p:cNvSpPr/>
          <p:nvPr/>
        </p:nvSpPr>
        <p:spPr>
          <a:xfrm>
            <a:off x="4267200" y="38100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3</a:t>
            </a:r>
          </a:p>
        </p:txBody>
      </p:sp>
      <p:sp>
        <p:nvSpPr>
          <p:cNvPr id="7" name="Rounded Rectangle 6"/>
          <p:cNvSpPr/>
          <p:nvPr/>
        </p:nvSpPr>
        <p:spPr>
          <a:xfrm>
            <a:off x="5029200" y="4572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5</a:t>
            </a:r>
          </a:p>
        </p:txBody>
      </p:sp>
      <p:sp>
        <p:nvSpPr>
          <p:cNvPr id="8" name="Rounded Rectangle 7"/>
          <p:cNvSpPr/>
          <p:nvPr/>
        </p:nvSpPr>
        <p:spPr>
          <a:xfrm>
            <a:off x="6096000" y="4572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6</a:t>
            </a:r>
          </a:p>
        </p:txBody>
      </p:sp>
      <p:sp>
        <p:nvSpPr>
          <p:cNvPr id="10" name="Rounded Rectangle 9"/>
          <p:cNvSpPr/>
          <p:nvPr/>
        </p:nvSpPr>
        <p:spPr>
          <a:xfrm>
            <a:off x="5562600" y="1905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0"/>
            <a:ext cx="8610600" cy="3539430"/>
          </a:xfrm>
          <a:prstGeom prst="rect">
            <a:avLst/>
          </a:prstGeom>
          <a:noFill/>
        </p:spPr>
        <p:txBody>
          <a:bodyPr wrap="square" rtlCol="0">
            <a:spAutoFit/>
          </a:bodyPr>
          <a:lstStyle/>
          <a:p>
            <a:r>
              <a:rPr lang="en-US" sz="3200" dirty="0"/>
              <a:t>Engaging in a solo/team sport</a:t>
            </a:r>
          </a:p>
          <a:p>
            <a:r>
              <a:rPr lang="en-US" sz="3200" dirty="0"/>
              <a:t>Spending time out in nature</a:t>
            </a:r>
          </a:p>
          <a:p>
            <a:r>
              <a:rPr lang="en-US" sz="3200" dirty="0"/>
              <a:t>Crafts (carpentry, sewing, carving, etc)</a:t>
            </a:r>
          </a:p>
          <a:p>
            <a:r>
              <a:rPr lang="en-US" sz="3200" dirty="0"/>
              <a:t>Working with mechanical objects (repair, etc)</a:t>
            </a:r>
          </a:p>
          <a:p>
            <a:r>
              <a:rPr lang="en-US" sz="3200" dirty="0"/>
              <a:t>Going out dancing (for the movement)</a:t>
            </a:r>
          </a:p>
          <a:p>
            <a:r>
              <a:rPr lang="en-US" sz="3200" dirty="0"/>
              <a:t>Acting in a community theatre</a:t>
            </a:r>
          </a:p>
          <a:p>
            <a:r>
              <a:rPr lang="en-US" sz="3200" dirty="0"/>
              <a:t>Going to amusement parks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anim calcmode="lin" valueType="num">
                                      <p:cBhvr>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anim calcmode="lin" valueType="num">
                                      <p:cBhvr>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anim calcmode="lin" valueType="num">
                                      <p:cBhvr>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anim calcmode="lin" valueType="num">
                                      <p:cBhvr>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anim calcmode="lin" valueType="num">
                                      <p:cBhvr>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45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500"/>
                                        <p:tgtEl>
                                          <p:spTgt spid="2">
                                            <p:txEl>
                                              <p:pRg st="6" end="6"/>
                                            </p:txEl>
                                          </p:spTgt>
                                        </p:tgtEl>
                                      </p:cBhvr>
                                    </p:animEffect>
                                    <p:anim calcmode="lin" valueType="num">
                                      <p:cBhvr>
                                        <p:cTn id="5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45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 descr="MI spatial.jpg"/>
          <p:cNvPicPr>
            <a:picLocks noChangeAspect="1"/>
          </p:cNvPicPr>
          <p:nvPr/>
        </p:nvPicPr>
        <p:blipFill>
          <a:blip r:embed="rId3"/>
          <a:srcRect/>
          <a:stretch>
            <a:fillRect/>
          </a:stretch>
        </p:blipFill>
        <p:spPr bwMode="auto">
          <a:xfrm>
            <a:off x="1524000" y="228600"/>
            <a:ext cx="9144000" cy="6286500"/>
          </a:xfrm>
          <a:prstGeom prst="rect">
            <a:avLst/>
          </a:prstGeom>
          <a:noFill/>
          <a:ln w="9525">
            <a:noFill/>
            <a:miter lim="800000"/>
            <a:headEnd/>
            <a:tailEnd/>
          </a:ln>
        </p:spPr>
      </p:pic>
      <p:sp>
        <p:nvSpPr>
          <p:cNvPr id="3" name="Rounded Rectangle 2"/>
          <p:cNvSpPr/>
          <p:nvPr/>
        </p:nvSpPr>
        <p:spPr>
          <a:xfrm>
            <a:off x="8382000" y="3581400"/>
            <a:ext cx="1371600" cy="533400"/>
          </a:xfrm>
          <a:prstGeom prst="roundRect">
            <a:avLst/>
          </a:prstGeom>
          <a:gradFill flip="none" rotWithShape="1">
            <a:gsLst>
              <a:gs pos="0">
                <a:schemeClr val="accent1">
                  <a:shade val="51000"/>
                  <a:satMod val="130000"/>
                  <a:alpha val="24000"/>
                </a:schemeClr>
              </a:gs>
              <a:gs pos="80000">
                <a:schemeClr val="accent1">
                  <a:shade val="93000"/>
                  <a:satMod val="130000"/>
                  <a:alpha val="24000"/>
                </a:schemeClr>
              </a:gs>
              <a:gs pos="100000">
                <a:schemeClr val="accent1">
                  <a:shade val="94000"/>
                  <a:satMod val="135000"/>
                  <a:alpha val="2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ounded Rectangle 3"/>
          <p:cNvSpPr/>
          <p:nvPr/>
        </p:nvSpPr>
        <p:spPr>
          <a:xfrm>
            <a:off x="4724400" y="28194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7</a:t>
            </a:r>
          </a:p>
        </p:txBody>
      </p:sp>
      <p:sp>
        <p:nvSpPr>
          <p:cNvPr id="5" name="Rounded Rectangle 4"/>
          <p:cNvSpPr/>
          <p:nvPr/>
        </p:nvSpPr>
        <p:spPr>
          <a:xfrm>
            <a:off x="4267200" y="38100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3</a:t>
            </a:r>
          </a:p>
        </p:txBody>
      </p:sp>
      <p:sp>
        <p:nvSpPr>
          <p:cNvPr id="7" name="Rounded Rectangle 6"/>
          <p:cNvSpPr/>
          <p:nvPr/>
        </p:nvSpPr>
        <p:spPr>
          <a:xfrm>
            <a:off x="5029200" y="4572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5</a:t>
            </a:r>
          </a:p>
        </p:txBody>
      </p:sp>
      <p:sp>
        <p:nvSpPr>
          <p:cNvPr id="8" name="Rounded Rectangle 7"/>
          <p:cNvSpPr/>
          <p:nvPr/>
        </p:nvSpPr>
        <p:spPr>
          <a:xfrm>
            <a:off x="6096000" y="4572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6</a:t>
            </a:r>
          </a:p>
        </p:txBody>
      </p:sp>
      <p:sp>
        <p:nvSpPr>
          <p:cNvPr id="9" name="Rounded Rectangle 8"/>
          <p:cNvSpPr/>
          <p:nvPr/>
        </p:nvSpPr>
        <p:spPr>
          <a:xfrm>
            <a:off x="6553200" y="36576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4</a:t>
            </a:r>
          </a:p>
        </p:txBody>
      </p:sp>
      <p:sp>
        <p:nvSpPr>
          <p:cNvPr id="10" name="Rounded Rectangle 9"/>
          <p:cNvSpPr/>
          <p:nvPr/>
        </p:nvSpPr>
        <p:spPr>
          <a:xfrm>
            <a:off x="5562600" y="1905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1"/>
            <a:ext cx="8610600" cy="5016757"/>
          </a:xfrm>
          <a:prstGeom prst="rect">
            <a:avLst/>
          </a:prstGeom>
          <a:noFill/>
        </p:spPr>
        <p:txBody>
          <a:bodyPr wrap="square" rtlCol="0">
            <a:spAutoFit/>
          </a:bodyPr>
          <a:lstStyle/>
          <a:p>
            <a:r>
              <a:rPr lang="en-US" sz="3200" dirty="0"/>
              <a:t>Drawing, doodling, or painting</a:t>
            </a:r>
          </a:p>
          <a:p>
            <a:r>
              <a:rPr lang="en-US" sz="3200" dirty="0"/>
              <a:t>Photography or video</a:t>
            </a:r>
          </a:p>
          <a:p>
            <a:r>
              <a:rPr lang="en-US" sz="3200" dirty="0"/>
              <a:t>Going to museums</a:t>
            </a:r>
          </a:p>
          <a:p>
            <a:r>
              <a:rPr lang="en-US" sz="3200" dirty="0"/>
              <a:t>Taking art classes</a:t>
            </a:r>
          </a:p>
          <a:p>
            <a:r>
              <a:rPr lang="en-US" sz="3200" dirty="0"/>
              <a:t>Engaging in interior design</a:t>
            </a:r>
          </a:p>
          <a:p>
            <a:r>
              <a:rPr lang="en-US" sz="3200" dirty="0"/>
              <a:t>Fantasizing/visualizing/daydreaming</a:t>
            </a:r>
          </a:p>
          <a:p>
            <a:r>
              <a:rPr lang="en-US" sz="3200" dirty="0"/>
              <a:t>Working on jig-saw puzzles</a:t>
            </a:r>
          </a:p>
          <a:p>
            <a:r>
              <a:rPr lang="en-US" sz="3200" dirty="0"/>
              <a:t>Looking at picture books/magazines</a:t>
            </a:r>
          </a:p>
          <a:p>
            <a:r>
              <a:rPr lang="en-US" sz="3200" dirty="0"/>
              <a:t>Enjoying computer graphic software</a:t>
            </a:r>
          </a:p>
          <a:p>
            <a:r>
              <a:rPr lang="en-US" sz="3200" dirty="0"/>
              <a:t>Enjoy maze like puzzles/games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anim calcmode="lin" valueType="num">
                                      <p:cBhvr>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anim calcmode="lin" valueType="num">
                                      <p:cBhvr>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anim calcmode="lin" valueType="num">
                                      <p:cBhvr>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anim calcmode="lin" valueType="num">
                                      <p:cBhvr>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anim calcmode="lin" valueType="num">
                                      <p:cBhvr>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45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500"/>
                                        <p:tgtEl>
                                          <p:spTgt spid="2">
                                            <p:txEl>
                                              <p:pRg st="6" end="6"/>
                                            </p:txEl>
                                          </p:spTgt>
                                        </p:tgtEl>
                                      </p:cBhvr>
                                    </p:animEffect>
                                    <p:anim calcmode="lin" valueType="num">
                                      <p:cBhvr>
                                        <p:cTn id="5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45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500"/>
                                        <p:tgtEl>
                                          <p:spTgt spid="2">
                                            <p:txEl>
                                              <p:pRg st="7" end="7"/>
                                            </p:txEl>
                                          </p:spTgt>
                                        </p:tgtEl>
                                      </p:cBhvr>
                                    </p:animEffect>
                                    <p:anim calcmode="lin" valueType="num">
                                      <p:cBhvr>
                                        <p:cTn id="6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45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500"/>
                                        <p:tgtEl>
                                          <p:spTgt spid="2">
                                            <p:txEl>
                                              <p:pRg st="8" end="8"/>
                                            </p:txEl>
                                          </p:spTgt>
                                        </p:tgtEl>
                                      </p:cBhvr>
                                    </p:animEffect>
                                    <p:anim calcmode="lin" valueType="num">
                                      <p:cBhvr>
                                        <p:cTn id="7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45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50" accel="100000" fill="hold">
                                          <p:stCondLst>
                                            <p:cond delay="45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500"/>
                                        <p:tgtEl>
                                          <p:spTgt spid="2">
                                            <p:txEl>
                                              <p:pRg st="9" end="9"/>
                                            </p:txEl>
                                          </p:spTgt>
                                        </p:tgtEl>
                                      </p:cBhvr>
                                    </p:animEffect>
                                    <p:anim calcmode="lin" valueType="num">
                                      <p:cBhvr>
                                        <p:cTn id="8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45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descr="MI logmath.jpg"/>
          <p:cNvPicPr>
            <a:picLocks noChangeAspect="1"/>
          </p:cNvPicPr>
          <p:nvPr/>
        </p:nvPicPr>
        <p:blipFill>
          <a:blip r:embed="rId3"/>
          <a:srcRect/>
          <a:stretch>
            <a:fillRect/>
          </a:stretch>
        </p:blipFill>
        <p:spPr bwMode="auto">
          <a:xfrm>
            <a:off x="1524000" y="228600"/>
            <a:ext cx="9144000" cy="6286500"/>
          </a:xfrm>
          <a:prstGeom prst="rect">
            <a:avLst/>
          </a:prstGeom>
          <a:noFill/>
          <a:ln w="9525">
            <a:noFill/>
            <a:miter lim="800000"/>
            <a:headEnd/>
            <a:tailEnd/>
          </a:ln>
        </p:spPr>
      </p:pic>
      <p:sp>
        <p:nvSpPr>
          <p:cNvPr id="3" name="Rounded Rectangle 2"/>
          <p:cNvSpPr/>
          <p:nvPr/>
        </p:nvSpPr>
        <p:spPr>
          <a:xfrm>
            <a:off x="7772400" y="1447800"/>
            <a:ext cx="2743200" cy="533400"/>
          </a:xfrm>
          <a:prstGeom prst="roundRect">
            <a:avLst/>
          </a:prstGeom>
          <a:solidFill>
            <a:srgbClr val="660066">
              <a:alpha val="24000"/>
            </a:srgb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ounded Rectangle 3"/>
          <p:cNvSpPr/>
          <p:nvPr/>
        </p:nvSpPr>
        <p:spPr>
          <a:xfrm>
            <a:off x="4724400" y="28194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7</a:t>
            </a:r>
          </a:p>
        </p:txBody>
      </p:sp>
      <p:sp>
        <p:nvSpPr>
          <p:cNvPr id="5" name="Rounded Rectangle 4"/>
          <p:cNvSpPr/>
          <p:nvPr/>
        </p:nvSpPr>
        <p:spPr>
          <a:xfrm>
            <a:off x="4267200" y="38100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3</a:t>
            </a:r>
          </a:p>
        </p:txBody>
      </p:sp>
      <p:sp>
        <p:nvSpPr>
          <p:cNvPr id="6" name="Rounded Rectangle 5"/>
          <p:cNvSpPr/>
          <p:nvPr/>
        </p:nvSpPr>
        <p:spPr>
          <a:xfrm>
            <a:off x="6477000" y="2819400"/>
            <a:ext cx="3810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2</a:t>
            </a:r>
          </a:p>
        </p:txBody>
      </p:sp>
      <p:sp>
        <p:nvSpPr>
          <p:cNvPr id="7" name="Rounded Rectangle 6"/>
          <p:cNvSpPr/>
          <p:nvPr/>
        </p:nvSpPr>
        <p:spPr>
          <a:xfrm>
            <a:off x="5029200" y="4572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5</a:t>
            </a:r>
          </a:p>
        </p:txBody>
      </p:sp>
      <p:sp>
        <p:nvSpPr>
          <p:cNvPr id="8" name="Rounded Rectangle 7"/>
          <p:cNvSpPr/>
          <p:nvPr/>
        </p:nvSpPr>
        <p:spPr>
          <a:xfrm>
            <a:off x="6096000" y="4572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6</a:t>
            </a:r>
          </a:p>
        </p:txBody>
      </p:sp>
      <p:sp>
        <p:nvSpPr>
          <p:cNvPr id="9" name="Rounded Rectangle 8"/>
          <p:cNvSpPr/>
          <p:nvPr/>
        </p:nvSpPr>
        <p:spPr>
          <a:xfrm>
            <a:off x="6553200" y="36576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4</a:t>
            </a:r>
          </a:p>
        </p:txBody>
      </p:sp>
      <p:sp>
        <p:nvSpPr>
          <p:cNvPr id="10" name="Rounded Rectangle 9"/>
          <p:cNvSpPr/>
          <p:nvPr/>
        </p:nvSpPr>
        <p:spPr>
          <a:xfrm>
            <a:off x="5562600" y="1905000"/>
            <a:ext cx="457200" cy="381000"/>
          </a:xfrm>
          <a:prstGeom prst="roundRect">
            <a:avLst/>
          </a:prstGeom>
          <a:solidFill>
            <a:schemeClr val="bg1">
              <a:lumMod val="65000"/>
              <a:alpha val="24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lumMod val="95000"/>
                    <a:lumOff val="5000"/>
                  </a:schemeClr>
                </a:solidFill>
              </a:rPr>
              <a:t>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1"/>
            <a:ext cx="8610600" cy="4031873"/>
          </a:xfrm>
          <a:prstGeom prst="rect">
            <a:avLst/>
          </a:prstGeom>
          <a:noFill/>
        </p:spPr>
        <p:txBody>
          <a:bodyPr wrap="square" rtlCol="0">
            <a:spAutoFit/>
          </a:bodyPr>
          <a:lstStyle/>
          <a:p>
            <a:r>
              <a:rPr lang="en-US" sz="3200" dirty="0"/>
              <a:t>Solving brainteasers</a:t>
            </a:r>
          </a:p>
          <a:p>
            <a:r>
              <a:rPr lang="en-US" sz="3200" dirty="0"/>
              <a:t>Playing with logic puzzles like a Rubik’s cube</a:t>
            </a:r>
          </a:p>
          <a:p>
            <a:r>
              <a:rPr lang="en-US" sz="3200" dirty="0"/>
              <a:t>Playing strategy games like Chess and Go</a:t>
            </a:r>
          </a:p>
          <a:p>
            <a:r>
              <a:rPr lang="en-US" sz="3200" dirty="0"/>
              <a:t>Enjoying computer programming software</a:t>
            </a:r>
          </a:p>
          <a:p>
            <a:r>
              <a:rPr lang="en-US" sz="3200" dirty="0"/>
              <a:t>Tinkering around with science kits/experiments</a:t>
            </a:r>
          </a:p>
          <a:p>
            <a:r>
              <a:rPr lang="en-US" sz="3200" dirty="0"/>
              <a:t>Watching science documentaries</a:t>
            </a:r>
          </a:p>
          <a:p>
            <a:r>
              <a:rPr lang="en-US" sz="3200" dirty="0"/>
              <a:t>Reading books about science or mathematics</a:t>
            </a:r>
          </a:p>
          <a:p>
            <a:r>
              <a:rPr lang="en-US" sz="3200" dirty="0"/>
              <a:t>Joining a computer club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anim calcmode="lin" valueType="num">
                                      <p:cBhvr>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anim calcmode="lin" valueType="num">
                                      <p:cBhvr>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anim calcmode="lin" valueType="num">
                                      <p:cBhvr>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anim calcmode="lin" valueType="num">
                                      <p:cBhvr>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anim calcmode="lin" valueType="num">
                                      <p:cBhvr>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45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500"/>
                                        <p:tgtEl>
                                          <p:spTgt spid="2">
                                            <p:txEl>
                                              <p:pRg st="6" end="6"/>
                                            </p:txEl>
                                          </p:spTgt>
                                        </p:tgtEl>
                                      </p:cBhvr>
                                    </p:animEffect>
                                    <p:anim calcmode="lin" valueType="num">
                                      <p:cBhvr>
                                        <p:cTn id="5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45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500"/>
                                        <p:tgtEl>
                                          <p:spTgt spid="2">
                                            <p:txEl>
                                              <p:pRg st="7" end="7"/>
                                            </p:txEl>
                                          </p:spTgt>
                                        </p:tgtEl>
                                      </p:cBhvr>
                                    </p:animEffect>
                                    <p:anim calcmode="lin" valueType="num">
                                      <p:cBhvr>
                                        <p:cTn id="6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45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676400" y="1143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characterizes a inter-personal learner?</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Learns best by working alone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Learns best by working with others </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Learns best by working with music in background </a:t>
            </a:r>
          </a:p>
        </p:txBody>
      </p:sp>
      <p:sp>
        <p:nvSpPr>
          <p:cNvPr id="10" name="Alternate Process 9"/>
          <p:cNvSpPr/>
          <p:nvPr/>
        </p:nvSpPr>
        <p:spPr>
          <a:xfrm>
            <a:off x="1676400" y="32766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915400" cy="964880"/>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characterizes a bodily-kinesthetic learner?</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Learns best by doing/practicing</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Learns best by watching/seeing </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Learns best by listening/reading </a:t>
            </a:r>
          </a:p>
        </p:txBody>
      </p:sp>
      <p:sp>
        <p:nvSpPr>
          <p:cNvPr id="13" name="Alternate Process 12"/>
          <p:cNvSpPr/>
          <p:nvPr/>
        </p:nvSpPr>
        <p:spPr>
          <a:xfrm>
            <a:off x="1676400" y="6477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Box 1"/>
          <p:cNvSpPr txBox="1">
            <a:spLocks noChangeArrowheads="1"/>
          </p:cNvSpPr>
          <p:nvPr/>
        </p:nvSpPr>
        <p:spPr bwMode="auto">
          <a:xfrm>
            <a:off x="1752600" y="5152128"/>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characterizes a musical learner?</a:t>
            </a:r>
            <a:endParaRPr lang="en-GB" sz="3300" dirty="0"/>
          </a:p>
        </p:txBody>
      </p:sp>
      <p:sp>
        <p:nvSpPr>
          <p:cNvPr id="15" name="Text Box 2"/>
          <p:cNvSpPr txBox="1">
            <a:spLocks noChangeArrowheads="1"/>
          </p:cNvSpPr>
          <p:nvPr/>
        </p:nvSpPr>
        <p:spPr bwMode="auto">
          <a:xfrm>
            <a:off x="1905000" y="5726128"/>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Learns best by solitude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Learns best by group discussion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Learns best by rhyming language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3600" dirty="0">
                <a:solidFill>
                  <a:srgbClr val="800080"/>
                </a:solidFill>
                <a:effectLst>
                  <a:outerShdw blurRad="50800" dist="38100" dir="2700000" algn="tl">
                    <a:srgbClr val="000000">
                      <a:alpha val="43000"/>
                    </a:srgbClr>
                  </a:outerShdw>
                </a:effectLst>
                <a:latin typeface="Estelle Black SF" pitchFamily="52" charset="0"/>
              </a:rPr>
              <a:t>Carry each other’s burdens, and in this way you will fulfill the law of Christ.  If anyone thinks they are something when they are not, they deceive themselves.  Each one should test their own actions.  They they can take pride in themselves alone, without comparing themselves to someone else, for each one should carry their own load.</a:t>
            </a:r>
            <a:endParaRPr lang="en-US" sz="1100" dirty="0">
              <a:solidFill>
                <a:srgbClr val="000000"/>
              </a:solidFill>
              <a:effectLst>
                <a:outerShdw blurRad="50800" dist="38100" dir="2700000" algn="tl">
                  <a:srgbClr val="000000">
                    <a:alpha val="43000"/>
                  </a:srgbClr>
                </a:outerShdw>
              </a:effectLst>
              <a:latin typeface="Helvetica" pitchFamily="5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Galatians 6:2-5 (NIV)</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05000" y="2286001"/>
            <a:ext cx="3657600" cy="639731"/>
          </a:xfrm>
        </p:spPr>
        <p:txBody>
          <a:bodyPr vert="horz" wrap="square" lIns="81639" tIns="42452" rIns="81639" bIns="42452" numCol="1" anchor="t" anchorCtr="0" compatLnSpc="1">
            <a:prstTxWarp prst="textNoShape">
              <a:avLst/>
            </a:prstTxWarp>
            <a:spAutoFit/>
          </a:bodyPr>
          <a:lstStyle/>
          <a:p>
            <a:pPr>
              <a:buClr>
                <a:srgbClr val="990000"/>
              </a:buClr>
              <a:buSzPct val="100000"/>
              <a:tabLst>
                <a:tab pos="656650" algn="l"/>
                <a:tab pos="1313299" algn="l"/>
                <a:tab pos="1969949" algn="l"/>
                <a:tab pos="2626599" algn="l"/>
                <a:tab pos="3283248" algn="l"/>
              </a:tabLst>
              <a:defRPr/>
            </a:pPr>
            <a:r>
              <a:rPr lang="en-US" sz="3600" b="1" dirty="0">
                <a:solidFill>
                  <a:srgbClr val="990000"/>
                </a:solidFill>
                <a:effectLst>
                  <a:outerShdw blurRad="38100" dist="38100" dir="2700000" algn="tl">
                    <a:srgbClr val="DDDDDD"/>
                  </a:outerShdw>
                </a:effectLst>
                <a:latin typeface="Estelle Black SF" pitchFamily="52" charset="0"/>
                <a:ea typeface="+mj-ea"/>
                <a:cs typeface="+mj-cs"/>
              </a:rPr>
              <a:t>Online testing</a:t>
            </a:r>
            <a:endParaRPr lang="en-GB" sz="3600" b="1" dirty="0">
              <a:solidFill>
                <a:srgbClr val="990000"/>
              </a:solidFill>
              <a:effectLst>
                <a:outerShdw blurRad="38100" dist="38100" dir="2700000" algn="tl">
                  <a:srgbClr val="DDDDDD"/>
                </a:outerShdw>
              </a:effectLst>
              <a:latin typeface="Estelle Black SF" pitchFamily="52" charset="0"/>
              <a:ea typeface="+mj-ea"/>
              <a:cs typeface="+mj-cs"/>
            </a:endParaRPr>
          </a:p>
        </p:txBody>
      </p:sp>
      <p:sp>
        <p:nvSpPr>
          <p:cNvPr id="5" name="Rectangle 2"/>
          <p:cNvSpPr txBox="1">
            <a:spLocks noChangeArrowheads="1"/>
          </p:cNvSpPr>
          <p:nvPr/>
        </p:nvSpPr>
        <p:spPr bwMode="auto">
          <a:xfrm>
            <a:off x="3200400" y="3581401"/>
            <a:ext cx="7315200" cy="1193729"/>
          </a:xfrm>
          <a:prstGeom prst="rect">
            <a:avLst/>
          </a:prstGeom>
          <a:noFill/>
          <a:ln w="9525">
            <a:noFill/>
            <a:miter lim="800000"/>
            <a:headEnd/>
            <a:tailEnd/>
          </a:ln>
        </p:spPr>
        <p:txBody>
          <a:bodyPr vert="horz" wrap="square" lIns="81639" tIns="42452" rIns="81639" bIns="42452" numCol="1" anchor="t" anchorCtr="0" compatLnSpc="1">
            <a:prstTxWarp prst="textNoShape">
              <a:avLst/>
            </a:prstTxWarp>
            <a:spAutoFit/>
          </a:bodyPr>
          <a:lstStyle/>
          <a:p>
            <a:pPr eaLnBrk="0" hangingPunct="0">
              <a:buClr>
                <a:srgbClr val="990000"/>
              </a:buClr>
              <a:buSzPct val="100000"/>
              <a:tabLst>
                <a:tab pos="656650" algn="l"/>
                <a:tab pos="1313299" algn="l"/>
                <a:tab pos="1969949" algn="l"/>
                <a:tab pos="2626599" algn="l"/>
                <a:tab pos="3283248" algn="l"/>
              </a:tabLst>
              <a:defRPr/>
            </a:pPr>
            <a:r>
              <a:rPr lang="en-US" sz="3600" b="1" dirty="0">
                <a:solidFill>
                  <a:schemeClr val="bg1">
                    <a:lumMod val="75000"/>
                  </a:schemeClr>
                </a:solidFill>
                <a:effectLst>
                  <a:outerShdw blurRad="38100" dist="38100" dir="2700000" algn="tl">
                    <a:srgbClr val="DDDDDD"/>
                  </a:outerShdw>
                </a:effectLst>
                <a:latin typeface="Estelle Black SF" pitchFamily="52" charset="0"/>
                <a:ea typeface="+mj-ea"/>
                <a:cs typeface="+mj-cs"/>
              </a:rPr>
              <a:t>Keep working and save / print your work</a:t>
            </a:r>
          </a:p>
          <a:p>
            <a:pPr eaLnBrk="0" hangingPunct="0">
              <a:buClr>
                <a:srgbClr val="990000"/>
              </a:buClr>
              <a:buSzPct val="100000"/>
              <a:tabLst>
                <a:tab pos="656650" algn="l"/>
                <a:tab pos="1313299" algn="l"/>
                <a:tab pos="1969949" algn="l"/>
                <a:tab pos="2626599" algn="l"/>
                <a:tab pos="3283248" algn="l"/>
              </a:tabLst>
              <a:defRPr/>
            </a:pPr>
            <a:r>
              <a:rPr lang="en-US" sz="3600" b="1" dirty="0">
                <a:solidFill>
                  <a:schemeClr val="bg1">
                    <a:lumMod val="75000"/>
                  </a:schemeClr>
                </a:solidFill>
                <a:effectLst>
                  <a:outerShdw blurRad="38100" dist="38100" dir="2700000" algn="tl">
                    <a:srgbClr val="DDDDDD"/>
                  </a:outerShdw>
                </a:effectLst>
                <a:latin typeface="Estelle Black SF" pitchFamily="52" charset="0"/>
                <a:ea typeface="+mj-ea"/>
                <a:cs typeface="+mj-cs"/>
              </a:rPr>
              <a:t>Put into binder</a:t>
            </a:r>
            <a:endParaRPr lang="en-GB" sz="3600" b="1" dirty="0">
              <a:solidFill>
                <a:schemeClr val="bg1">
                  <a:lumMod val="75000"/>
                </a:schemeClr>
              </a:solidFill>
              <a:effectLst>
                <a:outerShdw blurRad="38100" dist="38100" dir="2700000" algn="tl">
                  <a:srgbClr val="DDDDDD"/>
                </a:outerShdw>
              </a:effectLst>
              <a:latin typeface="Estelle Black SF" pitchFamily="52" charset="0"/>
              <a:ea typeface="+mj-ea"/>
              <a:cs typeface="+mj-cs"/>
            </a:endParaRPr>
          </a:p>
        </p:txBody>
      </p:sp>
    </p:spTree>
    <p:extLst>
      <p:ext uri="{BB962C8B-B14F-4D97-AF65-F5344CB8AC3E}">
        <p14:creationId xmlns:p14="http://schemas.microsoft.com/office/powerpoint/2010/main" val="230778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anim calcmode="lin" valueType="num">
                                      <p:cBhvr>
                                        <p:cTn id="8" dur="500" fill="hold"/>
                                        <p:tgtEl>
                                          <p:spTgt spid="20482"/>
                                        </p:tgtEl>
                                        <p:attrNameLst>
                                          <p:attrName>ppt_x</p:attrName>
                                        </p:attrNameLst>
                                      </p:cBhvr>
                                      <p:tavLst>
                                        <p:tav tm="0">
                                          <p:val>
                                            <p:strVal val="#ppt_x-.1"/>
                                          </p:val>
                                        </p:tav>
                                        <p:tav tm="100000">
                                          <p:val>
                                            <p:strVal val="#ppt_x"/>
                                          </p:val>
                                        </p:tav>
                                      </p:tavLst>
                                    </p:anim>
                                    <p:anim calcmode="lin" valueType="num">
                                      <p:cBhvr>
                                        <p:cTn id="9" dur="500" fill="hold"/>
                                        <p:tgtEl>
                                          <p:spTgt spid="20482"/>
                                        </p:tgtEl>
                                        <p:attrNameLst>
                                          <p:attrName>ppt_y</p:attrName>
                                        </p:attrNameLst>
                                      </p:cBhvr>
                                      <p:tavLst>
                                        <p:tav tm="0">
                                          <p:val>
                                            <p:strVal val="#ppt_y"/>
                                          </p:val>
                                        </p:tav>
                                        <p:tav tm="100000">
                                          <p:val>
                                            <p:strVal val="#ppt_y"/>
                                          </p:val>
                                        </p:tav>
                                      </p:tavLst>
                                    </p:anim>
                                  </p:childTnLst>
                                </p:cTn>
                              </p:par>
                            </p:childTnLst>
                          </p:cTn>
                        </p:par>
                        <p:par>
                          <p:cTn id="10" fill="hold">
                            <p:stCondLst>
                              <p:cond delay="1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1"/>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121158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381000"/>
            <a:ext cx="7088800" cy="86177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5000" b="1" dirty="0">
                <a:ln w="11430"/>
                <a:solidFill>
                  <a:srgbClr val="0000FF"/>
                </a:solidFill>
                <a:effectLst>
                  <a:outerShdw blurRad="50800" dist="39000" dir="5460000" algn="tl">
                    <a:srgbClr val="000000">
                      <a:alpha val="38000"/>
                    </a:srgbClr>
                  </a:outerShdw>
                </a:effectLst>
                <a:latin typeface="Arial" pitchFamily="52" charset="0"/>
              </a:rPr>
              <a:t>Shorthand for learning</a:t>
            </a:r>
          </a:p>
        </p:txBody>
      </p:sp>
      <p:sp>
        <p:nvSpPr>
          <p:cNvPr id="4" name="TextBox 3"/>
          <p:cNvSpPr txBox="1">
            <a:spLocks noChangeArrowheads="1"/>
          </p:cNvSpPr>
          <p:nvPr/>
        </p:nvSpPr>
        <p:spPr bwMode="auto">
          <a:xfrm>
            <a:off x="3352800" y="1600200"/>
            <a:ext cx="6781800" cy="1200328"/>
          </a:xfrm>
          <a:prstGeom prst="rect">
            <a:avLst/>
          </a:prstGeom>
          <a:noFill/>
          <a:ln w="9525">
            <a:noFill/>
            <a:miter lim="800000"/>
            <a:headEnd/>
            <a:tailEnd/>
          </a:ln>
        </p:spPr>
        <p:txBody>
          <a:bodyPr wrap="square">
            <a:prstTxWarp prst="textNoShape">
              <a:avLst/>
            </a:prstTxWarp>
            <a:spAutoFit/>
          </a:bodyPr>
          <a:lstStyle/>
          <a:p>
            <a:r>
              <a:rPr lang="en-US" sz="2400" dirty="0">
                <a:solidFill>
                  <a:schemeClr val="accent2">
                    <a:lumMod val="75000"/>
                  </a:schemeClr>
                </a:solidFill>
              </a:rPr>
              <a:t>Knowledge</a:t>
            </a:r>
            <a:r>
              <a:rPr lang="en-US" sz="2400" dirty="0"/>
              <a:t>.  This is the basic collection of facts and data that a lesson or discipline needs or provides</a:t>
            </a:r>
          </a:p>
        </p:txBody>
      </p:sp>
      <p:sp>
        <p:nvSpPr>
          <p:cNvPr id="5" name="TextBox 4"/>
          <p:cNvSpPr txBox="1"/>
          <p:nvPr/>
        </p:nvSpPr>
        <p:spPr>
          <a:xfrm>
            <a:off x="2590801" y="1676400"/>
            <a:ext cx="647721" cy="86177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5000" b="1" dirty="0">
                <a:ln w="11430"/>
                <a:solidFill>
                  <a:srgbClr val="0000FF"/>
                </a:solidFill>
                <a:effectLst>
                  <a:outerShdw blurRad="50800" dist="39000" dir="5460000" algn="tl">
                    <a:srgbClr val="000000">
                      <a:alpha val="38000"/>
                    </a:srgbClr>
                  </a:outerShdw>
                </a:effectLst>
                <a:latin typeface="Arial" pitchFamily="52" charset="0"/>
              </a:rPr>
              <a:t>K</a:t>
            </a:r>
          </a:p>
        </p:txBody>
      </p:sp>
      <p:sp>
        <p:nvSpPr>
          <p:cNvPr id="6" name="TextBox 5"/>
          <p:cNvSpPr txBox="1"/>
          <p:nvPr/>
        </p:nvSpPr>
        <p:spPr>
          <a:xfrm>
            <a:off x="2590801" y="3581400"/>
            <a:ext cx="647721" cy="86177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5000" b="1" dirty="0">
                <a:ln w="11430"/>
                <a:solidFill>
                  <a:srgbClr val="0000FF"/>
                </a:solidFill>
                <a:effectLst>
                  <a:outerShdw blurRad="50800" dist="39000" dir="5460000" algn="tl">
                    <a:srgbClr val="000000">
                      <a:alpha val="38000"/>
                    </a:srgbClr>
                  </a:outerShdw>
                </a:effectLst>
                <a:latin typeface="Arial" pitchFamily="52" charset="0"/>
              </a:rPr>
              <a:t>U</a:t>
            </a:r>
          </a:p>
        </p:txBody>
      </p:sp>
      <p:sp>
        <p:nvSpPr>
          <p:cNvPr id="7" name="TextBox 6"/>
          <p:cNvSpPr txBox="1"/>
          <p:nvPr/>
        </p:nvSpPr>
        <p:spPr>
          <a:xfrm>
            <a:off x="2590801" y="5074384"/>
            <a:ext cx="683413" cy="163121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5000" b="1" dirty="0">
                <a:ln w="11430"/>
                <a:solidFill>
                  <a:srgbClr val="0000FF"/>
                </a:solidFill>
                <a:effectLst>
                  <a:outerShdw blurRad="50800" dist="39000" dir="5460000" algn="tl">
                    <a:srgbClr val="000000">
                      <a:alpha val="38000"/>
                    </a:srgbClr>
                  </a:outerShdw>
                </a:effectLst>
                <a:latin typeface="Arial" pitchFamily="52" charset="0"/>
              </a:rPr>
              <a:t>D</a:t>
            </a:r>
          </a:p>
          <a:p>
            <a:pPr>
              <a:defRPr/>
            </a:pPr>
            <a:r>
              <a:rPr lang="en-US" sz="5000" b="1" dirty="0">
                <a:ln w="11430"/>
                <a:solidFill>
                  <a:srgbClr val="0000FF"/>
                </a:solidFill>
                <a:effectLst>
                  <a:outerShdw blurRad="50800" dist="39000" dir="5460000" algn="tl">
                    <a:srgbClr val="000000">
                      <a:alpha val="38000"/>
                    </a:srgbClr>
                  </a:outerShdw>
                </a:effectLst>
                <a:latin typeface="Arial" pitchFamily="52" charset="0"/>
              </a:rPr>
              <a:t>O</a:t>
            </a:r>
          </a:p>
        </p:txBody>
      </p:sp>
      <p:sp>
        <p:nvSpPr>
          <p:cNvPr id="8" name="TextBox 7"/>
          <p:cNvSpPr txBox="1">
            <a:spLocks noChangeArrowheads="1"/>
          </p:cNvSpPr>
          <p:nvPr/>
        </p:nvSpPr>
        <p:spPr bwMode="auto">
          <a:xfrm>
            <a:off x="3352800" y="5493604"/>
            <a:ext cx="6781800" cy="830997"/>
          </a:xfrm>
          <a:prstGeom prst="rect">
            <a:avLst/>
          </a:prstGeom>
          <a:noFill/>
          <a:ln w="9525">
            <a:noFill/>
            <a:miter lim="800000"/>
            <a:headEnd/>
            <a:tailEnd/>
          </a:ln>
        </p:spPr>
        <p:txBody>
          <a:bodyPr wrap="square">
            <a:prstTxWarp prst="textNoShape">
              <a:avLst/>
            </a:prstTxWarp>
            <a:spAutoFit/>
          </a:bodyPr>
          <a:lstStyle/>
          <a:p>
            <a:r>
              <a:rPr lang="en-US" sz="2400" dirty="0"/>
              <a:t>The “</a:t>
            </a:r>
            <a:r>
              <a:rPr lang="en-US" sz="2400" dirty="0">
                <a:solidFill>
                  <a:srgbClr val="953735"/>
                </a:solidFill>
              </a:rPr>
              <a:t>do</a:t>
            </a:r>
            <a:r>
              <a:rPr lang="en-US" sz="2400" dirty="0"/>
              <a:t>’s” or actions desired that reflect you have processed and acquired the knowledge</a:t>
            </a:r>
          </a:p>
        </p:txBody>
      </p:sp>
      <p:sp>
        <p:nvSpPr>
          <p:cNvPr id="9" name="TextBox 8"/>
          <p:cNvSpPr txBox="1">
            <a:spLocks noChangeArrowheads="1"/>
          </p:cNvSpPr>
          <p:nvPr/>
        </p:nvSpPr>
        <p:spPr bwMode="auto">
          <a:xfrm>
            <a:off x="3352800" y="3124200"/>
            <a:ext cx="6781800" cy="1569660"/>
          </a:xfrm>
          <a:prstGeom prst="rect">
            <a:avLst/>
          </a:prstGeom>
          <a:noFill/>
          <a:ln w="9525">
            <a:noFill/>
            <a:miter lim="800000"/>
            <a:headEnd/>
            <a:tailEnd/>
          </a:ln>
        </p:spPr>
        <p:txBody>
          <a:bodyPr wrap="square">
            <a:prstTxWarp prst="textNoShape">
              <a:avLst/>
            </a:prstTxWarp>
            <a:spAutoFit/>
          </a:bodyPr>
          <a:lstStyle/>
          <a:p>
            <a:r>
              <a:rPr lang="en-US" sz="2400" dirty="0">
                <a:solidFill>
                  <a:srgbClr val="953735"/>
                </a:solidFill>
              </a:rPr>
              <a:t>Understanding</a:t>
            </a:r>
            <a:r>
              <a:rPr lang="en-US" sz="2400" dirty="0"/>
              <a:t> (this is comprehension. Sometimes in part or whole). This is where understanding temperaments and learning modalities comes into play</a:t>
            </a:r>
          </a:p>
        </p:txBody>
      </p:sp>
      <p:pic>
        <p:nvPicPr>
          <p:cNvPr id="10" name="Picture 9" descr="hands_silhouettes.png"/>
          <p:cNvPicPr>
            <a:picLocks noChangeAspect="1"/>
          </p:cNvPicPr>
          <p:nvPr/>
        </p:nvPicPr>
        <p:blipFill>
          <a:blip r:embed="rId3"/>
          <a:stretch>
            <a:fillRect/>
          </a:stretch>
        </p:blipFill>
        <p:spPr>
          <a:xfrm>
            <a:off x="8991600" y="1"/>
            <a:ext cx="1371600" cy="1484297"/>
          </a:xfrm>
          <a:prstGeom prst="rect">
            <a:avLst/>
          </a:prstGeom>
        </p:spPr>
      </p:pic>
      <p:pic>
        <p:nvPicPr>
          <p:cNvPr id="12" name="Picture 11" descr="thumbsup.jpg"/>
          <p:cNvPicPr>
            <a:picLocks noChangeAspect="1"/>
          </p:cNvPicPr>
          <p:nvPr/>
        </p:nvPicPr>
        <p:blipFill>
          <a:blip r:embed="rId4"/>
          <a:stretch>
            <a:fillRect/>
          </a:stretch>
        </p:blipFill>
        <p:spPr>
          <a:xfrm>
            <a:off x="1524000" y="1676400"/>
            <a:ext cx="685800" cy="691426"/>
          </a:xfrm>
          <a:prstGeom prst="rect">
            <a:avLst/>
          </a:prstGeom>
        </p:spPr>
      </p:pic>
      <p:pic>
        <p:nvPicPr>
          <p:cNvPr id="13" name="Picture 12" descr="oksign.jpg"/>
          <p:cNvPicPr>
            <a:picLocks noChangeAspect="1"/>
          </p:cNvPicPr>
          <p:nvPr/>
        </p:nvPicPr>
        <p:blipFill>
          <a:blip r:embed="rId5"/>
          <a:srcRect l="14344"/>
          <a:stretch>
            <a:fillRect/>
          </a:stretch>
        </p:blipFill>
        <p:spPr>
          <a:xfrm>
            <a:off x="1524001" y="3505200"/>
            <a:ext cx="910039" cy="825500"/>
          </a:xfrm>
          <a:prstGeom prst="rect">
            <a:avLst/>
          </a:prstGeom>
        </p:spPr>
      </p:pic>
      <p:pic>
        <p:nvPicPr>
          <p:cNvPr id="14" name="Picture 13" descr="writing-hand-silhouette.jpg"/>
          <p:cNvPicPr>
            <a:picLocks noChangeAspect="1"/>
          </p:cNvPicPr>
          <p:nvPr/>
        </p:nvPicPr>
        <p:blipFill>
          <a:blip r:embed="rId6"/>
          <a:stretch>
            <a:fillRect/>
          </a:stretch>
        </p:blipFill>
        <p:spPr>
          <a:xfrm>
            <a:off x="1524001" y="5562600"/>
            <a:ext cx="832731" cy="681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discrete" valueType="clr">
                                      <p:cBhvr override="childStyle">
                                        <p:cTn id="16"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7" dur="500"/>
                                        <p:tgtEl>
                                          <p:spTgt spid="4"/>
                                        </p:tgtEl>
                                        <p:attrNameLst>
                                          <p:attrName>fillcolor</p:attrName>
                                        </p:attrNameLst>
                                      </p:cBhvr>
                                      <p:tavLst>
                                        <p:tav tm="0">
                                          <p:val>
                                            <p:clrVal>
                                              <a:schemeClr val="accent2"/>
                                            </p:clrVal>
                                          </p:val>
                                        </p:tav>
                                        <p:tav tm="50000">
                                          <p:val>
                                            <p:clrVal>
                                              <a:schemeClr val="hlink"/>
                                            </p:clrVal>
                                          </p:val>
                                        </p:tav>
                                      </p:tavLst>
                                    </p:anim>
                                    <p:set>
                                      <p:cBhvr>
                                        <p:cTn id="18" dur="500"/>
                                        <p:tgtEl>
                                          <p:spTgt spid="4"/>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accel="50000" decel="5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7"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discrete" valueType="clr">
                                      <p:cBhvr override="childStyle">
                                        <p:cTn id="32" dur="5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3" dur="500"/>
                                        <p:tgtEl>
                                          <p:spTgt spid="8"/>
                                        </p:tgtEl>
                                        <p:attrNameLst>
                                          <p:attrName>fillcolor</p:attrName>
                                        </p:attrNameLst>
                                      </p:cBhvr>
                                      <p:tavLst>
                                        <p:tav tm="0">
                                          <p:val>
                                            <p:clrVal>
                                              <a:schemeClr val="accent2"/>
                                            </p:clrVal>
                                          </p:val>
                                        </p:tav>
                                        <p:tav tm="50000">
                                          <p:val>
                                            <p:clrVal>
                                              <a:schemeClr val="hlink"/>
                                            </p:clrVal>
                                          </p:val>
                                        </p:tav>
                                      </p:tavLst>
                                    </p:anim>
                                    <p:set>
                                      <p:cBhvr>
                                        <p:cTn id="34" dur="500"/>
                                        <p:tgtEl>
                                          <p:spTgt spid="8"/>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accel="50000" decel="5000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8" accel="50000" decel="5000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7"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discrete" valueType="clr">
                                      <p:cBhvr override="childStyle">
                                        <p:cTn id="48" dur="5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9" dur="500"/>
                                        <p:tgtEl>
                                          <p:spTgt spid="9"/>
                                        </p:tgtEl>
                                        <p:attrNameLst>
                                          <p:attrName>fillcolor</p:attrName>
                                        </p:attrNameLst>
                                      </p:cBhvr>
                                      <p:tavLst>
                                        <p:tav tm="0">
                                          <p:val>
                                            <p:clrVal>
                                              <a:schemeClr val="accent2"/>
                                            </p:clrVal>
                                          </p:val>
                                        </p:tav>
                                        <p:tav tm="50000">
                                          <p:val>
                                            <p:clrVal>
                                              <a:schemeClr val="hlink"/>
                                            </p:clrVal>
                                          </p:val>
                                        </p:tav>
                                      </p:tavLst>
                                    </p:anim>
                                    <p:set>
                                      <p:cBhvr>
                                        <p:cTn id="50" dur="50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3" descr="all psych images.jpg">
            <a:hlinkClick r:id="rId3" action="ppaction://hlinkfile"/>
          </p:cNvPr>
          <p:cNvPicPr>
            <a:picLocks noChangeAspect="1"/>
          </p:cNvPicPr>
          <p:nvPr/>
        </p:nvPicPr>
        <p:blipFill>
          <a:blip r:embed="rId4"/>
          <a:stretch>
            <a:fillRect/>
          </a:stretch>
        </p:blipFill>
        <p:spPr>
          <a:xfrm>
            <a:off x="2006600" y="381000"/>
            <a:ext cx="8128000" cy="6096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09800" y="914401"/>
            <a:ext cx="4495800" cy="769441"/>
          </a:xfrm>
          <a:prstGeom prst="rect">
            <a:avLst/>
          </a:prstGeom>
          <a:noFill/>
          <a:ln w="9525">
            <a:noFill/>
            <a:miter lim="800000"/>
            <a:headEnd/>
            <a:tailEnd/>
          </a:ln>
        </p:spPr>
        <p:txBody>
          <a:bodyPr wrap="square">
            <a:prstTxWarp prst="textNoShape">
              <a:avLst/>
            </a:prstTxWarp>
            <a:spAutoFit/>
          </a:bodyPr>
          <a:lstStyle/>
          <a:p>
            <a:r>
              <a:rPr lang="en-US" sz="4400" dirty="0">
                <a:latin typeface="Baskerville Old Face" pitchFamily="79" charset="0"/>
                <a:ea typeface="Baskerville Old Face" pitchFamily="79" charset="0"/>
                <a:cs typeface="Baskerville Old Face" pitchFamily="79" charset="0"/>
              </a:rPr>
              <a:t>LARGE caveats:</a:t>
            </a:r>
          </a:p>
        </p:txBody>
      </p:sp>
      <p:sp>
        <p:nvSpPr>
          <p:cNvPr id="3" name="TextBox 2"/>
          <p:cNvSpPr txBox="1">
            <a:spLocks noChangeArrowheads="1"/>
          </p:cNvSpPr>
          <p:nvPr/>
        </p:nvSpPr>
        <p:spPr bwMode="auto">
          <a:xfrm>
            <a:off x="2819400" y="1981200"/>
            <a:ext cx="7010400" cy="2308324"/>
          </a:xfrm>
          <a:prstGeom prst="rect">
            <a:avLst/>
          </a:prstGeom>
          <a:noFill/>
          <a:ln w="9525">
            <a:noFill/>
            <a:miter lim="800000"/>
            <a:headEnd/>
            <a:tailEnd/>
          </a:ln>
        </p:spPr>
        <p:txBody>
          <a:bodyPr wrap="square">
            <a:prstTxWarp prst="textNoShape">
              <a:avLst/>
            </a:prstTxWarp>
            <a:spAutoFit/>
          </a:bodyPr>
          <a:lstStyle/>
          <a:p>
            <a:pPr marL="742950" indent="-742950">
              <a:buFont typeface="+mj-lt"/>
              <a:buAutoNum type="arabicPeriod"/>
            </a:pPr>
            <a:r>
              <a:rPr lang="en-US" sz="3600" dirty="0">
                <a:latin typeface="Baskerville Old Face" pitchFamily="79" charset="0"/>
                <a:ea typeface="Baskerville Old Face" pitchFamily="79" charset="0"/>
                <a:cs typeface="Baskerville Old Face" pitchFamily="79" charset="0"/>
              </a:rPr>
              <a:t>Simplified</a:t>
            </a:r>
          </a:p>
          <a:p>
            <a:pPr marL="742950" indent="-742950">
              <a:buFont typeface="+mj-lt"/>
              <a:buAutoNum type="arabicPeriod"/>
            </a:pPr>
            <a:r>
              <a:rPr lang="en-US" sz="3600" dirty="0">
                <a:latin typeface="Baskerville Old Face" pitchFamily="79" charset="0"/>
                <a:ea typeface="Baskerville Old Face" pitchFamily="79" charset="0"/>
                <a:cs typeface="Baskerville Old Face" pitchFamily="79" charset="0"/>
              </a:rPr>
              <a:t>Not as diverse as MI</a:t>
            </a:r>
          </a:p>
          <a:p>
            <a:pPr marL="742950" indent="-742950">
              <a:buFont typeface="+mj-lt"/>
              <a:buAutoNum type="arabicPeriod"/>
            </a:pPr>
            <a:r>
              <a:rPr lang="en-US" sz="3600" dirty="0">
                <a:latin typeface="Baskerville Old Face" pitchFamily="79" charset="0"/>
                <a:ea typeface="Baskerville Old Face" pitchFamily="79" charset="0"/>
                <a:cs typeface="Baskerville Old Face" pitchFamily="79" charset="0"/>
              </a:rPr>
              <a:t>Pattern recognition emphasis</a:t>
            </a:r>
          </a:p>
          <a:p>
            <a:pPr marL="742950" indent="-742950">
              <a:buFont typeface="+mj-lt"/>
              <a:buAutoNum type="arabicPeriod"/>
            </a:pPr>
            <a:r>
              <a:rPr lang="en-US" sz="3600" dirty="0">
                <a:latin typeface="Baskerville Old Face" pitchFamily="79" charset="0"/>
                <a:ea typeface="Baskerville Old Face" pitchFamily="79" charset="0"/>
                <a:cs typeface="Baskerville Old Face" pitchFamily="79" charset="0"/>
              </a:rPr>
              <a:t>Not creative/generative measure</a:t>
            </a:r>
          </a:p>
        </p:txBody>
      </p:sp>
      <p:sp>
        <p:nvSpPr>
          <p:cNvPr id="4" name="TextBox 3"/>
          <p:cNvSpPr txBox="1">
            <a:spLocks noChangeArrowheads="1"/>
          </p:cNvSpPr>
          <p:nvPr/>
        </p:nvSpPr>
        <p:spPr bwMode="auto">
          <a:xfrm>
            <a:off x="8229600" y="6096000"/>
            <a:ext cx="2209800" cy="400110"/>
          </a:xfrm>
          <a:prstGeom prst="rect">
            <a:avLst/>
          </a:prstGeom>
          <a:noFill/>
          <a:ln w="9525">
            <a:noFill/>
            <a:miter lim="800000"/>
            <a:headEnd/>
            <a:tailEnd/>
          </a:ln>
        </p:spPr>
        <p:txBody>
          <a:bodyPr wrap="square">
            <a:prstTxWarp prst="textNoShape">
              <a:avLst/>
            </a:prstTxWarp>
            <a:spAutoFit/>
          </a:bodyPr>
          <a:lstStyle/>
          <a:p>
            <a:r>
              <a:rPr lang="en-US" sz="2000" i="1" dirty="0">
                <a:solidFill>
                  <a:schemeClr val="bg1">
                    <a:lumMod val="65000"/>
                  </a:schemeClr>
                </a:solidFill>
                <a:latin typeface="+mn-lt"/>
                <a:ea typeface="Baskerville Old Face" pitchFamily="79" charset="0"/>
                <a:cs typeface="Baskerville Old Face" pitchFamily="79" charset="0"/>
              </a:rPr>
              <a:t>—&gt; handout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121158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1600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This week MV submission: Iconographs</a:t>
            </a:r>
            <a:endParaRPr lang="en-US" sz="1200" dirty="0">
              <a:solidFill>
                <a:srgbClr val="4F6228"/>
              </a:solidFill>
              <a:latin typeface="Helvetica" pitchFamily="52" charset="0"/>
            </a:endParaRPr>
          </a:p>
        </p:txBody>
      </p:sp>
      <p:sp>
        <p:nvSpPr>
          <p:cNvPr id="23556" name="TextBox 3"/>
          <p:cNvSpPr txBox="1">
            <a:spLocks noChangeArrowheads="1"/>
          </p:cNvSpPr>
          <p:nvPr/>
        </p:nvSpPr>
        <p:spPr bwMode="auto">
          <a:xfrm>
            <a:off x="6096000" y="2362200"/>
            <a:ext cx="4114800" cy="923330"/>
          </a:xfrm>
          <a:prstGeom prst="rect">
            <a:avLst/>
          </a:prstGeom>
          <a:noFill/>
          <a:ln w="9525">
            <a:noFill/>
            <a:miter lim="800000"/>
            <a:headEnd/>
            <a:tailEnd/>
          </a:ln>
        </p:spPr>
        <p:txBody>
          <a:bodyPr>
            <a:prstTxWarp prst="textNoShape">
              <a:avLst/>
            </a:prstTxWarp>
            <a:spAutoFit/>
          </a:bodyPr>
          <a:lstStyle/>
          <a:p>
            <a:pPr algn="r"/>
            <a:r>
              <a:rPr lang="en-US" b="1" i="1" dirty="0"/>
              <a:t>3~5 images to explain a verse with 1 “bumper sticker” phrase to highlight the main point</a:t>
            </a:r>
          </a:p>
        </p:txBody>
      </p:sp>
    </p:spTree>
    <p:extLst>
      <p:ext uri="{BB962C8B-B14F-4D97-AF65-F5344CB8AC3E}">
        <p14:creationId xmlns:p14="http://schemas.microsoft.com/office/powerpoint/2010/main" val="6241075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Examples</a:t>
            </a:r>
          </a:p>
        </p:txBody>
      </p:sp>
    </p:spTree>
    <p:extLst>
      <p:ext uri="{BB962C8B-B14F-4D97-AF65-F5344CB8AC3E}">
        <p14:creationId xmlns:p14="http://schemas.microsoft.com/office/powerpoint/2010/main" val="372069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4372B-8627-9146-81F2-32D3191A2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12701"/>
            <a:ext cx="5105400" cy="6869083"/>
          </a:xfrm>
          <a:prstGeom prst="rect">
            <a:avLst/>
          </a:prstGeom>
        </p:spPr>
      </p:pic>
      <p:pic>
        <p:nvPicPr>
          <p:cNvPr id="8" name="Picture 7">
            <a:extLst>
              <a:ext uri="{FF2B5EF4-FFF2-40B4-BE49-F238E27FC236}">
                <a16:creationId xmlns:a16="http://schemas.microsoft.com/office/drawing/2014/main" id="{14D889FB-B221-204F-A5D0-F96757555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538" y="-12700"/>
            <a:ext cx="6704962" cy="6858000"/>
          </a:xfrm>
          <a:prstGeom prst="rect">
            <a:avLst/>
          </a:prstGeom>
        </p:spPr>
      </p:pic>
      <p:pic>
        <p:nvPicPr>
          <p:cNvPr id="10" name="Picture 9">
            <a:extLst>
              <a:ext uri="{FF2B5EF4-FFF2-40B4-BE49-F238E27FC236}">
                <a16:creationId xmlns:a16="http://schemas.microsoft.com/office/drawing/2014/main" id="{A5EE2916-D782-3A4C-BDF0-1406A5D172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800" y="68923"/>
            <a:ext cx="9037002" cy="6756636"/>
          </a:xfrm>
          <a:prstGeom prst="rect">
            <a:avLst/>
          </a:prstGeom>
        </p:spPr>
      </p:pic>
    </p:spTree>
    <p:extLst>
      <p:ext uri="{BB962C8B-B14F-4D97-AF65-F5344CB8AC3E}">
        <p14:creationId xmlns:p14="http://schemas.microsoft.com/office/powerpoint/2010/main" val="32418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0-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500"/>
                            </p:stCondLst>
                            <p:childTnLst>
                              <p:par>
                                <p:cTn id="16" presetID="1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2" fill="hold" nodeType="clickEffect">
                                  <p:stCondLst>
                                    <p:cond delay="0"/>
                                  </p:stCondLst>
                                  <p:childTnLst>
                                    <p:anim calcmode="lin" valueType="num">
                                      <p:cBhvr additive="base">
                                        <p:cTn id="23" dur="500"/>
                                        <p:tgtEl>
                                          <p:spTgt spid="8"/>
                                        </p:tgtEl>
                                        <p:attrNameLst>
                                          <p:attrName>ppt_x</p:attrName>
                                        </p:attrNameLst>
                                      </p:cBhvr>
                                      <p:tavLst>
                                        <p:tav tm="0">
                                          <p:val>
                                            <p:strVal val="#ppt_x"/>
                                          </p:val>
                                        </p:tav>
                                        <p:tav tm="100000">
                                          <p:val>
                                            <p:strVal val="#ppt_x+#ppt_w*1.125000"/>
                                          </p:val>
                                        </p:tav>
                                      </p:tavLst>
                                    </p:anim>
                                    <p:animEffect transition="out" filter="wipe(right)">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1981200" y="228600"/>
            <a:ext cx="8001000" cy="5447646"/>
          </a:xfrm>
          <a:prstGeom prst="rect">
            <a:avLst/>
          </a:prstGeom>
          <a:noFill/>
          <a:ln w="9525">
            <a:noFill/>
            <a:miter lim="800000"/>
            <a:headEnd/>
            <a:tailEnd/>
          </a:ln>
        </p:spPr>
        <p:txBody>
          <a:bodyPr>
            <a:prstTxWarp prst="textNoShape">
              <a:avLst/>
            </a:prstTxWarp>
            <a:spAutoFit/>
          </a:bodyPr>
          <a:lstStyle/>
          <a:p>
            <a:pPr>
              <a:spcAft>
                <a:spcPts val="1200"/>
              </a:spcAft>
              <a:buFont typeface="Arial" pitchFamily="52" charset="0"/>
              <a:buChar char="•"/>
              <a:defRPr/>
            </a:pPr>
            <a:r>
              <a:rPr lang="en-US" sz="2800" dirty="0">
                <a:effectLst>
                  <a:outerShdw blurRad="50800" dist="38100" dir="2700000">
                    <a:srgbClr val="000000">
                      <a:alpha val="43000"/>
                    </a:srgbClr>
                  </a:outerShdw>
                </a:effectLst>
                <a:latin typeface="Arial" pitchFamily="52" charset="0"/>
              </a:rPr>
              <a:t>Why are we different (how did we come to be that way)? </a:t>
            </a:r>
          </a:p>
          <a:p>
            <a:pPr>
              <a:spcAft>
                <a:spcPts val="1200"/>
              </a:spcAft>
              <a:buFont typeface="Arial" pitchFamily="52" charset="0"/>
              <a:buChar char="•"/>
              <a:defRPr/>
            </a:pPr>
            <a:r>
              <a:rPr lang="en-US" sz="2800" dirty="0">
                <a:solidFill>
                  <a:schemeClr val="accent1"/>
                </a:solidFill>
                <a:effectLst>
                  <a:outerShdw blurRad="50800" dist="38100" dir="2700000">
                    <a:srgbClr val="000000">
                      <a:alpha val="43000"/>
                    </a:srgbClr>
                  </a:outerShdw>
                </a:effectLst>
                <a:latin typeface="Arial" pitchFamily="52" charset="0"/>
              </a:rPr>
              <a:t>Did God intend us to be so different?</a:t>
            </a:r>
          </a:p>
          <a:p>
            <a:pPr>
              <a:spcAft>
                <a:spcPts val="1200"/>
              </a:spcAft>
              <a:buFont typeface="Arial" pitchFamily="52" charset="0"/>
              <a:buChar char="•"/>
              <a:defRPr/>
            </a:pPr>
            <a:r>
              <a:rPr lang="en-US" sz="2800" dirty="0">
                <a:effectLst>
                  <a:outerShdw blurRad="50800" dist="38100" dir="2700000">
                    <a:srgbClr val="000000">
                      <a:alpha val="43000"/>
                    </a:srgbClr>
                  </a:outerShdw>
                </a:effectLst>
                <a:latin typeface="Arial" pitchFamily="52" charset="0"/>
              </a:rPr>
              <a:t>If God intended us to be so different, what are we supposed to learn from that (what was the purpose)?</a:t>
            </a:r>
          </a:p>
          <a:p>
            <a:pPr>
              <a:spcAft>
                <a:spcPts val="1200"/>
              </a:spcAft>
              <a:buFont typeface="Arial" pitchFamily="52" charset="0"/>
              <a:buChar char="•"/>
              <a:defRPr/>
            </a:pPr>
            <a:r>
              <a:rPr lang="en-US" sz="2800" dirty="0">
                <a:solidFill>
                  <a:schemeClr val="accent3">
                    <a:lumMod val="50000"/>
                  </a:schemeClr>
                </a:solidFill>
                <a:effectLst>
                  <a:outerShdw blurRad="50800" dist="38100" dir="2700000">
                    <a:srgbClr val="000000">
                      <a:alpha val="43000"/>
                    </a:srgbClr>
                  </a:outerShdw>
                </a:effectLst>
                <a:latin typeface="Arial" pitchFamily="52" charset="0"/>
              </a:rPr>
              <a:t>How can </a:t>
            </a:r>
            <a:r>
              <a:rPr lang="en-US" sz="2800" dirty="0" err="1">
                <a:solidFill>
                  <a:schemeClr val="accent3">
                    <a:lumMod val="50000"/>
                  </a:schemeClr>
                </a:solidFill>
                <a:effectLst>
                  <a:outerShdw blurRad="50800" dist="38100" dir="2700000">
                    <a:srgbClr val="000000">
                      <a:alpha val="43000"/>
                    </a:srgbClr>
                  </a:outerShdw>
                </a:effectLst>
                <a:latin typeface="Arial" pitchFamily="52" charset="0"/>
              </a:rPr>
              <a:t>i</a:t>
            </a:r>
            <a:r>
              <a:rPr lang="en-US" sz="2800" dirty="0">
                <a:solidFill>
                  <a:schemeClr val="accent3">
                    <a:lumMod val="50000"/>
                  </a:schemeClr>
                </a:solidFill>
                <a:effectLst>
                  <a:outerShdw blurRad="50800" dist="38100" dir="2700000">
                    <a:srgbClr val="000000">
                      <a:alpha val="43000"/>
                    </a:srgbClr>
                  </a:outerShdw>
                </a:effectLst>
                <a:latin typeface="Arial" pitchFamily="52" charset="0"/>
              </a:rPr>
              <a:t> learn to appreciate someone else’s differences if they IRRITATE me so much?</a:t>
            </a:r>
          </a:p>
          <a:p>
            <a:pPr>
              <a:spcAft>
                <a:spcPts val="1200"/>
              </a:spcAft>
              <a:buFont typeface="Arial" pitchFamily="52" charset="0"/>
              <a:buChar char="•"/>
              <a:defRPr/>
            </a:pPr>
            <a:r>
              <a:rPr lang="en-US" sz="2800" dirty="0">
                <a:effectLst>
                  <a:outerShdw blurRad="50800" dist="38100" dir="2700000">
                    <a:srgbClr val="000000">
                      <a:alpha val="43000"/>
                    </a:srgbClr>
                  </a:outerShdw>
                </a:effectLst>
                <a:latin typeface="Arial" pitchFamily="52" charset="0"/>
              </a:rPr>
              <a:t>If CHRIST could handle such differences (HEB 12:3) and still wash the feet of His enemy, how DID He do it? And how am </a:t>
            </a:r>
            <a:r>
              <a:rPr lang="en-US" sz="2800" dirty="0" err="1">
                <a:effectLst>
                  <a:outerShdw blurRad="50800" dist="38100" dir="2700000">
                    <a:srgbClr val="000000">
                      <a:alpha val="43000"/>
                    </a:srgbClr>
                  </a:outerShdw>
                </a:effectLst>
                <a:latin typeface="Arial" pitchFamily="52" charset="0"/>
              </a:rPr>
              <a:t>i</a:t>
            </a:r>
            <a:r>
              <a:rPr lang="en-US" sz="2800" dirty="0">
                <a:effectLst>
                  <a:outerShdw blurRad="50800" dist="38100" dir="2700000">
                    <a:srgbClr val="000000">
                      <a:alpha val="43000"/>
                    </a:srgbClr>
                  </a:outerShdw>
                </a:effectLst>
                <a:latin typeface="Arial" pitchFamily="52" charset="0"/>
              </a:rPr>
              <a:t> supposed to do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sm.jpg"/>
          <p:cNvPicPr>
            <a:picLocks noChangeAspect="1"/>
          </p:cNvPicPr>
          <p:nvPr/>
        </p:nvPicPr>
        <p:blipFill>
          <a:blip r:embed="rId3"/>
          <a:stretch>
            <a:fillRect/>
          </a:stretch>
        </p:blipFill>
        <p:spPr>
          <a:xfrm>
            <a:off x="0" y="-8311"/>
            <a:ext cx="12192000" cy="68663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3743</TotalTime>
  <Words>1325</Words>
  <Application>Microsoft Macintosh PowerPoint</Application>
  <PresentationFormat>Widescreen</PresentationFormat>
  <Paragraphs>305</Paragraphs>
  <Slides>48</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ＭＳ Ｐゴシック</vt:lpstr>
      <vt:lpstr> JSP Ross</vt:lpstr>
      <vt:lpstr>Arial</vt:lpstr>
      <vt:lpstr>Baskerville Old Face</vt:lpstr>
      <vt:lpstr>Calibri</vt:lpstr>
      <vt:lpstr>Estelle Black SF</vt:lpstr>
      <vt:lpstr>Helvetica</vt:lpstr>
      <vt:lpstr>Impact</vt:lpstr>
      <vt:lpstr>Wingdings</vt:lpstr>
      <vt:lpstr>Office Theme</vt:lpstr>
      <vt:lpstr>PowerPoint Presentation</vt:lpstr>
      <vt:lpstr>“There's nothing more intimate in life than simply being understood. And understanding someone else.”</vt:lpstr>
      <vt:lpstr>Bear ye one another’s burdens, and so fulfil the law of Christ. For if a man think himself to be something, when he is nothing, he deceiveth himself. But let every man prove his own work, and then shall he have rejoicing in himself alone, and not in another. For every man shall bear his own burden.</vt:lpstr>
      <vt:lpstr>Carry each other’s burdens, and in this way you will fulfill the law of Christ.  If anyone thinks they are something when they are not, they deceive themselves.  Each one should test their own actions.  They they can take pride in themselves alone, without comparing themselves to someone else, for each one should carry their own load.</vt:lpstr>
      <vt:lpstr>This week MV submission: Iconographs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Marked diversities of disposition and character frequently exist in the same family, for it is in the order of God that persons of varied temperament should associate together. When this is the case, each member of the household should sacredly regard the feelings and respect the right of the others. By this means mutual consideration and forbearance will be cultivated, prejudices will be softened, and rough points of character smoothed. Harmony may be secured, and the blending of the varied temperaments may be a benefit to 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Microsoft Office User</cp:lastModifiedBy>
  <cp:revision>94</cp:revision>
  <dcterms:created xsi:type="dcterms:W3CDTF">2014-08-25T16:19:36Z</dcterms:created>
  <dcterms:modified xsi:type="dcterms:W3CDTF">2025-09-03T22:04:04Z</dcterms:modified>
</cp:coreProperties>
</file>