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2" r:id="rId2"/>
    <p:sldId id="407" r:id="rId3"/>
    <p:sldId id="343" r:id="rId4"/>
    <p:sldId id="344" r:id="rId5"/>
    <p:sldId id="466" r:id="rId6"/>
    <p:sldId id="427" r:id="rId7"/>
    <p:sldId id="379" r:id="rId8"/>
    <p:sldId id="662" r:id="rId9"/>
    <p:sldId id="387" r:id="rId10"/>
    <p:sldId id="397" r:id="rId11"/>
    <p:sldId id="390" r:id="rId12"/>
    <p:sldId id="356" r:id="rId13"/>
    <p:sldId id="314" r:id="rId14"/>
    <p:sldId id="315" r:id="rId15"/>
    <p:sldId id="381" r:id="rId16"/>
    <p:sldId id="382" r:id="rId17"/>
    <p:sldId id="391" r:id="rId18"/>
    <p:sldId id="377" r:id="rId19"/>
    <p:sldId id="394" r:id="rId20"/>
    <p:sldId id="421" r:id="rId21"/>
    <p:sldId id="392" r:id="rId22"/>
    <p:sldId id="398" r:id="rId23"/>
    <p:sldId id="396" r:id="rId24"/>
    <p:sldId id="399" r:id="rId25"/>
    <p:sldId id="410" r:id="rId26"/>
    <p:sldId id="411" r:id="rId27"/>
    <p:sldId id="412" r:id="rId28"/>
    <p:sldId id="401" r:id="rId29"/>
    <p:sldId id="400" r:id="rId30"/>
    <p:sldId id="414" r:id="rId31"/>
    <p:sldId id="402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2"/>
    <p:restoredTop sz="94709"/>
  </p:normalViewPr>
  <p:slideViewPr>
    <p:cSldViewPr>
      <p:cViewPr varScale="1">
        <p:scale>
          <a:sx n="171" d="100"/>
          <a:sy n="171" d="100"/>
        </p:scale>
        <p:origin x="200" y="10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8CB7F3F3-29BE-4C23-AB0E-2D4AA450FBEE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B1208A46-CBBB-4942-95C9-0208B302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9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ＭＳ Ｐゴシック" pitchFamily="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DC60A3C-D498-4CB3-AC3A-9111DD872419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0844C7-3015-4462-ABE9-36E4DC65BF23}" type="slidenum">
              <a:rPr lang="en-GB">
                <a:latin typeface="Calibri" pitchFamily="79" charset="0"/>
              </a:rPr>
              <a:pPr/>
              <a:t>10</a:t>
            </a:fld>
            <a:endParaRPr lang="en-GB">
              <a:latin typeface="Calibri" pitchFamily="79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57" charset="2"/>
              <a:buChar char="v"/>
            </a:pPr>
            <a:endParaRPr lang="en-US">
              <a:ea typeface="ＭＳ Ｐゴシック" pitchFamily="57" charset="-128"/>
              <a:cs typeface="ＭＳ Ｐゴシック" pitchFamily="57" charset="-128"/>
            </a:endParaRPr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081282C-ED4B-45FC-99E7-CDE7C17ABC4F}" type="slidenum">
              <a:rPr lang="en-US" sz="1200">
                <a:latin typeface="Calibri" pitchFamily="57" charset="0"/>
              </a:rPr>
              <a:pPr algn="r"/>
              <a:t>11</a:t>
            </a:fld>
            <a:endParaRPr lang="en-US" sz="1200">
              <a:latin typeface="Calibri" pitchFamily="5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61F0E87-9508-4EC4-A947-AD5C322E2C86}" type="slidenum">
              <a:rPr lang="en-US" sz="1200">
                <a:latin typeface="Calibri" pitchFamily="74" charset="0"/>
              </a:rPr>
              <a:pPr algn="r"/>
              <a:t>12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13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A8F84B-4A09-4F1A-AC8C-AE22FD053490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14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57" charset="2"/>
              <a:buChar char="v"/>
            </a:pPr>
            <a:endParaRPr lang="en-US">
              <a:ea typeface="ＭＳ Ｐゴシック" pitchFamily="57" charset="-128"/>
              <a:cs typeface="ＭＳ Ｐゴシック" pitchFamily="57" charset="-128"/>
            </a:endParaRPr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081282C-ED4B-45FC-99E7-CDE7C17ABC4F}" type="slidenum">
              <a:rPr lang="en-US" sz="1200">
                <a:latin typeface="Calibri" pitchFamily="57" charset="0"/>
              </a:rPr>
              <a:pPr algn="r"/>
              <a:t>17</a:t>
            </a:fld>
            <a:endParaRPr lang="en-US" sz="1200">
              <a:latin typeface="Calibri" pitchFamily="57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18</a:t>
            </a:fld>
            <a:endParaRPr lang="en-US" sz="1200">
              <a:latin typeface="Calibri" pitchFamily="7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19</a:t>
            </a:fld>
            <a:endParaRPr lang="en-US" sz="1200">
              <a:latin typeface="Calibri" pitchFamily="7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20</a:t>
            </a:fld>
            <a:endParaRPr lang="en-US" sz="1200">
              <a:latin typeface="Calibri" pitchFamily="7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0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21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0844C7-3015-4462-ABE9-36E4DC65BF23}" type="slidenum">
              <a:rPr lang="en-GB">
                <a:latin typeface="Calibri" pitchFamily="79" charset="0"/>
              </a:rPr>
              <a:pPr/>
              <a:t>22</a:t>
            </a:fld>
            <a:endParaRPr lang="en-GB">
              <a:latin typeface="Calibri" pitchFamily="79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23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5258F3-343E-4D60-BC18-1C5B09AD45D6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24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25</a:t>
            </a:fld>
            <a:endParaRPr lang="en-US" sz="1200">
              <a:latin typeface="Calibri" pitchFamily="79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27</a:t>
            </a:fld>
            <a:endParaRPr lang="en-US" sz="1200">
              <a:latin typeface="Calibri" pitchFamily="7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28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D6FF1-3C76-4A4D-A5D6-12404D56C19F}" type="slidenum">
              <a:rPr lang="en-GB">
                <a:latin typeface="Calibri" pitchFamily="79" charset="0"/>
              </a:rPr>
              <a:pPr/>
              <a:t>29</a:t>
            </a:fld>
            <a:endParaRPr lang="en-GB">
              <a:latin typeface="Calibri" pitchFamily="79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30</a:t>
            </a:fld>
            <a:endParaRPr lang="en-US" sz="1200">
              <a:latin typeface="Calibri" pitchFamily="79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31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4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3AAA6C-8814-4938-8BFC-2C2C72ED9530}" type="slidenum">
              <a:rPr lang="en-US" sz="1200">
                <a:latin typeface="Calibri" pitchFamily="79" charset="0"/>
              </a:rPr>
              <a:pPr algn="r"/>
              <a:t>6</a:t>
            </a:fld>
            <a:endParaRPr lang="en-US" sz="1200">
              <a:latin typeface="Calibri" pitchFamily="7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3AAA6C-8814-4938-8BFC-2C2C72ED9530}" type="slidenum">
              <a:rPr lang="en-US" sz="1200">
                <a:latin typeface="Calibri" pitchFamily="79" charset="0"/>
              </a:rPr>
              <a:pPr algn="r"/>
              <a:t>8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A05CBF5-2A9E-4EB1-9FC0-C7CD2C1F1745}" type="slidenum">
              <a:rPr lang="en-US" sz="1200">
                <a:latin typeface="Calibri" pitchFamily="79" charset="0"/>
              </a:rPr>
              <a:pPr algn="r"/>
              <a:t>9</a:t>
            </a:fld>
            <a:endParaRPr lang="en-US" sz="1200">
              <a:latin typeface="Calibri" pitchFamily="7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6EB0-60A7-4F0A-9BA5-038F20A3DD47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B948-A2AC-4E2D-A1C7-CDB57415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945E-53B5-44D0-991C-51D7ED4750F1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6411-37B1-459E-AF18-F8B8CC7E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053C-40D5-4A65-8B5E-B01C75AB3887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E38-4BD5-4CD8-8721-699F141B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363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833" y="6246814"/>
            <a:ext cx="2838451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664C-AD9C-4C07-803C-8BEB3F2B1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F45-5539-44DF-BA33-E3476D4B56AB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3DBE-0B51-4BD4-8A02-A37941A2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BDF-0FF4-455F-BF39-46BB987D56D0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9373-0138-4C14-ADA0-38A2C480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18A5-AF1C-4A30-8A75-6B22BD57A1F6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8903-6EE0-4891-A116-119C717C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FF89-49D2-44EB-B9D7-814D71640F52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0D5-D9A0-486E-BFB6-F2745906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D2D4-C7A1-433F-AED7-24B39BF442B9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FDD-ADD7-4190-936E-52B6A62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F989-ED77-44FE-8127-EB4A5AEBDF6B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E9A1-FBE8-4B9B-B3F7-E88E5B6AC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EB6D-A39F-4855-A7FD-03B29555FC66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9ED8-DA6A-48AC-87E1-8CD3FC68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59D0-6E30-42F3-8129-0ABF21C32910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602-B062-4220-BE56-E60F29C2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CF55BFE7-9EBC-4FAE-960C-ADEC4F70D314}" type="datetime1">
              <a:rPr lang="en-US"/>
              <a:pPr>
                <a:defRPr/>
              </a:pPr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5B9D535B-F9BE-4565-86DF-DCDF6C72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2" charset="-128"/>
          <a:cs typeface="ＭＳ Ｐゴシック" pitchFamily="5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3200" kern="1200">
          <a:solidFill>
            <a:schemeClr val="tx1"/>
          </a:solidFill>
          <a:latin typeface="+mn-lt"/>
          <a:ea typeface="ＭＳ Ｐゴシック" pitchFamily="52" charset="-128"/>
          <a:cs typeface="ＭＳ Ｐゴシック" pitchFamily="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8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24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»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ielegregory.info/Welcom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  <a:gs pos="50000">
                      <a:srgbClr val="800000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1"/>
            <a:ext cx="3657600" cy="639731"/>
          </a:xfrm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99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  <a:ea typeface="+mj-ea"/>
                <a:cs typeface="+mj-cs"/>
              </a:rPr>
              <a:t>Online testing</a:t>
            </a:r>
            <a:endParaRPr lang="en-GB" sz="3600" b="1" dirty="0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Estelle Black SF" pitchFamily="52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00400" y="3581401"/>
            <a:ext cx="7315200" cy="11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99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  <a:ea typeface="+mj-ea"/>
                <a:cs typeface="+mj-cs"/>
              </a:rPr>
              <a:t>Keep working and save / print your work</a:t>
            </a:r>
          </a:p>
          <a:p>
            <a:pPr eaLnBrk="0" hangingPunct="0">
              <a:buClr>
                <a:srgbClr val="99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  <a:ea typeface="+mj-ea"/>
                <a:cs typeface="+mj-cs"/>
              </a:rPr>
              <a:t>Put into binder</a:t>
            </a:r>
            <a:endParaRPr lang="en-GB" sz="3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Estelle Black SF" pitchFamily="5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778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09800" y="914401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Baskerville Old Face" pitchFamily="79" charset="0"/>
                <a:ea typeface="Baskerville Old Face" pitchFamily="79" charset="0"/>
                <a:cs typeface="Baskerville Old Face" pitchFamily="79" charset="0"/>
              </a:rPr>
              <a:t>LARGE caveats: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1981200"/>
            <a:ext cx="701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Baskerville Old Face" pitchFamily="79" charset="0"/>
                <a:ea typeface="Baskerville Old Face" pitchFamily="79" charset="0"/>
                <a:cs typeface="Baskerville Old Face" pitchFamily="79" charset="0"/>
              </a:rPr>
              <a:t>Simplified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Baskerville Old Face" pitchFamily="79" charset="0"/>
                <a:ea typeface="Baskerville Old Face" pitchFamily="79" charset="0"/>
                <a:cs typeface="Baskerville Old Face" pitchFamily="79" charset="0"/>
              </a:rPr>
              <a:t>Not as diverse as MI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Baskerville Old Face" pitchFamily="79" charset="0"/>
                <a:ea typeface="Baskerville Old Face" pitchFamily="79" charset="0"/>
                <a:cs typeface="Baskerville Old Face" pitchFamily="79" charset="0"/>
              </a:rPr>
              <a:t>Pattern recognition emphasis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Baskerville Old Face" pitchFamily="79" charset="0"/>
                <a:ea typeface="Baskerville Old Face" pitchFamily="79" charset="0"/>
                <a:cs typeface="Baskerville Old Face" pitchFamily="79" charset="0"/>
              </a:rPr>
              <a:t>Not creative/generative measure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29600" y="60960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+mn-lt"/>
                <a:ea typeface="Baskerville Old Face" pitchFamily="79" charset="0"/>
                <a:cs typeface="Baskerville Old Face" pitchFamily="79" charset="0"/>
              </a:rPr>
              <a:t>—&gt;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3429001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 JSP Ross" pitchFamily="74" charset="0"/>
                <a:ea typeface=" JSP Ross" pitchFamily="74" charset="0"/>
                <a:cs typeface=" JSP Ross" pitchFamily="74" charset="0"/>
                <a:hlinkClick r:id="rId3"/>
              </a:rPr>
              <a:t>daniel e gregory site</a:t>
            </a:r>
            <a:endParaRPr lang="en-US" sz="3600">
              <a:latin typeface=" JSP Ross" pitchFamily="74" charset="0"/>
              <a:ea typeface=" JSP Ross" pitchFamily="74" charset="0"/>
              <a:cs typeface=" JSP Ross" pitchFamily="7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914400"/>
            <a:ext cx="462999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52" charset="0"/>
              </a:rPr>
              <a:t>HELP?!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1" y="5334001"/>
            <a:ext cx="428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http://www.danielegregory.info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609601"/>
            <a:ext cx="269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Baskerville Old Face" pitchFamily="74" charset="0"/>
                <a:ea typeface="Baskerville Old Face" pitchFamily="74" charset="0"/>
                <a:cs typeface="Baskerville Old Face" pitchFamily="74" charset="0"/>
              </a:rPr>
              <a:t>How can i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r>
              <a:rPr lang="en-US" sz="36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Though I speak with the tongues of men and of angels, and have not charity, I am become as sounding brass, or a tinkling cymbal. And though I have the gift of prophecy, and understand all mysteries, and all knowledge; and though I have all faith, so that I could remove mountains, and have not charity, I am nothing. And though I bestow all my goods to feed the poor, and though I give my body to be burned, and have not charity, it </a:t>
            </a:r>
            <a:r>
              <a:rPr lang="en-US" sz="3600" dirty="0" err="1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profiteth</a:t>
            </a:r>
            <a:r>
              <a:rPr lang="en-US" sz="36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 me nothing.</a:t>
            </a:r>
            <a:endParaRPr lang="en-US" sz="3600" dirty="0">
              <a:solidFill>
                <a:srgbClr val="660066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Estelle Black SF"/>
              <a:cs typeface="Estelle Black SF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I Corinthians 13:1-3 (KJV)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en-US" sz="36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If I speak in the tongues of men or of angels, but do not have love, I am only a resounding gong or a clanging cymbal. If I have the gift of prophecy and can fathom all mysteries and all knowledge, and if I have a faith that can move mountains, but do not have love, I am nothing. If I give all I possess to the poor and give over my body to hardship that I may boast, but do not have love, I gain nothing.</a:t>
            </a:r>
            <a:endParaRPr lang="en-US" sz="1100" dirty="0">
              <a:solidFill>
                <a:srgbClr val="660066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Estelle Black SF"/>
              <a:cs typeface="Estelle Black SF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I Corinthians 13:1-3 (NIV)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ymphony-orches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57201"/>
            <a:ext cx="5715000" cy="3990109"/>
          </a:xfrm>
          <a:prstGeom prst="rect">
            <a:avLst/>
          </a:prstGeom>
        </p:spPr>
      </p:pic>
      <p:pic>
        <p:nvPicPr>
          <p:cNvPr id="6" name="Picture 5" descr="colortherapyglas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04800"/>
            <a:ext cx="2590800" cy="5040466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5715001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Baskerville Old Face" pitchFamily="79" charset="0"/>
                <a:ea typeface="Baskerville Old Face" pitchFamily="79" charset="0"/>
                <a:cs typeface="Baskerville Old Face" pitchFamily="79" charset="0"/>
              </a:rPr>
              <a:t>Metaphors</a:t>
            </a:r>
          </a:p>
        </p:txBody>
      </p:sp>
      <p:pic>
        <p:nvPicPr>
          <p:cNvPr id="7" name="Picture 6" descr="languageacq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91" y="2667000"/>
            <a:ext cx="5683363" cy="319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 p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09800"/>
            <a:ext cx="4584700" cy="355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762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Journaling</a:t>
            </a:r>
          </a:p>
        </p:txBody>
      </p:sp>
      <p:pic>
        <p:nvPicPr>
          <p:cNvPr id="3" name="Picture 2" descr="Lady At Desk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5029201"/>
            <a:ext cx="1546225" cy="135572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5200" y="2065075"/>
            <a:ext cx="7010400" cy="421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buFont typeface="+mj-lt"/>
              <a:buAutoNum type="arabicPeriod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Compare and contrast the 3 metaphors we’ve covered so far in regards to understanding relationships.  How is each one effective or how does each one fail in communicating the complexity of relationships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?  What might be advantages of having simpler models?  Or more complex ones?  Which metaphor works best for you?  Why?  Give details of each (glasses, music, language acquisition)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buFont typeface="+mj-lt"/>
              <a:buAutoNum type="arabicPeriod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 what ways has the various tests been beneficial to you?  Have you learned anything new (about yourself or others)? 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Like what?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752600" y="33528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Personality demonstration</a:t>
            </a:r>
            <a:endParaRPr lang="en-US" dirty="0">
              <a:solidFill>
                <a:srgbClr val="D9D9D9"/>
              </a:solidFill>
              <a:latin typeface="SLGreek"/>
              <a:cs typeface="SLGree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8305800" cy="54864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4F6228"/>
                </a:solidFill>
                <a:latin typeface="Estelle Black SF"/>
                <a:cs typeface="Estelle Black SF"/>
              </a:rPr>
              <a:t>“You are not in competition with anybody except yourself; plan to outdo your past not other people.”</a:t>
            </a:r>
            <a:endParaRPr lang="en-US" sz="4000" dirty="0">
              <a:solidFill>
                <a:srgbClr val="4F6228"/>
              </a:solidFill>
              <a:latin typeface="Estelle Black SF"/>
              <a:ea typeface="ＭＳ Ｐゴシック" pitchFamily="71" charset="-128"/>
              <a:cs typeface="Estelle Black SF"/>
            </a:endParaRPr>
          </a:p>
        </p:txBody>
      </p:sp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5943600" y="5867401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 err="1"/>
              <a:t>Jaachynma</a:t>
            </a:r>
            <a:r>
              <a:rPr lang="en-US" b="1" i="1" dirty="0"/>
              <a:t> N. E. </a:t>
            </a:r>
            <a:r>
              <a:rPr lang="en-US" b="1" i="1" dirty="0" err="1"/>
              <a:t>Agu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086801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752600" y="33528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Personality demonstration 2</a:t>
            </a:r>
            <a:endParaRPr lang="en-US" dirty="0">
              <a:solidFill>
                <a:srgbClr val="D9D9D9"/>
              </a:solidFill>
              <a:latin typeface="SLGreek"/>
              <a:cs typeface="SLGreek"/>
            </a:endParaRPr>
          </a:p>
        </p:txBody>
      </p:sp>
    </p:spTree>
    <p:extLst>
      <p:ext uri="{BB962C8B-B14F-4D97-AF65-F5344CB8AC3E}">
        <p14:creationId xmlns:p14="http://schemas.microsoft.com/office/powerpoint/2010/main" val="416008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Lion-013-2048x2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3505200" cy="3505200"/>
          </a:xfrm>
          <a:prstGeom prst="rect">
            <a:avLst/>
          </a:prstGeom>
        </p:spPr>
      </p:pic>
      <p:pic>
        <p:nvPicPr>
          <p:cNvPr id="5" name="Picture 4" descr="Chameleon4.jpg"/>
          <p:cNvPicPr>
            <a:picLocks noChangeAspect="1"/>
          </p:cNvPicPr>
          <p:nvPr/>
        </p:nvPicPr>
        <p:blipFill>
          <a:blip r:embed="rId4"/>
          <a:srcRect r="15147"/>
          <a:stretch>
            <a:fillRect/>
          </a:stretch>
        </p:blipFill>
        <p:spPr>
          <a:xfrm>
            <a:off x="6585553" y="3505200"/>
            <a:ext cx="4082447" cy="3352800"/>
          </a:xfrm>
          <a:prstGeom prst="rect">
            <a:avLst/>
          </a:prstGeom>
        </p:spPr>
      </p:pic>
      <p:pic>
        <p:nvPicPr>
          <p:cNvPr id="6" name="Picture 5" descr="monk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01" y="0"/>
            <a:ext cx="4368800" cy="3276600"/>
          </a:xfrm>
          <a:prstGeom prst="rect">
            <a:avLst/>
          </a:prstGeom>
        </p:spPr>
      </p:pic>
      <p:pic>
        <p:nvPicPr>
          <p:cNvPr id="7" name="Picture 6" descr="ow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3492500"/>
            <a:ext cx="4487333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1"/>
            <a:ext cx="3657600" cy="639731"/>
          </a:xfrm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99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  <a:ea typeface="+mj-ea"/>
                <a:cs typeface="+mj-cs"/>
              </a:rPr>
              <a:t>Online testing</a:t>
            </a:r>
            <a:endParaRPr lang="en-GB" sz="3600" b="1" dirty="0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Estelle Black SF" pitchFamily="52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00400" y="3581401"/>
            <a:ext cx="7315200" cy="11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99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  <a:ea typeface="+mj-ea"/>
                <a:cs typeface="+mj-cs"/>
              </a:rPr>
              <a:t>Keep working and save / print your work</a:t>
            </a:r>
          </a:p>
          <a:p>
            <a:pPr eaLnBrk="0" hangingPunct="0">
              <a:buClr>
                <a:srgbClr val="99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  <a:ea typeface="+mj-ea"/>
                <a:cs typeface="+mj-cs"/>
              </a:rPr>
              <a:t>Put into binder</a:t>
            </a:r>
            <a:endParaRPr lang="en-GB" sz="3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Estelle Black SF" pitchFamily="5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5299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008000"/>
                    </a:gs>
                    <a:gs pos="100000">
                      <a:srgbClr val="008000"/>
                    </a:gs>
                    <a:gs pos="50000">
                      <a:srgbClr val="003F06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99417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2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A visual breakdown of personality connectedness</a:t>
            </a:r>
          </a:p>
        </p:txBody>
      </p:sp>
      <p:pic>
        <p:nvPicPr>
          <p:cNvPr id="3" name="Picture 2" descr="mbjthierarc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28" y="757000"/>
            <a:ext cx="8435372" cy="61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3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8382000" cy="17526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4F6228"/>
                </a:solidFill>
                <a:latin typeface=" JSP Ross"/>
                <a:cs typeface=" JSP Ross"/>
              </a:rPr>
              <a:t>Communication is a good place to start with understanding.  Speaking the correct love language</a:t>
            </a:r>
            <a:endParaRPr lang="en-US" sz="2800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pic>
        <p:nvPicPr>
          <p:cNvPr id="10" name="Picture 9" descr="sherlock holmes reasonin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362201"/>
            <a:ext cx="9144000" cy="34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822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752600" y="33528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Love is not possible without risk</a:t>
            </a:r>
            <a:endParaRPr lang="en-US" dirty="0">
              <a:solidFill>
                <a:srgbClr val="D9D9D9"/>
              </a:solidFill>
              <a:latin typeface="SLGreek"/>
              <a:cs typeface="SLGreek"/>
            </a:endParaRPr>
          </a:p>
        </p:txBody>
      </p:sp>
    </p:spTree>
    <p:extLst>
      <p:ext uri="{BB962C8B-B14F-4D97-AF65-F5344CB8AC3E}">
        <p14:creationId xmlns:p14="http://schemas.microsoft.com/office/powerpoint/2010/main" val="122753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00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1009866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r>
              <a:rPr lang="en-US" sz="36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Though I speak with the tongues of men and of angels, and have not charity, I am become as sounding brass, or a tinkling cymbal. And though I have the gift of prophecy, and understand all mysteries, and all knowledge; and though I have all faith, so that I could remove mountains, and have not charity, I am nothing. And though I bestow all my goods to feed the poor, and though I give my body to be burned, and have not charity, it </a:t>
            </a:r>
            <a:r>
              <a:rPr lang="en-US" sz="3600" dirty="0" err="1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profiteth</a:t>
            </a:r>
            <a:r>
              <a:rPr lang="en-US" sz="36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 me nothing.</a:t>
            </a:r>
            <a:endParaRPr lang="en-US" sz="3600" dirty="0">
              <a:solidFill>
                <a:srgbClr val="660066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Estelle Black SF"/>
              <a:cs typeface="Estelle Black SF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I Corinthians 13:1-3 (KJV)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590800"/>
            <a:ext cx="3378200" cy="271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762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Journaling</a:t>
            </a:r>
          </a:p>
        </p:txBody>
      </p:sp>
      <p:pic>
        <p:nvPicPr>
          <p:cNvPr id="3" name="Picture 2" descr="Lady At Desk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5029201"/>
            <a:ext cx="1546225" cy="135572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5200" y="1981200"/>
            <a:ext cx="7010400" cy="36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buFont typeface="+mj-lt"/>
              <a:buAutoNum type="arabicPeriod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are the risks inherent in any relationship with regards to love/control/freedom of choice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buFont typeface="+mj-lt"/>
              <a:buAutoNum type="arabicPeriod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What are some practical suggestions for communicating with someone involving MBJT and Love Language?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buFont typeface="+mj-lt"/>
              <a:buAutoNum type="arabicPeriod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Survey several couples in regards to how they regularly communicate with each other.  Time point scale applies.</a:t>
            </a:r>
          </a:p>
        </p:txBody>
      </p:sp>
    </p:spTree>
    <p:extLst>
      <p:ext uri="{BB962C8B-B14F-4D97-AF65-F5344CB8AC3E}">
        <p14:creationId xmlns:p14="http://schemas.microsoft.com/office/powerpoint/2010/main" val="3074656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en-US" sz="36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If I speak in the tongues of men or of angels, but do not have love, I am only a resounding gong or a clanging cymbal. If I have the gift of prophecy and can fathom all mysteries and all knowledge, and if I have a faith that can move mountains, but do not have love, I am nothing. If I give all I possess to the poor and give over my body to hardship that I may boast, but do not have love, I gain nothing.</a:t>
            </a:r>
            <a:endParaRPr lang="en-US" sz="1100" dirty="0">
              <a:solidFill>
                <a:srgbClr val="660066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Estelle Black SF"/>
              <a:cs typeface="Estelle Black SF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I Corinthians 13:1-3 (NIV)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762000"/>
            <a:ext cx="8305800" cy="1600200"/>
          </a:xfrm>
        </p:spPr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4F62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stelle Black SF" pitchFamily="52" charset="0"/>
              </a:rPr>
              <a:t>This week MV submission: Media</a:t>
            </a:r>
            <a:endParaRPr lang="en-US" sz="1200" dirty="0">
              <a:solidFill>
                <a:srgbClr val="4F6228"/>
              </a:solidFill>
              <a:latin typeface="Helvetica" pitchFamily="52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495800" y="2362201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A multimedia presentation of the verse.  Examples could be an animated PPT with voice over and sound.  Short movie with music and paraphrased text. Possibilities are nearly endless!</a:t>
            </a:r>
          </a:p>
        </p:txBody>
      </p:sp>
    </p:spTree>
    <p:extLst>
      <p:ext uri="{BB962C8B-B14F-4D97-AF65-F5344CB8AC3E}">
        <p14:creationId xmlns:p14="http://schemas.microsoft.com/office/powerpoint/2010/main" val="6241075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4183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8382000" cy="12954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4F6228"/>
                </a:solidFill>
                <a:latin typeface=" JSP Ross"/>
                <a:cs typeface=" JSP Ross"/>
              </a:rPr>
              <a:t>Read chapters 6 &amp; 8 this week.  Be ready to discuss Monday in class.  Discussion points! </a:t>
            </a:r>
            <a:endParaRPr lang="en-US" sz="2800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2819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latin typeface=" JSP Ross"/>
                <a:ea typeface="ＭＳ Ｐゴシック" pitchFamily="52" charset="-128"/>
                <a:cs typeface=" JSP Ross"/>
              </a:rPr>
              <a:t>Chapter 6: Engagement, Wedding, &amp; Honeymoon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9B76E-4A8B-624F-BAF4-453F65B38125}"/>
              </a:ext>
            </a:extLst>
          </p:cNvPr>
          <p:cNvSpPr txBox="1"/>
          <p:nvPr/>
        </p:nvSpPr>
        <p:spPr>
          <a:xfrm>
            <a:off x="1752600" y="345440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Pgs</a:t>
            </a:r>
            <a:r>
              <a:rPr lang="en-US" sz="2400" dirty="0"/>
              <a:t> 66-75</a:t>
            </a:r>
          </a:p>
        </p:txBody>
      </p:sp>
    </p:spTree>
    <p:extLst>
      <p:ext uri="{BB962C8B-B14F-4D97-AF65-F5344CB8AC3E}">
        <p14:creationId xmlns:p14="http://schemas.microsoft.com/office/powerpoint/2010/main" val="425308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81000"/>
            <a:ext cx="7088800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52" charset="0"/>
              </a:rPr>
              <a:t>Shorthand for learning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2800" y="1600200"/>
            <a:ext cx="678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Knowledge</a:t>
            </a:r>
            <a:r>
              <a:rPr lang="en-US" sz="2400" dirty="0"/>
              <a:t>.  This is the basic collection of facts and data that a lesson or discipline needs or provides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1" y="1676400"/>
            <a:ext cx="647721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52" charset="0"/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3581400"/>
            <a:ext cx="647721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52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1" y="5074384"/>
            <a:ext cx="683413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52" charset="0"/>
              </a:rPr>
              <a:t>D</a:t>
            </a:r>
          </a:p>
          <a:p>
            <a:pPr>
              <a:defRPr/>
            </a:pPr>
            <a:r>
              <a:rPr lang="en-US" sz="5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52" charset="0"/>
              </a:rPr>
              <a:t>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2800" y="5493604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“</a:t>
            </a:r>
            <a:r>
              <a:rPr lang="en-US" sz="2400" dirty="0">
                <a:solidFill>
                  <a:srgbClr val="953735"/>
                </a:solidFill>
              </a:rPr>
              <a:t>do</a:t>
            </a:r>
            <a:r>
              <a:rPr lang="en-US" sz="2400" dirty="0"/>
              <a:t>’s” or actions desired that reflect you have processed and acquired the knowledge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2800" y="31242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953735"/>
                </a:solidFill>
              </a:rPr>
              <a:t>Understanding</a:t>
            </a:r>
            <a:r>
              <a:rPr lang="en-US" sz="2400" dirty="0"/>
              <a:t> (this is comprehension. Sometimes in part or whole). This is where understanding temperaments and learning modalities comes into play</a:t>
            </a:r>
          </a:p>
        </p:txBody>
      </p:sp>
      <p:pic>
        <p:nvPicPr>
          <p:cNvPr id="10" name="Picture 9" descr="hands_silhouet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1"/>
            <a:ext cx="1371600" cy="1484297"/>
          </a:xfrm>
          <a:prstGeom prst="rect">
            <a:avLst/>
          </a:prstGeom>
        </p:spPr>
      </p:pic>
      <p:pic>
        <p:nvPicPr>
          <p:cNvPr id="12" name="Picture 11" descr="thumbs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76400"/>
            <a:ext cx="685800" cy="691426"/>
          </a:xfrm>
          <a:prstGeom prst="rect">
            <a:avLst/>
          </a:prstGeom>
        </p:spPr>
      </p:pic>
      <p:pic>
        <p:nvPicPr>
          <p:cNvPr id="13" name="Picture 12" descr="oksign.jpg"/>
          <p:cNvPicPr>
            <a:picLocks noChangeAspect="1"/>
          </p:cNvPicPr>
          <p:nvPr/>
        </p:nvPicPr>
        <p:blipFill>
          <a:blip r:embed="rId5"/>
          <a:srcRect l="14344"/>
          <a:stretch>
            <a:fillRect/>
          </a:stretch>
        </p:blipFill>
        <p:spPr>
          <a:xfrm>
            <a:off x="1524001" y="3505200"/>
            <a:ext cx="910039" cy="825500"/>
          </a:xfrm>
          <a:prstGeom prst="rect">
            <a:avLst/>
          </a:prstGeom>
        </p:spPr>
      </p:pic>
      <p:pic>
        <p:nvPicPr>
          <p:cNvPr id="14" name="Picture 13" descr="writing-hand-silhouet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5562600"/>
            <a:ext cx="832731" cy="68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863</Words>
  <Application>Microsoft Macintosh PowerPoint</Application>
  <PresentationFormat>Widescreen</PresentationFormat>
  <Paragraphs>81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 JSP Ross</vt:lpstr>
      <vt:lpstr>Arial</vt:lpstr>
      <vt:lpstr>Baskerville Old Face</vt:lpstr>
      <vt:lpstr>Calibri</vt:lpstr>
      <vt:lpstr>Estelle Black SF</vt:lpstr>
      <vt:lpstr>Helvetica</vt:lpstr>
      <vt:lpstr>Impact</vt:lpstr>
      <vt:lpstr>SLGreek</vt:lpstr>
      <vt:lpstr>Wingdings</vt:lpstr>
      <vt:lpstr>Office Theme</vt:lpstr>
      <vt:lpstr>PowerPoint Presentation</vt:lpstr>
      <vt:lpstr>“You are not in competition with anybody except yourself; plan to outdo your past not other people.”</vt:lpstr>
      <vt:lpstr>Though I speak with the tongues of men and of angels, and have not charity, I am become as sounding brass, or a tinkling cymbal. And though I have the gift of prophecy, and understand all mysteries, and all knowledge; and though I have all faith, so that I could remove mountains, and have not charity, I am nothing. And though I bestow all my goods to feed the poor, and though I give my body to be burned, and have not charity, it profiteth me nothing.</vt:lpstr>
      <vt:lpstr>If I speak in the tongues of men or of angels, but do not have love, I am only a resounding gong or a clanging cymbal. If I have the gift of prophecy and can fathom all mysteries and all knowledge, and if I have a faith that can move mountains, but do not have love, I am nothing. If I give all I possess to the poor and give over my body to hardship that I may boast, but do not have love, I gain nothing.</vt:lpstr>
      <vt:lpstr>This week MV submission: Media</vt:lpstr>
      <vt:lpstr>PowerPoint Presentation</vt:lpstr>
      <vt:lpstr>Read chapters 6 &amp; 8 this week.  Be ready to discuss Monday in class.  Discussion points! </vt:lpstr>
      <vt:lpstr>PowerPoint Presentation</vt:lpstr>
      <vt:lpstr>PowerPoint Presentation</vt:lpstr>
      <vt:lpstr>Online testing</vt:lpstr>
      <vt:lpstr>PowerPoint Presentation</vt:lpstr>
      <vt:lpstr>PowerPoint Presentation</vt:lpstr>
      <vt:lpstr>PowerPoint Presentation</vt:lpstr>
      <vt:lpstr>PowerPoint Presentation</vt:lpstr>
      <vt:lpstr>Though I speak with the tongues of men and of angels, and have not charity, I am become as sounding brass, or a tinkling cymbal. And though I have the gift of prophecy, and understand all mysteries, and all knowledge; and though I have all faith, so that I could remove mountains, and have not charity, I am nothing. And though I bestow all my goods to feed the poor, and though I give my body to be burned, and have not charity, it profiteth me nothing.</vt:lpstr>
      <vt:lpstr>If I speak in the tongues of men or of angels, but do not have love, I am only a resounding gong or a clanging cymbal. If I have the gift of prophecy and can fathom all mysteries and all knowledge, and if I have a faith that can move mountains, but do not have love, I am nothing. If I give all I possess to the poor and give over my body to hardship that I may boast, but do not have love, I gain nothing.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testing</vt:lpstr>
      <vt:lpstr>PowerPoint Presentation</vt:lpstr>
      <vt:lpstr>PowerPoint Presentation</vt:lpstr>
      <vt:lpstr>PowerPoint Presentation</vt:lpstr>
      <vt:lpstr>Communication is a good place to start with understanding.  Speaking the correct love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dgregory@montereybayacademy.org</cp:lastModifiedBy>
  <cp:revision>122</cp:revision>
  <dcterms:created xsi:type="dcterms:W3CDTF">2014-09-04T21:40:46Z</dcterms:created>
  <dcterms:modified xsi:type="dcterms:W3CDTF">2025-09-12T18:30:46Z</dcterms:modified>
</cp:coreProperties>
</file>