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12" r:id="rId2"/>
    <p:sldId id="386" r:id="rId3"/>
    <p:sldId id="389" r:id="rId4"/>
    <p:sldId id="388" r:id="rId5"/>
    <p:sldId id="667" r:id="rId6"/>
    <p:sldId id="662" r:id="rId7"/>
    <p:sldId id="671" r:id="rId8"/>
    <p:sldId id="381" r:id="rId9"/>
    <p:sldId id="318" r:id="rId10"/>
    <p:sldId id="360" r:id="rId11"/>
    <p:sldId id="449" r:id="rId12"/>
    <p:sldId id="314" r:id="rId13"/>
    <p:sldId id="315" r:id="rId14"/>
    <p:sldId id="392" r:id="rId15"/>
    <p:sldId id="393" r:id="rId16"/>
    <p:sldId id="396" r:id="rId17"/>
    <p:sldId id="399" r:id="rId18"/>
    <p:sldId id="672" r:id="rId19"/>
    <p:sldId id="673" r:id="rId20"/>
    <p:sldId id="674" r:id="rId21"/>
    <p:sldId id="402" r:id="rId22"/>
    <p:sldId id="403" r:id="rId23"/>
    <p:sldId id="333" r:id="rId24"/>
    <p:sldId id="418" r:id="rId25"/>
    <p:sldId id="432" r:id="rId26"/>
    <p:sldId id="405" r:id="rId27"/>
    <p:sldId id="406" r:id="rId28"/>
    <p:sldId id="407" r:id="rId29"/>
    <p:sldId id="408" r:id="rId30"/>
    <p:sldId id="409" r:id="rId31"/>
    <p:sldId id="411" r:id="rId32"/>
    <p:sldId id="413" r:id="rId33"/>
    <p:sldId id="415" r:id="rId34"/>
    <p:sldId id="417" r:id="rId35"/>
    <p:sldId id="435" r:id="rId36"/>
    <p:sldId id="441" r:id="rId37"/>
    <p:sldId id="491" r:id="rId38"/>
    <p:sldId id="677" r:id="rId39"/>
    <p:sldId id="675" r:id="rId40"/>
    <p:sldId id="676" r:id="rId41"/>
    <p:sldId id="321" r:id="rId4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79" charset="0"/>
        <a:ea typeface="+mn-ea"/>
        <a:cs typeface="+mn-cs"/>
      </a:defRPr>
    </a:lvl1pPr>
    <a:lvl2pPr marL="457200" algn="l" rtl="0" fontAlgn="base">
      <a:spcBef>
        <a:spcPct val="0"/>
      </a:spcBef>
      <a:spcAft>
        <a:spcPct val="0"/>
      </a:spcAft>
      <a:defRPr kern="1200">
        <a:solidFill>
          <a:schemeClr val="tx1"/>
        </a:solidFill>
        <a:latin typeface="Arial" pitchFamily="79" charset="0"/>
        <a:ea typeface="+mn-ea"/>
        <a:cs typeface="+mn-cs"/>
      </a:defRPr>
    </a:lvl2pPr>
    <a:lvl3pPr marL="914400" algn="l" rtl="0" fontAlgn="base">
      <a:spcBef>
        <a:spcPct val="0"/>
      </a:spcBef>
      <a:spcAft>
        <a:spcPct val="0"/>
      </a:spcAft>
      <a:defRPr kern="1200">
        <a:solidFill>
          <a:schemeClr val="tx1"/>
        </a:solidFill>
        <a:latin typeface="Arial" pitchFamily="79" charset="0"/>
        <a:ea typeface="+mn-ea"/>
        <a:cs typeface="+mn-cs"/>
      </a:defRPr>
    </a:lvl3pPr>
    <a:lvl4pPr marL="1371600" algn="l" rtl="0" fontAlgn="base">
      <a:spcBef>
        <a:spcPct val="0"/>
      </a:spcBef>
      <a:spcAft>
        <a:spcPct val="0"/>
      </a:spcAft>
      <a:defRPr kern="1200">
        <a:solidFill>
          <a:schemeClr val="tx1"/>
        </a:solidFill>
        <a:latin typeface="Arial" pitchFamily="79" charset="0"/>
        <a:ea typeface="+mn-ea"/>
        <a:cs typeface="+mn-cs"/>
      </a:defRPr>
    </a:lvl4pPr>
    <a:lvl5pPr marL="1828800" algn="l" rtl="0" fontAlgn="base">
      <a:spcBef>
        <a:spcPct val="0"/>
      </a:spcBef>
      <a:spcAft>
        <a:spcPct val="0"/>
      </a:spcAft>
      <a:defRPr kern="1200">
        <a:solidFill>
          <a:schemeClr val="tx1"/>
        </a:solidFill>
        <a:latin typeface="Arial" pitchFamily="79" charset="0"/>
        <a:ea typeface="+mn-ea"/>
        <a:cs typeface="+mn-cs"/>
      </a:defRPr>
    </a:lvl5pPr>
    <a:lvl6pPr marL="2286000" algn="l" defTabSz="457200" rtl="0" eaLnBrk="1" latinLnBrk="0" hangingPunct="1">
      <a:defRPr kern="1200">
        <a:solidFill>
          <a:schemeClr val="tx1"/>
        </a:solidFill>
        <a:latin typeface="Arial" pitchFamily="79" charset="0"/>
        <a:ea typeface="+mn-ea"/>
        <a:cs typeface="+mn-cs"/>
      </a:defRPr>
    </a:lvl6pPr>
    <a:lvl7pPr marL="2743200" algn="l" defTabSz="457200" rtl="0" eaLnBrk="1" latinLnBrk="0" hangingPunct="1">
      <a:defRPr kern="1200">
        <a:solidFill>
          <a:schemeClr val="tx1"/>
        </a:solidFill>
        <a:latin typeface="Arial" pitchFamily="79" charset="0"/>
        <a:ea typeface="+mn-ea"/>
        <a:cs typeface="+mn-cs"/>
      </a:defRPr>
    </a:lvl7pPr>
    <a:lvl8pPr marL="3200400" algn="l" defTabSz="457200" rtl="0" eaLnBrk="1" latinLnBrk="0" hangingPunct="1">
      <a:defRPr kern="1200">
        <a:solidFill>
          <a:schemeClr val="tx1"/>
        </a:solidFill>
        <a:latin typeface="Arial" pitchFamily="79" charset="0"/>
        <a:ea typeface="+mn-ea"/>
        <a:cs typeface="+mn-cs"/>
      </a:defRPr>
    </a:lvl8pPr>
    <a:lvl9pPr marL="3657600" algn="l" defTabSz="457200" rtl="0" eaLnBrk="1" latinLnBrk="0" hangingPunct="1">
      <a:defRPr kern="1200">
        <a:solidFill>
          <a:schemeClr val="tx1"/>
        </a:solidFill>
        <a:latin typeface="Arial" pitchFamily="79"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00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729"/>
    <p:restoredTop sz="94685"/>
  </p:normalViewPr>
  <p:slideViewPr>
    <p:cSldViewPr>
      <p:cViewPr varScale="1">
        <p:scale>
          <a:sx n="191" d="100"/>
          <a:sy n="191" d="100"/>
        </p:scale>
        <p:origin x="192" y="112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74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52"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52" charset="0"/>
              </a:defRPr>
            </a:lvl1pPr>
          </a:lstStyle>
          <a:p>
            <a:pPr>
              <a:defRPr/>
            </a:pPr>
            <a:fld id="{8CB7F3F3-29BE-4C23-AB0E-2D4AA450FBEE}" type="datetime1">
              <a:rPr lang="en-US"/>
              <a:pPr>
                <a:defRPr/>
              </a:pPr>
              <a:t>9/12/25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52"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52" charset="0"/>
              </a:defRPr>
            </a:lvl1pPr>
          </a:lstStyle>
          <a:p>
            <a:pPr>
              <a:defRPr/>
            </a:pPr>
            <a:fld id="{B1208A46-CBBB-4942-95C9-0208B30241B2}" type="slidenum">
              <a:rPr lang="en-US"/>
              <a:pPr>
                <a:defRPr/>
              </a:pPr>
              <a:t>‹#›</a:t>
            </a:fld>
            <a:endParaRPr lang="en-US"/>
          </a:p>
        </p:txBody>
      </p:sp>
    </p:spTree>
    <p:extLst>
      <p:ext uri="{BB962C8B-B14F-4D97-AF65-F5344CB8AC3E}">
        <p14:creationId xmlns:p14="http://schemas.microsoft.com/office/powerpoint/2010/main" val="19363088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52" charset="-128"/>
        <a:cs typeface="ＭＳ Ｐゴシック" pitchFamily="52"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DC60A3C-D498-4CB3-AC3A-9111DD872419}" type="slidenum">
              <a:rPr lang="en-GB" sz="1200">
                <a:latin typeface="Calibri" pitchFamily="71" charset="0"/>
                <a:ea typeface="ＭＳ Ｐゴシック" pitchFamily="71" charset="-128"/>
                <a:cs typeface="ＭＳ Ｐゴシック" pitchFamily="71" charset="-128"/>
              </a:rPr>
              <a:pPr algn="r"/>
              <a:t>1</a:t>
            </a:fld>
            <a:endParaRPr lang="en-GB" sz="1200">
              <a:latin typeface="Calibri" pitchFamily="71" charset="0"/>
              <a:ea typeface="ＭＳ Ｐゴシック" pitchFamily="71" charset="-128"/>
              <a:cs typeface="ＭＳ Ｐゴシック" pitchFamily="71" charset="-128"/>
            </a:endParaRPr>
          </a:p>
        </p:txBody>
      </p:sp>
      <p:sp>
        <p:nvSpPr>
          <p:cNvPr id="76803"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76804"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10</a:t>
            </a:fld>
            <a:endParaRPr lang="en-US" sz="1200">
              <a:latin typeface="Calibri" pitchFamily="79"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6"/>
          <p:cNvSpPr>
            <a:spLocks noGrp="1" noChangeArrowheads="1"/>
          </p:cNvSpPr>
          <p:nvPr>
            <p:ph type="sldNum" sz="quarter" idx="5"/>
          </p:nvPr>
        </p:nvSpPr>
        <p:spPr bwMode="auto">
          <a:noFill/>
          <a:ln>
            <a:miter lim="800000"/>
            <a:headEnd/>
            <a:tailEnd/>
          </a:ln>
        </p:spPr>
        <p:txBody>
          <a:bodyPr/>
          <a:lstStyle/>
          <a:p>
            <a:fld id="{710844C7-3015-4462-ABE9-36E4DC65BF23}" type="slidenum">
              <a:rPr lang="en-GB">
                <a:latin typeface="Calibri" pitchFamily="79" charset="0"/>
              </a:rPr>
              <a:pPr/>
              <a:t>11</a:t>
            </a:fld>
            <a:endParaRPr lang="en-GB">
              <a:latin typeface="Calibri" pitchFamily="79" charset="0"/>
            </a:endParaRPr>
          </a:p>
        </p:txBody>
      </p:sp>
      <p:sp>
        <p:nvSpPr>
          <p:cNvPr id="55299"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55300" name="Text Box 2"/>
          <p:cNvSpPr>
            <a:spLocks noGrp="1" noChangeArrowheads="1"/>
          </p:cNvSpPr>
          <p:nvPr>
            <p:ph type="body"/>
          </p:nvPr>
        </p:nvSpPr>
        <p:spPr bwMode="auto">
          <a:xfrm>
            <a:off x="685800" y="4341813"/>
            <a:ext cx="5487988" cy="4114800"/>
          </a:xfrm>
          <a:noFill/>
        </p:spPr>
        <p:txBody>
          <a:bodyPr wrap="none" anchor="ctr"/>
          <a:lstStyle/>
          <a:p>
            <a:endParaRPr lang="en-US">
              <a:ea typeface="ＭＳ Ｐゴシック" pitchFamily="79" charset="-128"/>
              <a:cs typeface="ＭＳ Ｐゴシック" pitchFamily="79"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12</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3AA8F84B-4A09-4F1A-AC8C-AE22FD053490}" type="slidenum">
              <a:rPr lang="en-GB" sz="1200">
                <a:latin typeface="Calibri" pitchFamily="71" charset="0"/>
                <a:ea typeface="ＭＳ Ｐゴシック" pitchFamily="71" charset="-128"/>
                <a:cs typeface="ＭＳ Ｐゴシック" pitchFamily="71" charset="-128"/>
              </a:rPr>
              <a:pPr algn="r"/>
              <a:t>13</a:t>
            </a:fld>
            <a:endParaRPr lang="en-GB" sz="1200">
              <a:latin typeface="Calibri" pitchFamily="71" charset="0"/>
              <a:ea typeface="ＭＳ Ｐゴシック" pitchFamily="71" charset="-128"/>
              <a:cs typeface="ＭＳ Ｐゴシック" pitchFamily="71" charset="-128"/>
            </a:endParaRPr>
          </a:p>
        </p:txBody>
      </p:sp>
      <p:sp>
        <p:nvSpPr>
          <p:cNvPr id="78851"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78852"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15</a:t>
            </a:fld>
            <a:endParaRPr lang="en-US" sz="1200">
              <a:latin typeface="Calibri" pitchFamily="71"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16</a:t>
            </a:fld>
            <a:endParaRPr lang="en-US" sz="1200">
              <a:latin typeface="Calibri" pitchFamily="71"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17</a:t>
            </a:fld>
            <a:endParaRPr lang="en-US" sz="1200">
              <a:latin typeface="Calibri" pitchFamily="71"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extLst>
      <p:ext uri="{BB962C8B-B14F-4D97-AF65-F5344CB8AC3E}">
        <p14:creationId xmlns:p14="http://schemas.microsoft.com/office/powerpoint/2010/main" val="2871101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extLst>
      <p:ext uri="{BB962C8B-B14F-4D97-AF65-F5344CB8AC3E}">
        <p14:creationId xmlns:p14="http://schemas.microsoft.com/office/powerpoint/2010/main" val="45008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778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13AAA6C-8814-4938-8BFC-2C2C72ED9530}" type="slidenum">
              <a:rPr lang="en-US" sz="1200">
                <a:latin typeface="Calibri" pitchFamily="79" charset="0"/>
              </a:rPr>
              <a:pPr algn="r"/>
              <a:t>20</a:t>
            </a:fld>
            <a:endParaRPr lang="en-US" sz="1200">
              <a:latin typeface="Calibri" pitchFamily="79" charset="0"/>
            </a:endParaRPr>
          </a:p>
        </p:txBody>
      </p:sp>
    </p:spTree>
    <p:extLst>
      <p:ext uri="{BB962C8B-B14F-4D97-AF65-F5344CB8AC3E}">
        <p14:creationId xmlns:p14="http://schemas.microsoft.com/office/powerpoint/2010/main" val="2944692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21</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85258F3-343E-4D60-BC18-1C5B09AD45D6}" type="slidenum">
              <a:rPr lang="en-GB" sz="1200">
                <a:latin typeface="Calibri" pitchFamily="71" charset="0"/>
                <a:ea typeface="ＭＳ Ｐゴシック" pitchFamily="71" charset="-128"/>
                <a:cs typeface="ＭＳ Ｐゴシック" pitchFamily="71" charset="-128"/>
              </a:rPr>
              <a:pPr algn="r"/>
              <a:t>22</a:t>
            </a:fld>
            <a:endParaRPr lang="en-GB" sz="1200">
              <a:latin typeface="Calibri" pitchFamily="71" charset="0"/>
              <a:ea typeface="ＭＳ Ｐゴシック" pitchFamily="71" charset="-128"/>
              <a:cs typeface="ＭＳ Ｐゴシック" pitchFamily="71" charset="-128"/>
            </a:endParaRPr>
          </a:p>
        </p:txBody>
      </p:sp>
      <p:sp>
        <p:nvSpPr>
          <p:cNvPr id="80899"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80900"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23</a:t>
            </a:fld>
            <a:endParaRPr lang="en-US" sz="1200">
              <a:latin typeface="Calibri" pitchFamily="79" charset="0"/>
            </a:endParaRPr>
          </a:p>
        </p:txBody>
      </p:sp>
    </p:spTree>
    <p:extLst>
      <p:ext uri="{BB962C8B-B14F-4D97-AF65-F5344CB8AC3E}">
        <p14:creationId xmlns:p14="http://schemas.microsoft.com/office/powerpoint/2010/main" val="1156507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24</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idx="5"/>
          </p:nvPr>
        </p:nvSpPr>
        <p:spPr bwMode="auto">
          <a:noFill/>
          <a:ln>
            <a:miter lim="800000"/>
            <a:headEnd/>
            <a:tailEnd/>
          </a:ln>
        </p:spPr>
        <p:txBody>
          <a:bodyPr/>
          <a:lstStyle/>
          <a:p>
            <a:fld id="{B0FD6FF1-3C76-4A4D-A5D6-12404D56C19F}" type="slidenum">
              <a:rPr lang="en-GB">
                <a:latin typeface="Calibri" pitchFamily="79" charset="0"/>
              </a:rPr>
              <a:pPr/>
              <a:t>25</a:t>
            </a:fld>
            <a:endParaRPr lang="en-GB">
              <a:latin typeface="Calibri" pitchFamily="79" charset="0"/>
            </a:endParaRPr>
          </a:p>
        </p:txBody>
      </p:sp>
      <p:sp>
        <p:nvSpPr>
          <p:cNvPr id="16387"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16388" name="Text Box 2"/>
          <p:cNvSpPr>
            <a:spLocks noGrp="1" noChangeArrowheads="1"/>
          </p:cNvSpPr>
          <p:nvPr>
            <p:ph type="body"/>
          </p:nvPr>
        </p:nvSpPr>
        <p:spPr bwMode="auto">
          <a:xfrm>
            <a:off x="685800" y="4341813"/>
            <a:ext cx="5487988" cy="4114800"/>
          </a:xfrm>
          <a:noFill/>
        </p:spPr>
        <p:txBody>
          <a:bodyPr wrap="none" anchor="ctr"/>
          <a:lstStyle/>
          <a:p>
            <a:endParaRPr lang="en-US">
              <a:ea typeface="ＭＳ Ｐゴシック" pitchFamily="79" charset="-128"/>
              <a:cs typeface="ＭＳ Ｐゴシック" pitchFamily="79"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26</a:t>
            </a:fld>
            <a:endParaRPr lang="en-US" sz="1200">
              <a:latin typeface="Calibri" pitchFamily="79"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51203"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5120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FA05CBF5-2A9E-4EB1-9FC0-C7CD2C1F1745}" type="slidenum">
              <a:rPr lang="en-US" sz="1200">
                <a:latin typeface="Calibri" pitchFamily="79" charset="0"/>
              </a:rPr>
              <a:pPr algn="r"/>
              <a:t>27</a:t>
            </a:fld>
            <a:endParaRPr lang="en-US" sz="1200">
              <a:latin typeface="Calibri" pitchFamily="79"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28</a:t>
            </a:fld>
            <a:endParaRPr lang="en-US" sz="1200">
              <a:latin typeface="Calibri" pitchFamily="79"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29</a:t>
            </a:fld>
            <a:endParaRPr lang="en-US" sz="1200">
              <a:latin typeface="Calibri" pitchFamily="79"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40963" name="Text Box 2"/>
          <p:cNvSpPr txBox="1">
            <a:spLocks noGrp="1" noChangeArrowheads="1"/>
          </p:cNvSpPr>
          <p:nvPr>
            <p:ph type="body"/>
          </p:nvPr>
        </p:nvSpPr>
        <p:spPr>
          <a:xfrm>
            <a:off x="685800" y="4343400"/>
            <a:ext cx="5483225" cy="4114800"/>
          </a:xfrm>
          <a:noFill/>
          <a:ln/>
        </p:spPr>
        <p:txBody>
          <a:bodyPr wrap="none" anchor="ctr"/>
          <a:lstStyle/>
          <a:p>
            <a:endParaRPr lang="en-US">
              <a:latin typeface="Times New Roman" pitchFamily="62"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30</a:t>
            </a:fld>
            <a:endParaRPr lang="en-US" sz="1200">
              <a:latin typeface="Calibri" pitchFamily="71"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31</a:t>
            </a:fld>
            <a:endParaRPr lang="en-US" sz="1200">
              <a:latin typeface="Calibri" pitchFamily="71"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32</a:t>
            </a:fld>
            <a:endParaRPr lang="en-US" sz="1200">
              <a:latin typeface="Calibri" pitchFamily="71"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33</a:t>
            </a:fld>
            <a:endParaRPr lang="en-US" sz="1200">
              <a:latin typeface="Calibri" pitchFamily="71"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34</a:t>
            </a:fld>
            <a:endParaRPr lang="en-US" sz="1200">
              <a:latin typeface="Calibri" pitchFamily="79"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0723"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4" charset="2"/>
              <a:buChar char="v"/>
            </a:pPr>
            <a:endParaRPr lang="en-US">
              <a:ea typeface="ＭＳ Ｐゴシック" pitchFamily="74" charset="-128"/>
              <a:cs typeface="ＭＳ Ｐゴシック" pitchFamily="74" charset="-128"/>
            </a:endParaRPr>
          </a:p>
        </p:txBody>
      </p:sp>
      <p:sp>
        <p:nvSpPr>
          <p:cNvPr id="307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16D30A3-F608-4ADA-B6A8-84D239BA1DA0}" type="slidenum">
              <a:rPr lang="en-US" sz="1200">
                <a:latin typeface="Calibri" pitchFamily="74" charset="0"/>
              </a:rPr>
              <a:pPr algn="r"/>
              <a:t>36</a:t>
            </a:fld>
            <a:endParaRPr lang="en-US" sz="1200">
              <a:latin typeface="Calibri" pitchFamily="7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36F87-51E8-4486-B162-2B837BD1185B}" type="slidenum">
              <a:rPr lang="en-GB" sz="1200">
                <a:latin typeface="Calibri" pitchFamily="71" charset="0"/>
              </a:rPr>
              <a:pPr algn="r"/>
              <a:t>37</a:t>
            </a:fld>
            <a:endParaRPr lang="en-GB" sz="1200">
              <a:latin typeface="Calibri" pitchFamily="71" charset="0"/>
            </a:endParaRPr>
          </a:p>
        </p:txBody>
      </p:sp>
      <p:sp>
        <p:nvSpPr>
          <p:cNvPr id="89091"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89092"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FB964-4811-B957-7146-1DBA22BD50D7}"/>
            </a:ext>
          </a:extLst>
        </p:cNvPr>
        <p:cNvGrpSpPr/>
        <p:nvPr/>
      </p:nvGrpSpPr>
      <p:grpSpPr>
        <a:xfrm>
          <a:off x="0" y="0"/>
          <a:ext cx="0" cy="0"/>
          <a:chOff x="0" y="0"/>
          <a:chExt cx="0" cy="0"/>
        </a:xfrm>
      </p:grpSpPr>
      <p:sp>
        <p:nvSpPr>
          <p:cNvPr id="93186" name="Rectangle 2">
            <a:extLst>
              <a:ext uri="{FF2B5EF4-FFF2-40B4-BE49-F238E27FC236}">
                <a16:creationId xmlns:a16="http://schemas.microsoft.com/office/drawing/2014/main" id="{CEA4A6D2-7A0F-F518-5D73-068310DE59BC}"/>
              </a:ext>
            </a:extLst>
          </p:cNvPr>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a:extLst>
              <a:ext uri="{FF2B5EF4-FFF2-40B4-BE49-F238E27FC236}">
                <a16:creationId xmlns:a16="http://schemas.microsoft.com/office/drawing/2014/main" id="{6E2E5E01-D14D-0590-64C0-88AEFD2BF2E6}"/>
              </a:ext>
            </a:extLst>
          </p:cNvPr>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extLst>
      <p:ext uri="{BB962C8B-B14F-4D97-AF65-F5344CB8AC3E}">
        <p14:creationId xmlns:p14="http://schemas.microsoft.com/office/powerpoint/2010/main" val="13000562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22DADE9-7128-D8DF-7C16-7285E3F02AD4}"/>
            </a:ext>
          </a:extLst>
        </p:cNvPr>
        <p:cNvGrpSpPr/>
        <p:nvPr/>
      </p:nvGrpSpPr>
      <p:grpSpPr>
        <a:xfrm>
          <a:off x="0" y="0"/>
          <a:ext cx="0" cy="0"/>
          <a:chOff x="0" y="0"/>
          <a:chExt cx="0" cy="0"/>
        </a:xfrm>
      </p:grpSpPr>
      <p:sp>
        <p:nvSpPr>
          <p:cNvPr id="82946" name="Rectangle 6">
            <a:extLst>
              <a:ext uri="{FF2B5EF4-FFF2-40B4-BE49-F238E27FC236}">
                <a16:creationId xmlns:a16="http://schemas.microsoft.com/office/drawing/2014/main" id="{33A82FD0-6F05-D682-B15F-9B2530B5F87A}"/>
              </a:ext>
            </a:extLst>
          </p:cNvPr>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BBFAB4A7-A612-4E81-A01D-3C7516B65B35}" type="slidenum">
              <a:rPr lang="en-GB" sz="1200">
                <a:latin typeface="Calibri" pitchFamily="71" charset="0"/>
                <a:ea typeface="ＭＳ Ｐゴシック" pitchFamily="71" charset="-128"/>
                <a:cs typeface="ＭＳ Ｐゴシック" pitchFamily="71" charset="-128"/>
              </a:rPr>
              <a:pPr algn="r"/>
              <a:t>39</a:t>
            </a:fld>
            <a:endParaRPr lang="en-GB" sz="1200">
              <a:latin typeface="Calibri" pitchFamily="71" charset="0"/>
              <a:ea typeface="ＭＳ Ｐゴシック" pitchFamily="71" charset="-128"/>
              <a:cs typeface="ＭＳ Ｐゴシック" pitchFamily="71" charset="-128"/>
            </a:endParaRPr>
          </a:p>
        </p:txBody>
      </p:sp>
      <p:sp>
        <p:nvSpPr>
          <p:cNvPr id="82947" name="Text Box 1">
            <a:extLst>
              <a:ext uri="{FF2B5EF4-FFF2-40B4-BE49-F238E27FC236}">
                <a16:creationId xmlns:a16="http://schemas.microsoft.com/office/drawing/2014/main" id="{8BF5CD3D-C935-A7AD-30B6-43A9A94B1BD9}"/>
              </a:ext>
            </a:extLst>
          </p:cNvPr>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82948" name="Text Box 2">
            <a:extLst>
              <a:ext uri="{FF2B5EF4-FFF2-40B4-BE49-F238E27FC236}">
                <a16:creationId xmlns:a16="http://schemas.microsoft.com/office/drawing/2014/main" id="{F2E707E6-A13E-FF6B-D4EE-8833D3D5379F}"/>
              </a:ext>
            </a:extLst>
          </p:cNvPr>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extLst>
      <p:ext uri="{BB962C8B-B14F-4D97-AF65-F5344CB8AC3E}">
        <p14:creationId xmlns:p14="http://schemas.microsoft.com/office/powerpoint/2010/main" val="955263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40963" name="Text Box 2"/>
          <p:cNvSpPr txBox="1">
            <a:spLocks noGrp="1" noChangeArrowheads="1"/>
          </p:cNvSpPr>
          <p:nvPr>
            <p:ph type="body"/>
          </p:nvPr>
        </p:nvSpPr>
        <p:spPr>
          <a:xfrm>
            <a:off x="685800" y="4343400"/>
            <a:ext cx="5483225" cy="4114800"/>
          </a:xfrm>
          <a:noFill/>
          <a:ln/>
        </p:spPr>
        <p:txBody>
          <a:bodyPr wrap="none" anchor="ctr"/>
          <a:lstStyle/>
          <a:p>
            <a:endParaRPr lang="en-US">
              <a:latin typeface="Times New Roman" pitchFamily="62"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50B2B-8C0A-BAB6-4E2C-166B8CA48BE8}"/>
            </a:ext>
          </a:extLst>
        </p:cNvPr>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97BE6BA8-A84E-54E1-C085-3D0600BD84C3}"/>
              </a:ext>
            </a:extLst>
          </p:cNvPr>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a:extLst>
              <a:ext uri="{FF2B5EF4-FFF2-40B4-BE49-F238E27FC236}">
                <a16:creationId xmlns:a16="http://schemas.microsoft.com/office/drawing/2014/main" id="{00103C63-797A-AC2A-F932-BD02006008FF}"/>
              </a:ext>
            </a:extLst>
          </p:cNvPr>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a:extLst>
              <a:ext uri="{FF2B5EF4-FFF2-40B4-BE49-F238E27FC236}">
                <a16:creationId xmlns:a16="http://schemas.microsoft.com/office/drawing/2014/main" id="{F8259C8D-ACD9-FF6A-EF79-2E40C8F6E3D2}"/>
              </a:ext>
            </a:extLst>
          </p:cNvPr>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40</a:t>
            </a:fld>
            <a:endParaRPr lang="en-US" sz="1200">
              <a:latin typeface="Calibri" pitchFamily="79" charset="0"/>
            </a:endParaRPr>
          </a:p>
        </p:txBody>
      </p:sp>
    </p:spTree>
    <p:extLst>
      <p:ext uri="{BB962C8B-B14F-4D97-AF65-F5344CB8AC3E}">
        <p14:creationId xmlns:p14="http://schemas.microsoft.com/office/powerpoint/2010/main" val="27765986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41</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778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13AAA6C-8814-4938-8BFC-2C2C72ED9530}" type="slidenum">
              <a:rPr lang="en-US" sz="1200">
                <a:latin typeface="Calibri" pitchFamily="79" charset="0"/>
              </a:rPr>
              <a:pPr algn="r"/>
              <a:t>6</a:t>
            </a:fld>
            <a:endParaRPr lang="en-US" sz="1200">
              <a:latin typeface="Calibri" pitchFamily="79" charset="0"/>
            </a:endParaRPr>
          </a:p>
        </p:txBody>
      </p:sp>
    </p:spTree>
    <p:extLst>
      <p:ext uri="{BB962C8B-B14F-4D97-AF65-F5344CB8AC3E}">
        <p14:creationId xmlns:p14="http://schemas.microsoft.com/office/powerpoint/2010/main" val="2330698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7</a:t>
            </a:fld>
            <a:endParaRPr lang="en-US" sz="1200">
              <a:latin typeface="Calibri" pitchFamily="79" charset="0"/>
            </a:endParaRPr>
          </a:p>
        </p:txBody>
      </p:sp>
    </p:spTree>
    <p:extLst>
      <p:ext uri="{BB962C8B-B14F-4D97-AF65-F5344CB8AC3E}">
        <p14:creationId xmlns:p14="http://schemas.microsoft.com/office/powerpoint/2010/main" val="3245522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8</a:t>
            </a:fld>
            <a:endParaRPr lang="en-US" sz="1200">
              <a:latin typeface="Calibri" pitchFamily="71"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BBFAB4A7-A612-4E81-A01D-3C7516B65B35}" type="slidenum">
              <a:rPr lang="en-GB" sz="1200">
                <a:latin typeface="Calibri" pitchFamily="71" charset="0"/>
                <a:ea typeface="ＭＳ Ｐゴシック" pitchFamily="71" charset="-128"/>
                <a:cs typeface="ＭＳ Ｐゴシック" pitchFamily="71" charset="-128"/>
              </a:rPr>
              <a:pPr algn="r"/>
              <a:t>9</a:t>
            </a:fld>
            <a:endParaRPr lang="en-GB" sz="1200">
              <a:latin typeface="Calibri" pitchFamily="71" charset="0"/>
              <a:ea typeface="ＭＳ Ｐゴシック" pitchFamily="71" charset="-128"/>
              <a:cs typeface="ＭＳ Ｐゴシック" pitchFamily="71" charset="-128"/>
            </a:endParaRPr>
          </a:p>
        </p:txBody>
      </p:sp>
      <p:sp>
        <p:nvSpPr>
          <p:cNvPr id="82947"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82948"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FE86EB0-60A7-4F0A-9BA5-038F20A3DD47}" type="datetime1">
              <a:rPr lang="en-US"/>
              <a:pPr>
                <a:defRPr/>
              </a:pPr>
              <a:t>9/12/25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84B948-A2AC-4E2D-A1C7-CDB574152EB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A5945E-53B5-44D0-991C-51D7ED4750F1}" type="datetime1">
              <a:rPr lang="en-US"/>
              <a:pPr>
                <a:defRPr/>
              </a:pPr>
              <a:t>9/12/25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F66411-37B1-459E-AF18-F8B8CC7EAAB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B4053C-40D5-4A65-8B5E-B01C75AB3887}" type="datetime1">
              <a:rPr lang="en-US"/>
              <a:pPr>
                <a:defRPr/>
              </a:pPr>
              <a:t>9/12/25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4D4E38-4BD5-4CD8-8721-699F141B423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70880" cy="1143480"/>
          </a:xfrm>
        </p:spPr>
        <p:txBody>
          <a:bodyPr/>
          <a:lstStyle/>
          <a:p>
            <a:r>
              <a:rPr lang="en-US"/>
              <a:t>Click to edit Master title style</a:t>
            </a:r>
          </a:p>
        </p:txBody>
      </p:sp>
      <p:sp>
        <p:nvSpPr>
          <p:cNvPr id="3" name="Date Placeholder 2"/>
          <p:cNvSpPr>
            <a:spLocks noGrp="1"/>
          </p:cNvSpPr>
          <p:nvPr>
            <p:ph type="dt" idx="10"/>
          </p:nvPr>
        </p:nvSpPr>
        <p:spPr>
          <a:xfrm>
            <a:off x="609600" y="6246814"/>
            <a:ext cx="2836333" cy="473075"/>
          </a:xfrm>
        </p:spPr>
        <p:txBody>
          <a:bodyPr/>
          <a:lstStyle>
            <a:lvl1pPr>
              <a:defRPr/>
            </a:lvl1pPr>
          </a:lstStyle>
          <a:p>
            <a:pPr>
              <a:defRPr/>
            </a:pPr>
            <a:endParaRPr lang="en-GB"/>
          </a:p>
        </p:txBody>
      </p:sp>
      <p:sp>
        <p:nvSpPr>
          <p:cNvPr id="4" name="Footer Placeholder 3"/>
          <p:cNvSpPr>
            <a:spLocks noGrp="1"/>
          </p:cNvSpPr>
          <p:nvPr>
            <p:ph type="ftr" idx="11"/>
          </p:nvPr>
        </p:nvSpPr>
        <p:spPr>
          <a:xfrm>
            <a:off x="4169834" y="6246814"/>
            <a:ext cx="3862917" cy="473075"/>
          </a:xfrm>
        </p:spPr>
        <p:txBody>
          <a:bodyPr/>
          <a:lstStyle>
            <a:lvl1pPr>
              <a:defRPr/>
            </a:lvl1pPr>
          </a:lstStyle>
          <a:p>
            <a:pPr>
              <a:defRPr/>
            </a:pPr>
            <a:endParaRPr lang="en-GB"/>
          </a:p>
        </p:txBody>
      </p:sp>
      <p:sp>
        <p:nvSpPr>
          <p:cNvPr id="5" name="Slide Number Placeholder 4"/>
          <p:cNvSpPr>
            <a:spLocks noGrp="1"/>
          </p:cNvSpPr>
          <p:nvPr>
            <p:ph type="sldNum" idx="12"/>
          </p:nvPr>
        </p:nvSpPr>
        <p:spPr>
          <a:xfrm>
            <a:off x="8741833" y="6246814"/>
            <a:ext cx="2838451" cy="473075"/>
          </a:xfrm>
        </p:spPr>
        <p:txBody>
          <a:bodyPr/>
          <a:lstStyle>
            <a:lvl1pPr>
              <a:defRPr/>
            </a:lvl1pPr>
          </a:lstStyle>
          <a:p>
            <a:pPr>
              <a:defRPr/>
            </a:pPr>
            <a:fld id="{1F93664C-AD9C-4C07-803C-8BEB3F2B1ABB}"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1D8F45-5539-44DF-BA33-E3476D4B56AB}" type="datetime1">
              <a:rPr lang="en-US"/>
              <a:pPr>
                <a:defRPr/>
              </a:pPr>
              <a:t>9/12/25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AE3DBE-0B51-4BD4-8A02-A37941A241E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3049BDF-0FF4-455F-BF39-46BB987D56D0}" type="datetime1">
              <a:rPr lang="en-US"/>
              <a:pPr>
                <a:defRPr/>
              </a:pPr>
              <a:t>9/12/25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E29373-0138-4C14-ADA0-38A2C480362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ED818A5-AF1C-4A30-8A75-6B22BD57A1F6}" type="datetime1">
              <a:rPr lang="en-US"/>
              <a:pPr>
                <a:defRPr/>
              </a:pPr>
              <a:t>9/12/25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ECA8903-6EE0-4891-A116-119C717C885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0BBFF89-49D2-44EB-B9D7-814D71640F52}" type="datetime1">
              <a:rPr lang="en-US"/>
              <a:pPr>
                <a:defRPr/>
              </a:pPr>
              <a:t>9/12/25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7EC20D5-D9A0-486E-BFB6-F2745906015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7A7D2D4-C7A1-433F-AED7-24B39BF442B9}" type="datetime1">
              <a:rPr lang="en-US"/>
              <a:pPr>
                <a:defRPr/>
              </a:pPr>
              <a:t>9/12/25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9505FDD-ADD7-4190-936E-52B6A628942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04F989-ED77-44FE-8127-EB4A5AEBDF6B}" type="datetime1">
              <a:rPr lang="en-US"/>
              <a:pPr>
                <a:defRPr/>
              </a:pPr>
              <a:t>9/12/25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AABE9A1-FBE8-4B9B-B3F7-E88E5B6AC24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005EB6D-A39F-4855-A7FD-03B29555FC66}" type="datetime1">
              <a:rPr lang="en-US"/>
              <a:pPr>
                <a:defRPr/>
              </a:pPr>
              <a:t>9/12/25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B69ED8-DA6A-48AC-87E1-8CD3FC68D52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8C859D0-6E30-42F3-8129-0ABF21C32910}" type="datetime1">
              <a:rPr lang="en-US"/>
              <a:pPr>
                <a:defRPr/>
              </a:pPr>
              <a:t>9/12/25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65C602-B062-4220-BE56-E60F29C2E64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52" charset="0"/>
              </a:defRPr>
            </a:lvl1pPr>
          </a:lstStyle>
          <a:p>
            <a:pPr>
              <a:defRPr/>
            </a:pPr>
            <a:fld id="{CF55BFE7-9EBC-4FAE-960C-ADEC4F70D314}" type="datetime1">
              <a:rPr lang="en-US"/>
              <a:pPr>
                <a:defRPr/>
              </a:pPr>
              <a:t>9/12/25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52"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52" charset="0"/>
              </a:defRPr>
            </a:lvl1pPr>
          </a:lstStyle>
          <a:p>
            <a:pPr>
              <a:defRPr/>
            </a:pPr>
            <a:fld id="{5B9D535B-F9BE-4565-86DF-DCDF6C72B0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52" charset="-128"/>
          <a:cs typeface="ＭＳ Ｐゴシック" pitchFamily="52"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79" charset="0"/>
        <a:buChar char="•"/>
        <a:defRPr sz="3200" kern="1200">
          <a:solidFill>
            <a:schemeClr val="tx1"/>
          </a:solidFill>
          <a:latin typeface="+mn-lt"/>
          <a:ea typeface="ＭＳ Ｐゴシック" pitchFamily="52" charset="-128"/>
          <a:cs typeface="ＭＳ Ｐゴシック" pitchFamily="52" charset="-128"/>
        </a:defRPr>
      </a:lvl1pPr>
      <a:lvl2pPr marL="742950" indent="-285750" algn="l" rtl="0" eaLnBrk="0" fontAlgn="base" hangingPunct="0">
        <a:spcBef>
          <a:spcPct val="20000"/>
        </a:spcBef>
        <a:spcAft>
          <a:spcPct val="0"/>
        </a:spcAft>
        <a:buFont typeface="Arial" pitchFamily="79" charset="0"/>
        <a:buChar char="–"/>
        <a:defRPr sz="2800" kern="1200">
          <a:solidFill>
            <a:schemeClr val="tx1"/>
          </a:solidFill>
          <a:latin typeface="+mn-lt"/>
          <a:ea typeface="ＭＳ Ｐゴシック" pitchFamily="52" charset="-128"/>
          <a:cs typeface="+mn-cs"/>
        </a:defRPr>
      </a:lvl2pPr>
      <a:lvl3pPr marL="1143000" indent="-228600" algn="l" rtl="0" eaLnBrk="0" fontAlgn="base" hangingPunct="0">
        <a:spcBef>
          <a:spcPct val="20000"/>
        </a:spcBef>
        <a:spcAft>
          <a:spcPct val="0"/>
        </a:spcAft>
        <a:buFont typeface="Arial" pitchFamily="79" charset="0"/>
        <a:buChar char="•"/>
        <a:defRPr sz="2400" kern="1200">
          <a:solidFill>
            <a:schemeClr val="tx1"/>
          </a:solidFill>
          <a:latin typeface="+mn-lt"/>
          <a:ea typeface="ＭＳ Ｐゴシック" pitchFamily="52" charset="-128"/>
          <a:cs typeface="+mn-cs"/>
        </a:defRPr>
      </a:lvl3pPr>
      <a:lvl4pPr marL="1600200" indent="-228600" algn="l" rtl="0" eaLnBrk="0" fontAlgn="base" hangingPunct="0">
        <a:spcBef>
          <a:spcPct val="20000"/>
        </a:spcBef>
        <a:spcAft>
          <a:spcPct val="0"/>
        </a:spcAft>
        <a:buFont typeface="Arial" pitchFamily="79" charset="0"/>
        <a:buChar char="–"/>
        <a:defRPr sz="2000" kern="1200">
          <a:solidFill>
            <a:schemeClr val="tx1"/>
          </a:solidFill>
          <a:latin typeface="+mn-lt"/>
          <a:ea typeface="ＭＳ Ｐゴシック" pitchFamily="52" charset="-128"/>
          <a:cs typeface="+mn-cs"/>
        </a:defRPr>
      </a:lvl4pPr>
      <a:lvl5pPr marL="2057400" indent="-228600" algn="l" rtl="0" eaLnBrk="0" fontAlgn="base" hangingPunct="0">
        <a:spcBef>
          <a:spcPct val="20000"/>
        </a:spcBef>
        <a:spcAft>
          <a:spcPct val="0"/>
        </a:spcAft>
        <a:buFont typeface="Arial" pitchFamily="79" charset="0"/>
        <a:buChar char="»"/>
        <a:defRPr sz="2000" kern="1200">
          <a:solidFill>
            <a:schemeClr val="tx1"/>
          </a:solidFill>
          <a:latin typeface="+mn-lt"/>
          <a:ea typeface="ＭＳ Ｐゴシック" pitchFamily="5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27.xml.rels><?xml version="1.0" encoding="UTF-8" standalone="yes"?>
<Relationships xmlns="http://schemas.openxmlformats.org/package/2006/relationships"><Relationship Id="rId3" Type="http://schemas.openxmlformats.org/officeDocument/2006/relationships/hyperlink" Target="http://www.danielegregory.info/websupport/Bible%20class%20site/webpages/biblecurr/bible12res.htm"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FF0000"/>
                    </a:gs>
                    <a:gs pos="100000">
                      <a:srgbClr val="FF0000"/>
                    </a:gs>
                    <a:gs pos="50000">
                      <a:srgbClr val="800000"/>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 pages.jpg"/>
          <p:cNvPicPr>
            <a:picLocks noChangeAspect="1"/>
          </p:cNvPicPr>
          <p:nvPr/>
        </p:nvPicPr>
        <p:blipFill>
          <a:blip r:embed="rId3"/>
          <a:stretch>
            <a:fillRect/>
          </a:stretch>
        </p:blipFill>
        <p:spPr>
          <a:xfrm>
            <a:off x="4724401" y="2286000"/>
            <a:ext cx="4584701" cy="3556000"/>
          </a:xfrm>
          <a:prstGeom prst="rect">
            <a:avLst/>
          </a:prstGeom>
        </p:spPr>
      </p:pic>
      <p:sp>
        <p:nvSpPr>
          <p:cNvPr id="2" name="TextBox 1"/>
          <p:cNvSpPr txBox="1"/>
          <p:nvPr/>
        </p:nvSpPr>
        <p:spPr>
          <a:xfrm>
            <a:off x="4572000" y="76201"/>
            <a:ext cx="5943600" cy="1323439"/>
          </a:xfrm>
          <a:prstGeom prst="rect">
            <a:avLst/>
          </a:prstGeom>
          <a:noFill/>
        </p:spPr>
        <p:txBody>
          <a:bodyPr wrap="square" rtlCol="0">
            <a:spAutoFit/>
          </a:bodyPr>
          <a:lstStyle/>
          <a:p>
            <a:pPr algn="ctr"/>
            <a:r>
              <a:rPr lang="en-US" sz="8000" dirty="0">
                <a:solidFill>
                  <a:schemeClr val="accent3">
                    <a:lumMod val="75000"/>
                  </a:schemeClr>
                </a:solidFill>
                <a:effectLst>
                  <a:outerShdw blurRad="50800" dist="38100" dir="2700000">
                    <a:srgbClr val="000000">
                      <a:alpha val="43000"/>
                    </a:srgbClr>
                  </a:outerShdw>
                </a:effectLst>
                <a:latin typeface=" JSP Ross"/>
                <a:cs typeface=" JSP Ross"/>
              </a:rPr>
              <a:t>Journaling</a:t>
            </a:r>
          </a:p>
        </p:txBody>
      </p:sp>
      <p:pic>
        <p:nvPicPr>
          <p:cNvPr id="3" name="Picture 2" descr="Lady At Desk.tif"/>
          <p:cNvPicPr>
            <a:picLocks noChangeAspect="1"/>
          </p:cNvPicPr>
          <p:nvPr/>
        </p:nvPicPr>
        <p:blipFill>
          <a:blip r:embed="rId4"/>
          <a:stretch>
            <a:fillRect/>
          </a:stretch>
        </p:blipFill>
        <p:spPr>
          <a:xfrm>
            <a:off x="1752601" y="5029201"/>
            <a:ext cx="1546225" cy="1355725"/>
          </a:xfrm>
          <a:prstGeom prst="rect">
            <a:avLst/>
          </a:prstGeom>
        </p:spPr>
      </p:pic>
      <p:sp>
        <p:nvSpPr>
          <p:cNvPr id="4" name="Text Box 2"/>
          <p:cNvSpPr txBox="1">
            <a:spLocks noChangeArrowheads="1"/>
          </p:cNvSpPr>
          <p:nvPr/>
        </p:nvSpPr>
        <p:spPr bwMode="auto">
          <a:xfrm>
            <a:off x="3505200" y="1981200"/>
            <a:ext cx="7010400" cy="4561249"/>
          </a:xfrm>
          <a:prstGeom prst="rect">
            <a:avLst/>
          </a:prstGeom>
          <a:noFill/>
          <a:ln w="9525">
            <a:noFill/>
            <a:miter lim="800000"/>
            <a:headEnd/>
            <a:tailEnd/>
          </a:ln>
        </p:spPr>
        <p:txBody>
          <a:bodyPr wrap="square" lIns="0" tIns="0" rIns="0" bIns="0">
            <a:prstTxWarp prst="textNoShape">
              <a:avLst/>
            </a:prstTxWarp>
            <a:spAutoFit/>
          </a:bodyPr>
          <a:lstStyle/>
          <a:p>
            <a:pPr marL="457200" indent="-457200">
              <a:lnSpc>
                <a:spcPct val="95000"/>
              </a:lnSpc>
              <a:buClr>
                <a:schemeClr val="accent1">
                  <a:lumMod val="50000"/>
                </a:schemeClr>
              </a:buClr>
              <a:buSzPct val="140000"/>
              <a:buFont typeface="+mj-lt"/>
              <a:buAutoNum type="arabicPeriod"/>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a:solidFill>
                  <a:schemeClr val="accent1">
                    <a:lumMod val="50000"/>
                  </a:schemeClr>
                </a:solidFill>
              </a:rPr>
              <a:t>What features would you change of yourself if you could? Make a list of your favourite features.</a:t>
            </a:r>
          </a:p>
          <a:p>
            <a:pPr marL="457200" indent="-457200">
              <a:lnSpc>
                <a:spcPct val="95000"/>
              </a:lnSpc>
              <a:buClr>
                <a:schemeClr val="accent1">
                  <a:lumMod val="50000"/>
                </a:schemeClr>
              </a:buClr>
              <a:buSzPct val="140000"/>
              <a:buFont typeface="+mj-lt"/>
              <a:buAutoNum type="arabicPeriod"/>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a:solidFill>
                  <a:schemeClr val="accent1">
                    <a:lumMod val="50000"/>
                  </a:schemeClr>
                </a:solidFill>
              </a:rPr>
              <a:t>How is the TZ “vision” different or alike the Christian view of heaven?</a:t>
            </a:r>
          </a:p>
          <a:p>
            <a:pPr marL="457200" indent="-457200">
              <a:lnSpc>
                <a:spcPct val="95000"/>
              </a:lnSpc>
              <a:buClr>
                <a:schemeClr val="accent1">
                  <a:lumMod val="50000"/>
                </a:schemeClr>
              </a:buClr>
              <a:buSzPct val="140000"/>
              <a:buFont typeface="+mj-lt"/>
              <a:buAutoNum type="arabicPeriod"/>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endParaRPr lang="en-GB" sz="2400" dirty="0">
              <a:solidFill>
                <a:schemeClr val="accent1">
                  <a:lumMod val="50000"/>
                </a:schemeClr>
              </a:solidFill>
            </a:endParaRPr>
          </a:p>
          <a:p>
            <a:pPr marL="457200" indent="-457200">
              <a:lnSpc>
                <a:spcPct val="95000"/>
              </a:lnSpc>
              <a:buClr>
                <a:schemeClr val="accent1">
                  <a:lumMod val="50000"/>
                </a:schemeClr>
              </a:buClr>
              <a:buSzPct val="140000"/>
              <a:buFont typeface="+mj-lt"/>
              <a:buAutoNum type="arabicPeriod"/>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a:solidFill>
                  <a:schemeClr val="accent1">
                    <a:lumMod val="50000"/>
                  </a:schemeClr>
                </a:solidFill>
              </a:rPr>
              <a:t>Think back upon the time you wrote about feeling loved/secure (earlier JQ).  Would you alter anything about that time?  If so what?</a:t>
            </a:r>
          </a:p>
          <a:p>
            <a:pPr marL="457200" indent="-457200">
              <a:lnSpc>
                <a:spcPct val="95000"/>
              </a:lnSpc>
              <a:buClr>
                <a:schemeClr val="accent1">
                  <a:lumMod val="50000"/>
                </a:schemeClr>
              </a:buClr>
              <a:buSzPct val="140000"/>
              <a:buFont typeface="+mj-lt"/>
              <a:buAutoNum type="arabicPeriod"/>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endParaRPr lang="en-GB" sz="2400" dirty="0">
              <a:solidFill>
                <a:schemeClr val="accent1">
                  <a:lumMod val="50000"/>
                </a:schemeClr>
              </a:solidFill>
            </a:endParaRPr>
          </a:p>
          <a:p>
            <a:pPr marL="457200" indent="-457200">
              <a:lnSpc>
                <a:spcPct val="95000"/>
              </a:lnSpc>
              <a:buClr>
                <a:schemeClr val="accent1">
                  <a:lumMod val="50000"/>
                </a:schemeClr>
              </a:buClr>
              <a:buSzPct val="140000"/>
              <a:buFont typeface="+mj-lt"/>
              <a:buAutoNum type="arabicPeriod"/>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a:solidFill>
                  <a:schemeClr val="accent1">
                    <a:lumMod val="50000"/>
                  </a:schemeClr>
                </a:solidFill>
              </a:rPr>
              <a:t> What would you say to someone (imagine a friend—or a future child) who is terribly upset about their looks/height/skin </a:t>
            </a:r>
            <a:r>
              <a:rPr lang="en-GB" sz="2400" dirty="0" err="1">
                <a:solidFill>
                  <a:schemeClr val="accent1">
                    <a:lumMod val="50000"/>
                  </a:schemeClr>
                </a:solidFill>
              </a:rPr>
              <a:t>color</a:t>
            </a:r>
            <a:r>
              <a:rPr lang="en-GB" sz="2400" dirty="0">
                <a:solidFill>
                  <a:schemeClr val="accent1">
                    <a:lumMod val="50000"/>
                  </a:schemeClr>
                </a:solidFill>
              </a:rPr>
              <a:t>/hair/etc?</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05000" y="2286001"/>
            <a:ext cx="3657600" cy="639731"/>
          </a:xfrm>
        </p:spPr>
        <p:txBody>
          <a:bodyPr vert="horz" wrap="square" lIns="81639" tIns="42452" rIns="81639" bIns="42452" numCol="1" anchor="t" anchorCtr="0" compatLnSpc="1">
            <a:prstTxWarp prst="textNoShape">
              <a:avLst/>
            </a:prstTxWarp>
            <a:spAutoFit/>
          </a:bodyPr>
          <a:lstStyle/>
          <a:p>
            <a:pPr>
              <a:buClr>
                <a:srgbClr val="990000"/>
              </a:buClr>
              <a:buSzPct val="100000"/>
              <a:tabLst>
                <a:tab pos="656650" algn="l"/>
                <a:tab pos="1313299" algn="l"/>
                <a:tab pos="1969949" algn="l"/>
                <a:tab pos="2626599" algn="l"/>
                <a:tab pos="3283248" algn="l"/>
              </a:tabLst>
              <a:defRPr/>
            </a:pPr>
            <a:r>
              <a:rPr lang="en-US" sz="3600" b="1" dirty="0">
                <a:solidFill>
                  <a:srgbClr val="990000"/>
                </a:solidFill>
                <a:effectLst>
                  <a:outerShdw blurRad="38100" dist="38100" dir="2700000" algn="tl">
                    <a:srgbClr val="DDDDDD"/>
                  </a:outerShdw>
                </a:effectLst>
                <a:latin typeface="Estelle Black SF" pitchFamily="52" charset="0"/>
                <a:ea typeface="+mj-ea"/>
                <a:cs typeface="+mj-cs"/>
              </a:rPr>
              <a:t>Online testing</a:t>
            </a:r>
            <a:endParaRPr lang="en-GB" sz="3600" b="1" dirty="0">
              <a:solidFill>
                <a:srgbClr val="990000"/>
              </a:solidFill>
              <a:effectLst>
                <a:outerShdw blurRad="38100" dist="38100" dir="2700000" algn="tl">
                  <a:srgbClr val="DDDDDD"/>
                </a:outerShdw>
              </a:effectLst>
              <a:latin typeface="Estelle Black SF" pitchFamily="52" charset="0"/>
              <a:ea typeface="+mj-ea"/>
              <a:cs typeface="+mj-cs"/>
            </a:endParaRPr>
          </a:p>
        </p:txBody>
      </p:sp>
      <p:sp>
        <p:nvSpPr>
          <p:cNvPr id="5" name="Rectangle 2"/>
          <p:cNvSpPr txBox="1">
            <a:spLocks noChangeArrowheads="1"/>
          </p:cNvSpPr>
          <p:nvPr/>
        </p:nvSpPr>
        <p:spPr bwMode="auto">
          <a:xfrm>
            <a:off x="3200400" y="3581401"/>
            <a:ext cx="7315200" cy="1193729"/>
          </a:xfrm>
          <a:prstGeom prst="rect">
            <a:avLst/>
          </a:prstGeom>
          <a:noFill/>
          <a:ln w="9525">
            <a:noFill/>
            <a:miter lim="800000"/>
            <a:headEnd/>
            <a:tailEnd/>
          </a:ln>
        </p:spPr>
        <p:txBody>
          <a:bodyPr vert="horz" wrap="square" lIns="81639" tIns="42452" rIns="81639" bIns="42452" numCol="1" anchor="t" anchorCtr="0" compatLnSpc="1">
            <a:prstTxWarp prst="textNoShape">
              <a:avLst/>
            </a:prstTxWarp>
            <a:spAutoFit/>
          </a:bodyPr>
          <a:lstStyle/>
          <a:p>
            <a:pPr eaLnBrk="0" hangingPunct="0">
              <a:buClr>
                <a:srgbClr val="990000"/>
              </a:buClr>
              <a:buSzPct val="100000"/>
              <a:tabLst>
                <a:tab pos="656650" algn="l"/>
                <a:tab pos="1313299" algn="l"/>
                <a:tab pos="1969949" algn="l"/>
                <a:tab pos="2626599" algn="l"/>
                <a:tab pos="3283248" algn="l"/>
              </a:tabLst>
              <a:defRPr/>
            </a:pPr>
            <a:r>
              <a:rPr lang="en-US" sz="3600" b="1" dirty="0">
                <a:solidFill>
                  <a:schemeClr val="bg1">
                    <a:lumMod val="75000"/>
                  </a:schemeClr>
                </a:solidFill>
                <a:effectLst>
                  <a:outerShdw blurRad="38100" dist="38100" dir="2700000" algn="tl">
                    <a:srgbClr val="DDDDDD"/>
                  </a:outerShdw>
                </a:effectLst>
                <a:latin typeface="Estelle Black SF" pitchFamily="52" charset="0"/>
                <a:ea typeface="+mj-ea"/>
                <a:cs typeface="+mj-cs"/>
              </a:rPr>
              <a:t>Keep working and save / print your work</a:t>
            </a:r>
          </a:p>
          <a:p>
            <a:pPr eaLnBrk="0" hangingPunct="0">
              <a:buClr>
                <a:srgbClr val="990000"/>
              </a:buClr>
              <a:buSzPct val="100000"/>
              <a:tabLst>
                <a:tab pos="656650" algn="l"/>
                <a:tab pos="1313299" algn="l"/>
                <a:tab pos="1969949" algn="l"/>
                <a:tab pos="2626599" algn="l"/>
                <a:tab pos="3283248" algn="l"/>
              </a:tabLst>
              <a:defRPr/>
            </a:pPr>
            <a:r>
              <a:rPr lang="en-US" sz="3600" b="1" dirty="0">
                <a:solidFill>
                  <a:schemeClr val="bg1">
                    <a:lumMod val="75000"/>
                  </a:schemeClr>
                </a:solidFill>
                <a:effectLst>
                  <a:outerShdw blurRad="38100" dist="38100" dir="2700000" algn="tl">
                    <a:srgbClr val="DDDDDD"/>
                  </a:outerShdw>
                </a:effectLst>
                <a:latin typeface="Estelle Black SF" pitchFamily="52" charset="0"/>
                <a:ea typeface="+mj-ea"/>
                <a:cs typeface="+mj-cs"/>
              </a:rPr>
              <a:t>Put into binder</a:t>
            </a:r>
            <a:endParaRPr lang="en-GB" sz="3600" b="1" dirty="0">
              <a:solidFill>
                <a:schemeClr val="bg1">
                  <a:lumMod val="75000"/>
                </a:schemeClr>
              </a:solidFill>
              <a:effectLst>
                <a:outerShdw blurRad="38100" dist="38100" dir="2700000" algn="tl">
                  <a:srgbClr val="DDDDDD"/>
                </a:outerShdw>
              </a:effectLst>
              <a:latin typeface="Estelle Black SF" pitchFamily="52" charset="0"/>
              <a:ea typeface="+mj-ea"/>
              <a:cs typeface="+mj-cs"/>
            </a:endParaRPr>
          </a:p>
        </p:txBody>
      </p:sp>
    </p:spTree>
    <p:extLst>
      <p:ext uri="{BB962C8B-B14F-4D97-AF65-F5344CB8AC3E}">
        <p14:creationId xmlns:p14="http://schemas.microsoft.com/office/powerpoint/2010/main" val="33108985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0482"/>
                                        </p:tgtEl>
                                        <p:attrNameLst>
                                          <p:attrName>style.visibility</p:attrName>
                                        </p:attrNameLst>
                                      </p:cBhvr>
                                      <p:to>
                                        <p:strVal val="visible"/>
                                      </p:to>
                                    </p:set>
                                    <p:animEffect transition="in" filter="fade">
                                      <p:cBhvr>
                                        <p:cTn id="7" dur="500"/>
                                        <p:tgtEl>
                                          <p:spTgt spid="20482"/>
                                        </p:tgtEl>
                                      </p:cBhvr>
                                    </p:animEffect>
                                    <p:anim calcmode="lin" valueType="num">
                                      <p:cBhvr>
                                        <p:cTn id="8" dur="500" fill="hold"/>
                                        <p:tgtEl>
                                          <p:spTgt spid="20482"/>
                                        </p:tgtEl>
                                        <p:attrNameLst>
                                          <p:attrName>ppt_x</p:attrName>
                                        </p:attrNameLst>
                                      </p:cBhvr>
                                      <p:tavLst>
                                        <p:tav tm="0">
                                          <p:val>
                                            <p:strVal val="#ppt_x-.1"/>
                                          </p:val>
                                        </p:tav>
                                        <p:tav tm="100000">
                                          <p:val>
                                            <p:strVal val="#ppt_x"/>
                                          </p:val>
                                        </p:tav>
                                      </p:tavLst>
                                    </p:anim>
                                    <p:anim calcmode="lin" valueType="num">
                                      <p:cBhvr>
                                        <p:cTn id="9" dur="500" fill="hold"/>
                                        <p:tgtEl>
                                          <p:spTgt spid="20482"/>
                                        </p:tgtEl>
                                        <p:attrNameLst>
                                          <p:attrName>ppt_y</p:attrName>
                                        </p:attrNameLst>
                                      </p:cBhvr>
                                      <p:tavLst>
                                        <p:tav tm="0">
                                          <p:val>
                                            <p:strVal val="#ppt_y"/>
                                          </p:val>
                                        </p:tav>
                                        <p:tav tm="100000">
                                          <p:val>
                                            <p:strVal val="#ppt_y"/>
                                          </p:val>
                                        </p:tav>
                                      </p:tavLst>
                                    </p:anim>
                                  </p:childTnLst>
                                </p:cTn>
                              </p:par>
                            </p:childTnLst>
                          </p:cTn>
                        </p:par>
                        <p:par>
                          <p:cTn id="10" fill="hold">
                            <p:stCondLst>
                              <p:cond delay="110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ppt_x</p:attrName>
                                        </p:attrNameLst>
                                      </p:cBhvr>
                                      <p:tavLst>
                                        <p:tav tm="0">
                                          <p:val>
                                            <p:strVal val="#ppt_x-.1"/>
                                          </p:val>
                                        </p:tav>
                                        <p:tav tm="100000">
                                          <p:val>
                                            <p:strVal val="#ppt_x"/>
                                          </p:val>
                                        </p:tav>
                                      </p:tavLst>
                                    </p:anim>
                                    <p:anim calcmode="lin" valueType="num">
                                      <p:cBhvr>
                                        <p:cTn id="15"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FF6600"/>
                    </a:gs>
                    <a:gs pos="100000">
                      <a:srgbClr val="FF6600"/>
                    </a:gs>
                    <a:gs pos="50000">
                      <a:schemeClr val="accent6">
                        <a:lumMod val="50000"/>
                      </a:schemeClr>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1981200" cy="914400"/>
          </a:xfrm>
        </p:spPr>
        <p:txBody>
          <a:bodyPr anchor="t"/>
          <a:lstStyle/>
          <a:p>
            <a:pPr>
              <a:lnSpc>
                <a:spcPct val="120000"/>
              </a:lnSpc>
            </a:pPr>
            <a:r>
              <a:rPr lang="en-US" sz="2800" dirty="0">
                <a:solidFill>
                  <a:srgbClr val="4F6228"/>
                </a:solidFill>
                <a:latin typeface=" JSP Ross"/>
                <a:cs typeface=" JSP Ross"/>
              </a:rPr>
              <a:t>WOMEN:</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2514600" y="3429000"/>
            <a:ext cx="160020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MEN:</a:t>
            </a:r>
            <a:endParaRPr lang="en-US" sz="2800" dirty="0">
              <a:latin typeface=" JSP Ross"/>
              <a:ea typeface="ＭＳ Ｐゴシック" pitchFamily="71" charset="-128"/>
              <a:cs typeface=" JSP Ross"/>
            </a:endParaRPr>
          </a:p>
        </p:txBody>
      </p:sp>
      <p:pic>
        <p:nvPicPr>
          <p:cNvPr id="8" name="Picture 7" descr="spaghetti.jpg"/>
          <p:cNvPicPr>
            <a:picLocks noChangeAspect="1"/>
          </p:cNvPicPr>
          <p:nvPr/>
        </p:nvPicPr>
        <p:blipFill>
          <a:blip r:embed="rId3"/>
          <a:stretch>
            <a:fillRect/>
          </a:stretch>
        </p:blipFill>
        <p:spPr>
          <a:xfrm>
            <a:off x="5410200" y="228600"/>
            <a:ext cx="4699000" cy="2768600"/>
          </a:xfrm>
          <a:prstGeom prst="rect">
            <a:avLst/>
          </a:prstGeom>
        </p:spPr>
      </p:pic>
      <p:pic>
        <p:nvPicPr>
          <p:cNvPr id="9" name="Picture 8" descr="waffles.jpg"/>
          <p:cNvPicPr>
            <a:picLocks noChangeAspect="1"/>
          </p:cNvPicPr>
          <p:nvPr/>
        </p:nvPicPr>
        <p:blipFill>
          <a:blip r:embed="rId4"/>
          <a:stretch>
            <a:fillRect/>
          </a:stretch>
        </p:blipFill>
        <p:spPr>
          <a:xfrm>
            <a:off x="4946650" y="3238500"/>
            <a:ext cx="5626100" cy="3302000"/>
          </a:xfrm>
          <a:prstGeom prst="rect">
            <a:avLst/>
          </a:prstGeom>
        </p:spPr>
      </p:pic>
    </p:spTree>
    <p:extLst>
      <p:ext uri="{BB962C8B-B14F-4D97-AF65-F5344CB8AC3E}">
        <p14:creationId xmlns:p14="http://schemas.microsoft.com/office/powerpoint/2010/main" val="3455330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752600" y="3352801"/>
            <a:ext cx="4724400" cy="366713"/>
          </a:xfrm>
          <a:prstGeom prst="rect">
            <a:avLst/>
          </a:prstGeom>
          <a:noFill/>
          <a:ln w="9525">
            <a:noFill/>
            <a:miter lim="800000"/>
            <a:headEnd/>
            <a:tailEnd/>
          </a:ln>
        </p:spPr>
        <p:txBody>
          <a:bodyPr>
            <a:prstTxWarp prst="textNoShape">
              <a:avLst/>
            </a:prstTxWarp>
            <a:spAutoFit/>
          </a:bodyPr>
          <a:lstStyle/>
          <a:p>
            <a:pPr eaLnBrk="0" hangingPunct="0"/>
            <a:r>
              <a:rPr lang="en-US" dirty="0">
                <a:solidFill>
                  <a:srgbClr val="D9D9D9"/>
                </a:solidFill>
              </a:rPr>
              <a:t>Communication patterns - humor</a:t>
            </a:r>
            <a:endParaRPr lang="en-US" dirty="0">
              <a:solidFill>
                <a:srgbClr val="D9D9D9"/>
              </a:solidFill>
              <a:latin typeface="SLGreek"/>
              <a:cs typeface="SLGreek"/>
            </a:endParaRPr>
          </a:p>
        </p:txBody>
      </p:sp>
    </p:spTree>
    <p:extLst>
      <p:ext uri="{BB962C8B-B14F-4D97-AF65-F5344CB8AC3E}">
        <p14:creationId xmlns:p14="http://schemas.microsoft.com/office/powerpoint/2010/main" val="1085344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752600" y="3352801"/>
            <a:ext cx="2819400" cy="646331"/>
          </a:xfrm>
          <a:prstGeom prst="rect">
            <a:avLst/>
          </a:prstGeom>
          <a:noFill/>
          <a:ln w="9525">
            <a:noFill/>
            <a:miter lim="800000"/>
            <a:headEnd/>
            <a:tailEnd/>
          </a:ln>
        </p:spPr>
        <p:txBody>
          <a:bodyPr wrap="square">
            <a:prstTxWarp prst="textNoShape">
              <a:avLst/>
            </a:prstTxWarp>
            <a:spAutoFit/>
          </a:bodyPr>
          <a:lstStyle/>
          <a:p>
            <a:pPr eaLnBrk="0" hangingPunct="0"/>
            <a:r>
              <a:rPr lang="en-US" dirty="0">
                <a:solidFill>
                  <a:srgbClr val="D9D9D9"/>
                </a:solidFill>
              </a:rPr>
              <a:t>Communication patterns – implications for intimacy</a:t>
            </a:r>
            <a:endParaRPr lang="en-US" dirty="0">
              <a:solidFill>
                <a:srgbClr val="D9D9D9"/>
              </a:solidFill>
              <a:latin typeface="SLGreek"/>
              <a:cs typeface="SLGreek"/>
            </a:endParaRPr>
          </a:p>
        </p:txBody>
      </p:sp>
    </p:spTree>
    <p:extLst>
      <p:ext uri="{BB962C8B-B14F-4D97-AF65-F5344CB8AC3E}">
        <p14:creationId xmlns:p14="http://schemas.microsoft.com/office/powerpoint/2010/main" val="99954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752600" y="3352801"/>
            <a:ext cx="4724400" cy="646331"/>
          </a:xfrm>
          <a:prstGeom prst="rect">
            <a:avLst/>
          </a:prstGeom>
          <a:noFill/>
          <a:ln w="9525">
            <a:noFill/>
            <a:miter lim="800000"/>
            <a:headEnd/>
            <a:tailEnd/>
          </a:ln>
        </p:spPr>
        <p:txBody>
          <a:bodyPr>
            <a:prstTxWarp prst="textNoShape">
              <a:avLst/>
            </a:prstTxWarp>
            <a:spAutoFit/>
          </a:bodyPr>
          <a:lstStyle/>
          <a:p>
            <a:pPr eaLnBrk="0" hangingPunct="0"/>
            <a:r>
              <a:rPr lang="en-US" dirty="0">
                <a:solidFill>
                  <a:srgbClr val="D9D9D9"/>
                </a:solidFill>
              </a:rPr>
              <a:t>Men and women just think/see things differently.  Humor helps!</a:t>
            </a:r>
            <a:endParaRPr lang="en-US" dirty="0">
              <a:solidFill>
                <a:srgbClr val="D9D9D9"/>
              </a:solidFill>
              <a:latin typeface="SLGreek"/>
              <a:cs typeface="SLGreek"/>
            </a:endParaRPr>
          </a:p>
        </p:txBody>
      </p:sp>
    </p:spTree>
    <p:extLst>
      <p:ext uri="{BB962C8B-B14F-4D97-AF65-F5344CB8AC3E}">
        <p14:creationId xmlns:p14="http://schemas.microsoft.com/office/powerpoint/2010/main" val="345218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524000" y="0"/>
            <a:ext cx="3810000" cy="838200"/>
          </a:xfrm>
        </p:spPr>
        <p:txBody>
          <a:bodyPr anchor="t"/>
          <a:lstStyle/>
          <a:p>
            <a:pPr>
              <a:lnSpc>
                <a:spcPct val="120000"/>
              </a:lnSpc>
            </a:pPr>
            <a:r>
              <a:rPr lang="en-US" sz="2800" dirty="0">
                <a:solidFill>
                  <a:srgbClr val="4F6228"/>
                </a:solidFill>
                <a:latin typeface=" JSP Ross"/>
                <a:cs typeface=" JSP Ross"/>
              </a:rPr>
              <a:t>Group yourselves: </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5867400" y="304800"/>
            <a:ext cx="4572000" cy="6324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Question 1:</a:t>
            </a:r>
          </a:p>
          <a:p>
            <a:r>
              <a:rPr lang="en-US" sz="2000" b="1" dirty="0">
                <a:solidFill>
                  <a:schemeClr val="tx2">
                    <a:lumMod val="75000"/>
                  </a:schemeClr>
                </a:solidFill>
              </a:rPr>
              <a:t>If you could, would you rather live in a boat or a tree house?</a:t>
            </a:r>
          </a:p>
          <a:p>
            <a:pPr eaLnBrk="0" hangingPunct="0">
              <a:lnSpc>
                <a:spcPct val="120000"/>
              </a:lnSpc>
              <a:defRPr/>
            </a:pPr>
            <a:r>
              <a:rPr lang="en-US" sz="2800" dirty="0">
                <a:latin typeface=" JSP Ross"/>
                <a:ea typeface="ＭＳ Ｐゴシック" pitchFamily="52" charset="-128"/>
                <a:cs typeface=" JSP Ross"/>
              </a:rPr>
              <a:t>Question 2:</a:t>
            </a:r>
          </a:p>
          <a:p>
            <a:pPr eaLnBrk="0" hangingPunct="0">
              <a:lnSpc>
                <a:spcPct val="120000"/>
              </a:lnSpc>
              <a:defRPr/>
            </a:pPr>
            <a:r>
              <a:rPr lang="en-US" sz="2000" b="1" dirty="0">
                <a:solidFill>
                  <a:srgbClr val="17375E"/>
                </a:solidFill>
              </a:rPr>
              <a:t>What are the best ways for parents to show their children they love them?</a:t>
            </a:r>
          </a:p>
          <a:p>
            <a:pPr eaLnBrk="0" hangingPunct="0">
              <a:lnSpc>
                <a:spcPct val="120000"/>
              </a:lnSpc>
              <a:defRPr/>
            </a:pPr>
            <a:r>
              <a:rPr lang="en-US" sz="2800" dirty="0">
                <a:latin typeface=" JSP Ross"/>
                <a:ea typeface="ＭＳ Ｐゴシック" pitchFamily="52" charset="-128"/>
                <a:cs typeface=" JSP Ross"/>
              </a:rPr>
              <a:t>Question 3:</a:t>
            </a:r>
          </a:p>
          <a:p>
            <a:pPr eaLnBrk="0" hangingPunct="0">
              <a:lnSpc>
                <a:spcPct val="120000"/>
              </a:lnSpc>
              <a:defRPr/>
            </a:pPr>
            <a:r>
              <a:rPr lang="en-US" sz="2000" b="1" dirty="0">
                <a:solidFill>
                  <a:srgbClr val="17375E"/>
                </a:solidFill>
              </a:rPr>
              <a:t>What’s the hardest thing you’ve ever done?</a:t>
            </a:r>
          </a:p>
          <a:p>
            <a:pPr eaLnBrk="0" hangingPunct="0">
              <a:lnSpc>
                <a:spcPct val="120000"/>
              </a:lnSpc>
              <a:defRPr/>
            </a:pPr>
            <a:r>
              <a:rPr lang="en-US" sz="2800" dirty="0">
                <a:latin typeface=" JSP Ross"/>
                <a:ea typeface="ＭＳ Ｐゴシック" pitchFamily="52" charset="-128"/>
                <a:cs typeface=" JSP Ross"/>
              </a:rPr>
              <a:t>Question 4: </a:t>
            </a:r>
          </a:p>
          <a:p>
            <a:pPr eaLnBrk="0" hangingPunct="0">
              <a:lnSpc>
                <a:spcPct val="120000"/>
              </a:lnSpc>
              <a:defRPr/>
            </a:pPr>
            <a:r>
              <a:rPr lang="en-US" sz="2000" b="1" dirty="0">
                <a:solidFill>
                  <a:srgbClr val="17375E"/>
                </a:solidFill>
              </a:rPr>
              <a:t>What personality trait has gotten you in the most trouble?</a:t>
            </a:r>
          </a:p>
          <a:p>
            <a:pPr eaLnBrk="0" hangingPunct="0">
              <a:lnSpc>
                <a:spcPct val="120000"/>
              </a:lnSpc>
              <a:defRPr/>
            </a:pPr>
            <a:endParaRPr lang="en-US" sz="2800" dirty="0">
              <a:latin typeface=" JSP Ross"/>
              <a:ea typeface="ＭＳ Ｐゴシック" pitchFamily="52" charset="-128"/>
              <a:cs typeface=" JSP Ross"/>
            </a:endParaRPr>
          </a:p>
        </p:txBody>
      </p:sp>
      <p:pic>
        <p:nvPicPr>
          <p:cNvPr id="6" name="Picture 5" descr="MB_jobs.jpg"/>
          <p:cNvPicPr>
            <a:picLocks noChangeAspect="1"/>
          </p:cNvPicPr>
          <p:nvPr/>
        </p:nvPicPr>
        <p:blipFill>
          <a:blip r:embed="rId3"/>
          <a:stretch>
            <a:fillRect/>
          </a:stretch>
        </p:blipFill>
        <p:spPr>
          <a:xfrm>
            <a:off x="1752600" y="702976"/>
            <a:ext cx="3810000" cy="6002624"/>
          </a:xfrm>
          <a:prstGeom prst="rect">
            <a:avLst/>
          </a:prstGeom>
        </p:spPr>
      </p:pic>
    </p:spTree>
    <p:extLst>
      <p:ext uri="{BB962C8B-B14F-4D97-AF65-F5344CB8AC3E}">
        <p14:creationId xmlns:p14="http://schemas.microsoft.com/office/powerpoint/2010/main" val="1072599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anim calcmode="lin" valueType="num">
                                      <p:cBhvr>
                                        <p:cTn id="1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1000"/>
                                        <p:tgtEl>
                                          <p:spTgt spid="5">
                                            <p:txEl>
                                              <p:pRg st="3" end="3"/>
                                            </p:txEl>
                                          </p:spTgt>
                                        </p:tgtEl>
                                      </p:cBhvr>
                                    </p:animEffect>
                                    <p:anim calcmode="lin" valueType="num">
                                      <p:cBhvr>
                                        <p:cTn id="3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1000"/>
                                        <p:tgtEl>
                                          <p:spTgt spid="5">
                                            <p:txEl>
                                              <p:pRg st="4" end="4"/>
                                            </p:txEl>
                                          </p:spTgt>
                                        </p:tgtEl>
                                      </p:cBhvr>
                                    </p:animEffect>
                                    <p:anim calcmode="lin" valueType="num">
                                      <p:cBhvr>
                                        <p:cTn id="4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1000"/>
                                        <p:tgtEl>
                                          <p:spTgt spid="5">
                                            <p:txEl>
                                              <p:pRg st="5" end="5"/>
                                            </p:txEl>
                                          </p:spTgt>
                                        </p:tgtEl>
                                      </p:cBhvr>
                                    </p:animEffect>
                                    <p:anim calcmode="lin" valueType="num">
                                      <p:cBhvr>
                                        <p:cTn id="4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5">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animEffect transition="in" filter="fade">
                                      <p:cBhvr>
                                        <p:cTn id="55" dur="1000"/>
                                        <p:tgtEl>
                                          <p:spTgt spid="5">
                                            <p:txEl>
                                              <p:pRg st="6" end="6"/>
                                            </p:txEl>
                                          </p:spTgt>
                                        </p:tgtEl>
                                      </p:cBhvr>
                                    </p:animEffect>
                                    <p:anim calcmode="lin" valueType="num">
                                      <p:cBhvr>
                                        <p:cTn id="5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5">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5">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5">
                                            <p:txEl>
                                              <p:pRg st="7" end="7"/>
                                            </p:txEl>
                                          </p:spTgt>
                                        </p:tgtEl>
                                        <p:attrNameLst>
                                          <p:attrName>style.visibility</p:attrName>
                                        </p:attrNameLst>
                                      </p:cBhvr>
                                      <p:to>
                                        <p:strVal val="visible"/>
                                      </p:to>
                                    </p:set>
                                    <p:animEffect transition="in" filter="fade">
                                      <p:cBhvr>
                                        <p:cTn id="63" dur="1000"/>
                                        <p:tgtEl>
                                          <p:spTgt spid="5">
                                            <p:txEl>
                                              <p:pRg st="7" end="7"/>
                                            </p:txEl>
                                          </p:spTgt>
                                        </p:tgtEl>
                                      </p:cBhvr>
                                    </p:animEffect>
                                    <p:anim calcmode="lin" valueType="num">
                                      <p:cBhvr>
                                        <p:cTn id="64"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5">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5">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82000" cy="1295400"/>
          </a:xfrm>
        </p:spPr>
        <p:txBody>
          <a:bodyPr anchor="t"/>
          <a:lstStyle/>
          <a:p>
            <a:pPr>
              <a:lnSpc>
                <a:spcPct val="120000"/>
              </a:lnSpc>
            </a:pPr>
            <a:r>
              <a:rPr lang="en-US" sz="2800" dirty="0">
                <a:solidFill>
                  <a:srgbClr val="4F6228"/>
                </a:solidFill>
                <a:latin typeface=" JSP Ross"/>
                <a:cs typeface=" JSP Ross"/>
              </a:rPr>
              <a:t>Read chapters 1, 4, 7 before Thursday.  Be ready to discuss in class.  Discussion points! </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2057400" y="2743200"/>
            <a:ext cx="83820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Chapter 1: God’s Design for Love</a:t>
            </a:r>
          </a:p>
          <a:p>
            <a:pPr eaLnBrk="0" hangingPunct="0">
              <a:lnSpc>
                <a:spcPct val="120000"/>
              </a:lnSpc>
              <a:defRPr/>
            </a:pPr>
            <a:r>
              <a:rPr lang="en-US" sz="2800" dirty="0">
                <a:latin typeface=" JSP Ross"/>
                <a:ea typeface="ＭＳ Ｐゴシック" pitchFamily="52" charset="-128"/>
                <a:cs typeface=" JSP Ross"/>
              </a:rPr>
              <a:t>Chapter 4: Qualities of a Great Mate</a:t>
            </a:r>
          </a:p>
          <a:p>
            <a:pPr eaLnBrk="0" hangingPunct="0">
              <a:lnSpc>
                <a:spcPct val="120000"/>
              </a:lnSpc>
              <a:defRPr/>
            </a:pPr>
            <a:r>
              <a:rPr lang="en-US" sz="2800" dirty="0">
                <a:latin typeface=" JSP Ross"/>
                <a:ea typeface="ＭＳ Ｐゴシック" pitchFamily="52" charset="-128"/>
                <a:cs typeface=" JSP Ross"/>
              </a:rPr>
              <a:t>Chapter 7: Dealing with the Differences</a:t>
            </a:r>
            <a:endParaRPr lang="en-US" sz="2800" dirty="0">
              <a:latin typeface=" JSP Ross"/>
              <a:ea typeface="ＭＳ Ｐゴシック" pitchFamily="71" charset="-128"/>
              <a:cs typeface=" JSP Ross"/>
            </a:endParaRPr>
          </a:p>
        </p:txBody>
      </p:sp>
    </p:spTree>
    <p:extLst>
      <p:ext uri="{BB962C8B-B14F-4D97-AF65-F5344CB8AC3E}">
        <p14:creationId xmlns:p14="http://schemas.microsoft.com/office/powerpoint/2010/main" val="195127310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05800" cy="5486400"/>
          </a:xfrm>
        </p:spPr>
        <p:txBody>
          <a:bodyPr anchor="t"/>
          <a:lstStyle/>
          <a:p>
            <a:pPr>
              <a:lnSpc>
                <a:spcPct val="120000"/>
              </a:lnSpc>
            </a:pPr>
            <a:r>
              <a:rPr lang="en-US" sz="4000" dirty="0">
                <a:solidFill>
                  <a:srgbClr val="4F6228"/>
                </a:solidFill>
                <a:latin typeface="Estelle Black SF"/>
                <a:cs typeface="Estelle Black SF"/>
              </a:rPr>
              <a:t>“Seek to laugh together more than cry.”</a:t>
            </a:r>
            <a:endParaRPr lang="en-US" sz="4000" dirty="0">
              <a:solidFill>
                <a:srgbClr val="4F6228"/>
              </a:solidFill>
              <a:latin typeface="Estelle Black SF"/>
              <a:ea typeface="ＭＳ Ｐゴシック" pitchFamily="71" charset="-128"/>
              <a:cs typeface="Estelle Black SF"/>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Lou </a:t>
            </a:r>
            <a:r>
              <a:rPr lang="en-US" b="1" i="1" dirty="0" err="1"/>
              <a:t>Venden</a:t>
            </a:r>
            <a:endParaRPr lang="en-US" b="1" i="1"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219201"/>
            <a:ext cx="8686800" cy="1323439"/>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8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reading</a:t>
            </a:r>
          </a:p>
        </p:txBody>
      </p:sp>
      <p:sp>
        <p:nvSpPr>
          <p:cNvPr id="3" name="TextBox 2">
            <a:extLst>
              <a:ext uri="{FF2B5EF4-FFF2-40B4-BE49-F238E27FC236}">
                <a16:creationId xmlns:a16="http://schemas.microsoft.com/office/drawing/2014/main" id="{8AD9B76E-4A8B-624F-BAF4-453F65B38125}"/>
              </a:ext>
            </a:extLst>
          </p:cNvPr>
          <p:cNvSpPr txBox="1"/>
          <p:nvPr/>
        </p:nvSpPr>
        <p:spPr>
          <a:xfrm>
            <a:off x="1752600" y="3454401"/>
            <a:ext cx="8686800" cy="1200329"/>
          </a:xfrm>
          <a:prstGeom prst="rect">
            <a:avLst/>
          </a:prstGeom>
          <a:noFill/>
        </p:spPr>
        <p:txBody>
          <a:bodyPr wrap="square" rtlCol="0">
            <a:spAutoFit/>
          </a:bodyPr>
          <a:lstStyle/>
          <a:p>
            <a:pPr algn="ctr"/>
            <a:r>
              <a:rPr lang="en-US" sz="2400" dirty="0" err="1"/>
              <a:t>Pgs</a:t>
            </a:r>
            <a:r>
              <a:rPr lang="en-US" sz="2400" dirty="0"/>
              <a:t> 42-53</a:t>
            </a:r>
          </a:p>
          <a:p>
            <a:pPr algn="ctr"/>
            <a:r>
              <a:rPr lang="en-US" sz="2400" dirty="0" err="1"/>
              <a:t>Pgs</a:t>
            </a:r>
            <a:r>
              <a:rPr lang="en-US" sz="2400" dirty="0"/>
              <a:t> 76-89</a:t>
            </a:r>
          </a:p>
          <a:p>
            <a:pPr algn="ctr"/>
            <a:r>
              <a:rPr lang="en-US" sz="2400" dirty="0" err="1"/>
              <a:t>Pgs</a:t>
            </a:r>
            <a:r>
              <a:rPr lang="en-US" sz="2400" dirty="0"/>
              <a:t> 7-13</a:t>
            </a:r>
          </a:p>
        </p:txBody>
      </p:sp>
    </p:spTree>
    <p:extLst>
      <p:ext uri="{BB962C8B-B14F-4D97-AF65-F5344CB8AC3E}">
        <p14:creationId xmlns:p14="http://schemas.microsoft.com/office/powerpoint/2010/main" val="3372049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95937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008000"/>
                    </a:gs>
                    <a:gs pos="100000">
                      <a:srgbClr val="008000"/>
                    </a:gs>
                    <a:gs pos="50000">
                      <a:srgbClr val="003F06"/>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extLst>
      <p:ext uri="{BB962C8B-B14F-4D97-AF65-F5344CB8AC3E}">
        <p14:creationId xmlns:p14="http://schemas.microsoft.com/office/powerpoint/2010/main" val="1870400652"/>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1"/>
            <a:ext cx="11049000" cy="1323439"/>
          </a:xfrm>
          <a:prstGeom prst="rect">
            <a:avLst/>
          </a:prstGeom>
          <a:noFill/>
        </p:spPr>
        <p:txBody>
          <a:bodyPr wrap="square" rtlCol="0">
            <a:spAutoFit/>
          </a:bodyPr>
          <a:lstStyle/>
          <a:p>
            <a:pPr algn="ctr"/>
            <a:r>
              <a:rPr lang="en-US" sz="8000" dirty="0">
                <a:solidFill>
                  <a:schemeClr val="bg2">
                    <a:lumMod val="25000"/>
                  </a:schemeClr>
                </a:solidFill>
                <a:effectLst>
                  <a:outerShdw blurRad="50800" dist="38100" dir="2700000">
                    <a:srgbClr val="000000">
                      <a:alpha val="43000"/>
                    </a:srgbClr>
                  </a:outerShdw>
                </a:effectLst>
                <a:latin typeface=" JSP Ross"/>
                <a:cs typeface=" JSP Ross"/>
              </a:rPr>
              <a:t>Community Service</a:t>
            </a:r>
          </a:p>
        </p:txBody>
      </p:sp>
      <p:sp>
        <p:nvSpPr>
          <p:cNvPr id="4" name="Text Box 2"/>
          <p:cNvSpPr txBox="1">
            <a:spLocks noChangeArrowheads="1"/>
          </p:cNvSpPr>
          <p:nvPr/>
        </p:nvSpPr>
        <p:spPr bwMode="auto">
          <a:xfrm>
            <a:off x="533400" y="3018474"/>
            <a:ext cx="11125200" cy="643253"/>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4400" dirty="0">
                <a:solidFill>
                  <a:schemeClr val="accent1">
                    <a:lumMod val="50000"/>
                  </a:schemeClr>
                </a:solidFill>
              </a:rPr>
              <a:t>Change                                      your world!</a:t>
            </a:r>
          </a:p>
        </p:txBody>
      </p:sp>
      <p:pic>
        <p:nvPicPr>
          <p:cNvPr id="3" name="Picture 2" descr="discuss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4775200"/>
            <a:ext cx="6248400" cy="2082800"/>
          </a:xfrm>
          <a:prstGeom prst="rect">
            <a:avLst/>
          </a:prstGeom>
        </p:spPr>
      </p:pic>
      <p:pic>
        <p:nvPicPr>
          <p:cNvPr id="6" name="Picture 5">
            <a:extLst>
              <a:ext uri="{FF2B5EF4-FFF2-40B4-BE49-F238E27FC236}">
                <a16:creationId xmlns:a16="http://schemas.microsoft.com/office/drawing/2014/main" id="{63E2239E-9410-2A19-AE16-D765CC603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905000"/>
            <a:ext cx="3048000" cy="3048000"/>
          </a:xfrm>
          <a:prstGeom prst="rect">
            <a:avLst/>
          </a:prstGeom>
        </p:spPr>
      </p:pic>
    </p:spTree>
    <p:extLst>
      <p:ext uri="{BB962C8B-B14F-4D97-AF65-F5344CB8AC3E}">
        <p14:creationId xmlns:p14="http://schemas.microsoft.com/office/powerpoint/2010/main" val="797146793"/>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281851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gd name="adj" fmla="val 85648"/>
              </a:avLst>
            </a:prstTxWarp>
          </a:bodyPr>
          <a:lstStyle/>
          <a:p>
            <a:pPr algn="ctr"/>
            <a:r>
              <a:rPr lang="en-US" sz="3300" kern="10">
                <a:ln w="9525">
                  <a:noFill/>
                  <a:round/>
                  <a:headEnd/>
                  <a:tailEnd/>
                </a:ln>
                <a:gradFill rotWithShape="1">
                  <a:gsLst>
                    <a:gs pos="0">
                      <a:srgbClr val="000000"/>
                    </a:gs>
                    <a:gs pos="50000">
                      <a:srgbClr val="0033CC"/>
                    </a:gs>
                    <a:gs pos="100000">
                      <a:srgbClr val="000000"/>
                    </a:gs>
                  </a:gsLst>
                  <a:lin ang="5400000" scaled="1"/>
                </a:gradFill>
                <a:effectLst>
                  <a:outerShdw blurRad="63500" dist="17819" dir="2700000" algn="ctr" rotWithShape="0">
                    <a:srgbClr val="C0C0C0">
                      <a:alpha val="74997"/>
                    </a:srgbClr>
                  </a:outerShdw>
                </a:effectLst>
                <a:latin typeface="Impact"/>
                <a:ea typeface="Impact"/>
                <a:cs typeface="Impact"/>
              </a:rPr>
              <a:t>God Loves You</a:t>
            </a:r>
          </a:p>
        </p:txBody>
      </p:sp>
    </p:spTree>
    <p:extLst>
      <p:ext uri="{BB962C8B-B14F-4D97-AF65-F5344CB8AC3E}">
        <p14:creationId xmlns:p14="http://schemas.microsoft.com/office/powerpoint/2010/main" val="3516242800"/>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omm cans.jpg"/>
          <p:cNvPicPr>
            <a:picLocks noChangeAspect="1"/>
          </p:cNvPicPr>
          <p:nvPr/>
        </p:nvPicPr>
        <p:blipFill>
          <a:blip r:embed="rId3">
            <a:alphaModFix amt="30000"/>
          </a:blip>
          <a:srcRect t="9635" b="10631"/>
          <a:stretch>
            <a:fillRect/>
          </a:stretch>
        </p:blipFill>
        <p:spPr>
          <a:xfrm>
            <a:off x="4114800" y="4267200"/>
            <a:ext cx="4305022" cy="2286000"/>
          </a:xfrm>
          <a:prstGeom prst="rect">
            <a:avLst/>
          </a:prstGeom>
        </p:spPr>
      </p:pic>
      <p:pic>
        <p:nvPicPr>
          <p:cNvPr id="3" name="Picture 2" descr="love lang needs.pdf"/>
          <p:cNvPicPr>
            <a:picLocks noChangeAspect="1"/>
          </p:cNvPicPr>
          <p:nvPr/>
        </p:nvPicPr>
        <p:blipFill>
          <a:blip r:embed="rId4"/>
          <a:srcRect l="16568" t="26955" r="13331" b="61465"/>
          <a:stretch>
            <a:fillRect/>
          </a:stretch>
        </p:blipFill>
        <p:spPr>
          <a:xfrm>
            <a:off x="1524000" y="381001"/>
            <a:ext cx="9144001" cy="1954889"/>
          </a:xfrm>
          <a:prstGeom prst="rect">
            <a:avLst/>
          </a:prstGeom>
        </p:spPr>
      </p:pic>
      <p:pic>
        <p:nvPicPr>
          <p:cNvPr id="4" name="Picture 3" descr="love lang needs.pdf"/>
          <p:cNvPicPr>
            <a:picLocks noChangeAspect="1"/>
          </p:cNvPicPr>
          <p:nvPr/>
        </p:nvPicPr>
        <p:blipFill>
          <a:blip r:embed="rId4"/>
          <a:srcRect l="16568" t="39216" r="13331" b="48523"/>
          <a:stretch>
            <a:fillRect/>
          </a:stretch>
        </p:blipFill>
        <p:spPr>
          <a:xfrm>
            <a:off x="1524001" y="1371600"/>
            <a:ext cx="9088861" cy="2057400"/>
          </a:xfrm>
          <a:prstGeom prst="rect">
            <a:avLst/>
          </a:prstGeom>
        </p:spPr>
      </p:pic>
      <p:pic>
        <p:nvPicPr>
          <p:cNvPr id="5" name="Picture 4" descr="love lang needs.pdf"/>
          <p:cNvPicPr>
            <a:picLocks noChangeAspect="1"/>
          </p:cNvPicPr>
          <p:nvPr/>
        </p:nvPicPr>
        <p:blipFill>
          <a:blip r:embed="rId4"/>
          <a:srcRect l="16568" t="52158" r="13331" b="36262"/>
          <a:stretch>
            <a:fillRect/>
          </a:stretch>
        </p:blipFill>
        <p:spPr>
          <a:xfrm>
            <a:off x="1524000" y="2209801"/>
            <a:ext cx="9144001" cy="1954889"/>
          </a:xfrm>
          <a:prstGeom prst="rect">
            <a:avLst/>
          </a:prstGeom>
        </p:spPr>
      </p:pic>
      <p:pic>
        <p:nvPicPr>
          <p:cNvPr id="6" name="Picture 5" descr="love lang needs.pdf"/>
          <p:cNvPicPr>
            <a:picLocks noChangeAspect="1"/>
          </p:cNvPicPr>
          <p:nvPr/>
        </p:nvPicPr>
        <p:blipFill>
          <a:blip r:embed="rId4"/>
          <a:srcRect l="16568" t="65100" r="13331" b="23320"/>
          <a:stretch>
            <a:fillRect/>
          </a:stretch>
        </p:blipFill>
        <p:spPr>
          <a:xfrm>
            <a:off x="1524000" y="2971801"/>
            <a:ext cx="9144001" cy="1954889"/>
          </a:xfrm>
          <a:prstGeom prst="rect">
            <a:avLst/>
          </a:prstGeom>
        </p:spPr>
      </p:pic>
      <p:pic>
        <p:nvPicPr>
          <p:cNvPr id="7" name="Picture 6" descr="love lang needs.pdf"/>
          <p:cNvPicPr>
            <a:picLocks noChangeAspect="1"/>
          </p:cNvPicPr>
          <p:nvPr/>
        </p:nvPicPr>
        <p:blipFill>
          <a:blip r:embed="rId4"/>
          <a:srcRect l="16568" t="76680" r="13331" b="11740"/>
          <a:stretch>
            <a:fillRect/>
          </a:stretch>
        </p:blipFill>
        <p:spPr>
          <a:xfrm>
            <a:off x="1524000" y="3810001"/>
            <a:ext cx="9144001" cy="1954889"/>
          </a:xfrm>
          <a:prstGeom prst="rect">
            <a:avLst/>
          </a:prstGeom>
        </p:spPr>
      </p:pic>
      <p:sp>
        <p:nvSpPr>
          <p:cNvPr id="9" name="TextBox 8"/>
          <p:cNvSpPr txBox="1"/>
          <p:nvPr/>
        </p:nvSpPr>
        <p:spPr>
          <a:xfrm>
            <a:off x="3657600" y="0"/>
            <a:ext cx="45720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t>5 Love Language Needs</a:t>
            </a:r>
          </a:p>
        </p:txBody>
      </p:sp>
    </p:spTree>
    <p:extLst>
      <p:ext uri="{BB962C8B-B14F-4D97-AF65-F5344CB8AC3E}">
        <p14:creationId xmlns:p14="http://schemas.microsoft.com/office/powerpoint/2010/main" val="24084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37"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par>
                          <p:cTn id="28" fill="hold">
                            <p:stCondLst>
                              <p:cond delay="500"/>
                            </p:stCondLst>
                            <p:childTnLst>
                              <p:par>
                                <p:cTn id="29" presetID="37"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900" decel="100000" fill="hold"/>
                                        <p:tgtEl>
                                          <p:spTgt spid="5"/>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par>
                          <p:cTn id="40" fill="hold">
                            <p:stCondLst>
                              <p:cond delay="500"/>
                            </p:stCondLst>
                            <p:childTnLst>
                              <p:par>
                                <p:cTn id="41" presetID="37"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900" decel="100000" fill="hold"/>
                                        <p:tgtEl>
                                          <p:spTgt spid="6"/>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childTnLst>
                          </p:cTn>
                        </p:par>
                        <p:par>
                          <p:cTn id="52" fill="hold">
                            <p:stCondLst>
                              <p:cond delay="500"/>
                            </p:stCondLst>
                            <p:childTnLst>
                              <p:par>
                                <p:cTn id="53" presetID="37"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anim calcmode="lin" valueType="num">
                                      <p:cBhvr>
                                        <p:cTn id="56" dur="1000" fill="hold"/>
                                        <p:tgtEl>
                                          <p:spTgt spid="7"/>
                                        </p:tgtEl>
                                        <p:attrNameLst>
                                          <p:attrName>ppt_x</p:attrName>
                                        </p:attrNameLst>
                                      </p:cBhvr>
                                      <p:tavLst>
                                        <p:tav tm="0">
                                          <p:val>
                                            <p:strVal val="#ppt_x"/>
                                          </p:val>
                                        </p:tav>
                                        <p:tav tm="100000">
                                          <p:val>
                                            <p:strVal val="#ppt_x"/>
                                          </p:val>
                                        </p:tav>
                                      </p:tavLst>
                                    </p:anim>
                                    <p:anim calcmode="lin" valueType="num">
                                      <p:cBhvr>
                                        <p:cTn id="57" dur="900" decel="100000" fill="hold"/>
                                        <p:tgtEl>
                                          <p:spTgt spid="7"/>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752600" y="3429001"/>
            <a:ext cx="5486400" cy="646113"/>
          </a:xfrm>
          <a:prstGeom prst="rect">
            <a:avLst/>
          </a:prstGeom>
          <a:noFill/>
          <a:ln w="9525">
            <a:noFill/>
            <a:miter lim="800000"/>
            <a:headEnd/>
            <a:tailEnd/>
          </a:ln>
        </p:spPr>
        <p:txBody>
          <a:bodyPr>
            <a:prstTxWarp prst="textNoShape">
              <a:avLst/>
            </a:prstTxWarp>
            <a:spAutoFit/>
          </a:bodyPr>
          <a:lstStyle/>
          <a:p>
            <a:r>
              <a:rPr lang="en-US" sz="3600" dirty="0">
                <a:latin typeface=" JSP Ross" pitchFamily="79" charset="0"/>
                <a:ea typeface=" JSP Ross" pitchFamily="79" charset="0"/>
                <a:cs typeface=" JSP Ross" pitchFamily="79" charset="0"/>
                <a:hlinkClick r:id="rId3"/>
              </a:rPr>
              <a:t>daniel e gregory site</a:t>
            </a:r>
            <a:endParaRPr lang="en-US" sz="3600" dirty="0">
              <a:latin typeface=" JSP Ross" pitchFamily="79" charset="0"/>
              <a:ea typeface=" JSP Ross" pitchFamily="79" charset="0"/>
              <a:cs typeface=" JSP Ross" pitchFamily="79" charset="0"/>
            </a:endParaRPr>
          </a:p>
        </p:txBody>
      </p:sp>
      <p:sp>
        <p:nvSpPr>
          <p:cNvPr id="3" name="TextBox 2"/>
          <p:cNvSpPr txBox="1"/>
          <p:nvPr/>
        </p:nvSpPr>
        <p:spPr>
          <a:xfrm>
            <a:off x="6781801" y="1981201"/>
            <a:ext cx="3646777" cy="1015663"/>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52" charset="0"/>
              </a:rPr>
              <a:t>More info</a:t>
            </a:r>
          </a:p>
        </p:txBody>
      </p:sp>
      <p:sp>
        <p:nvSpPr>
          <p:cNvPr id="4" name="TextBox 3"/>
          <p:cNvSpPr txBox="1">
            <a:spLocks noChangeArrowheads="1"/>
          </p:cNvSpPr>
          <p:nvPr/>
        </p:nvSpPr>
        <p:spPr bwMode="auto">
          <a:xfrm>
            <a:off x="3962401" y="5334001"/>
            <a:ext cx="4284663" cy="461963"/>
          </a:xfrm>
          <a:prstGeom prst="rect">
            <a:avLst/>
          </a:prstGeom>
          <a:noFill/>
          <a:ln w="9525">
            <a:noFill/>
            <a:miter lim="800000"/>
            <a:headEnd/>
            <a:tailEnd/>
          </a:ln>
        </p:spPr>
        <p:txBody>
          <a:bodyPr wrap="none">
            <a:prstTxWarp prst="textNoShape">
              <a:avLst/>
            </a:prstTxWarp>
            <a:spAutoFit/>
          </a:bodyPr>
          <a:lstStyle/>
          <a:p>
            <a:r>
              <a:rPr lang="en-US" sz="2400"/>
              <a:t>http://www.danielegregory.info</a:t>
            </a:r>
          </a:p>
        </p:txBody>
      </p:sp>
      <p:sp>
        <p:nvSpPr>
          <p:cNvPr id="5" name="TextBox 4"/>
          <p:cNvSpPr txBox="1">
            <a:spLocks noChangeArrowheads="1"/>
          </p:cNvSpPr>
          <p:nvPr/>
        </p:nvSpPr>
        <p:spPr bwMode="auto">
          <a:xfrm>
            <a:off x="2057401" y="609601"/>
            <a:ext cx="5112623" cy="646331"/>
          </a:xfrm>
          <a:prstGeom prst="rect">
            <a:avLst/>
          </a:prstGeom>
          <a:noFill/>
          <a:ln w="9525">
            <a:noFill/>
            <a:miter lim="800000"/>
            <a:headEnd/>
            <a:tailEnd/>
          </a:ln>
        </p:spPr>
        <p:txBody>
          <a:bodyPr wrap="none">
            <a:prstTxWarp prst="textNoShape">
              <a:avLst/>
            </a:prstTxWarp>
            <a:spAutoFit/>
          </a:bodyPr>
          <a:lstStyle/>
          <a:p>
            <a:r>
              <a:rPr lang="en-US" sz="3600" dirty="0">
                <a:latin typeface="Baskerville Old Face" pitchFamily="79" charset="0"/>
                <a:ea typeface="Baskerville Old Face" pitchFamily="79" charset="0"/>
                <a:cs typeface="Baskerville Old Face" pitchFamily="79" charset="0"/>
              </a:rPr>
              <a:t>Don’t forget to check here:</a:t>
            </a:r>
          </a:p>
        </p:txBody>
      </p:sp>
      <p:sp>
        <p:nvSpPr>
          <p:cNvPr id="6" name="Bent Arrow 5"/>
          <p:cNvSpPr/>
          <p:nvPr/>
        </p:nvSpPr>
        <p:spPr>
          <a:xfrm rot="5400000" flipV="1">
            <a:off x="5344160" y="2199640"/>
            <a:ext cx="1143000" cy="1468120"/>
          </a:xfrm>
          <a:prstGeom prst="bentArrow">
            <a:avLst/>
          </a:prstGeom>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6947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 presetClass="entr" presetSubtype="4" accel="50000" decel="50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p:stCondLst>
                              <p:cond delay="1500"/>
                            </p:stCondLst>
                            <p:childTnLst>
                              <p:par>
                                <p:cTn id="20" presetID="27" presetClass="entr" presetSubtype="0" fill="hold" grpId="0" nodeType="afterEffect">
                                  <p:stCondLst>
                                    <p:cond delay="0"/>
                                  </p:stCondLst>
                                  <p:iterate type="lt">
                                    <p:tmPct val="50000"/>
                                  </p:iterate>
                                  <p:childTnLst>
                                    <p:set>
                                      <p:cBhvr>
                                        <p:cTn id="21" dur="1" fill="hold">
                                          <p:stCondLst>
                                            <p:cond delay="0"/>
                                          </p:stCondLst>
                                        </p:cTn>
                                        <p:tgtEl>
                                          <p:spTgt spid="4"/>
                                        </p:tgtEl>
                                        <p:attrNameLst>
                                          <p:attrName>style.visibility</p:attrName>
                                        </p:attrNameLst>
                                      </p:cBhvr>
                                      <p:to>
                                        <p:strVal val="visible"/>
                                      </p:to>
                                    </p:set>
                                    <p:anim calcmode="discrete" valueType="clr">
                                      <p:cBhvr override="childStyle">
                                        <p:cTn id="22" dur="50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3" dur="500"/>
                                        <p:tgtEl>
                                          <p:spTgt spid="4"/>
                                        </p:tgtEl>
                                        <p:attrNameLst>
                                          <p:attrName>fillcolor</p:attrName>
                                        </p:attrNameLst>
                                      </p:cBhvr>
                                      <p:tavLst>
                                        <p:tav tm="0">
                                          <p:val>
                                            <p:clrVal>
                                              <a:schemeClr val="accent2"/>
                                            </p:clrVal>
                                          </p:val>
                                        </p:tav>
                                        <p:tav tm="50000">
                                          <p:val>
                                            <p:clrVal>
                                              <a:schemeClr val="hlink"/>
                                            </p:clrVal>
                                          </p:val>
                                        </p:tav>
                                      </p:tavLst>
                                    </p:anim>
                                    <p:set>
                                      <p:cBhvr>
                                        <p:cTn id="24" dur="50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ife of pi.jpg"/>
          <p:cNvPicPr>
            <a:picLocks noChangeAspect="1"/>
          </p:cNvPicPr>
          <p:nvPr/>
        </p:nvPicPr>
        <p:blipFill>
          <a:blip r:embed="rId3"/>
          <a:stretch>
            <a:fillRect/>
          </a:stretch>
        </p:blipFill>
        <p:spPr>
          <a:xfrm>
            <a:off x="4114800" y="228600"/>
            <a:ext cx="4191000" cy="6551038"/>
          </a:xfrm>
          <a:prstGeom prst="rect">
            <a:avLst/>
          </a:prstGeom>
        </p:spPr>
      </p:pic>
      <p:pic>
        <p:nvPicPr>
          <p:cNvPr id="3" name="Picture 2" descr="5to1.jpg"/>
          <p:cNvPicPr>
            <a:picLocks noChangeAspect="1"/>
          </p:cNvPicPr>
          <p:nvPr/>
        </p:nvPicPr>
        <p:blipFill>
          <a:blip r:embed="rId4"/>
          <a:srcRect b="10345"/>
          <a:stretch>
            <a:fillRect/>
          </a:stretch>
        </p:blipFill>
        <p:spPr>
          <a:xfrm>
            <a:off x="6997700" y="4648200"/>
            <a:ext cx="3670300" cy="1981200"/>
          </a:xfrm>
          <a:prstGeom prst="rect">
            <a:avLst/>
          </a:prstGeom>
        </p:spPr>
      </p:pic>
      <p:pic>
        <p:nvPicPr>
          <p:cNvPr id="5" name="Picture 4" descr="5to1.jpg"/>
          <p:cNvPicPr>
            <a:picLocks noChangeAspect="1"/>
          </p:cNvPicPr>
          <p:nvPr/>
        </p:nvPicPr>
        <p:blipFill>
          <a:blip r:embed="rId4"/>
          <a:srcRect b="10345"/>
          <a:stretch>
            <a:fillRect/>
          </a:stretch>
        </p:blipFill>
        <p:spPr>
          <a:xfrm>
            <a:off x="1524000" y="0"/>
            <a:ext cx="3670300" cy="1981200"/>
          </a:xfrm>
          <a:prstGeom prst="rect">
            <a:avLst/>
          </a:prstGeom>
        </p:spPr>
      </p:pic>
      <p:pic>
        <p:nvPicPr>
          <p:cNvPr id="6" name="Picture 5" descr="5to1.jpg"/>
          <p:cNvPicPr>
            <a:picLocks noChangeAspect="1"/>
          </p:cNvPicPr>
          <p:nvPr/>
        </p:nvPicPr>
        <p:blipFill>
          <a:blip r:embed="rId4"/>
          <a:srcRect b="10345"/>
          <a:stretch>
            <a:fillRect/>
          </a:stretch>
        </p:blipFill>
        <p:spPr>
          <a:xfrm>
            <a:off x="5638800" y="609600"/>
            <a:ext cx="3670300" cy="1981200"/>
          </a:xfrm>
          <a:prstGeom prst="rect">
            <a:avLst/>
          </a:prstGeom>
        </p:spPr>
      </p:pic>
      <p:pic>
        <p:nvPicPr>
          <p:cNvPr id="7" name="Picture 6" descr="5to1.jpg"/>
          <p:cNvPicPr>
            <a:picLocks noChangeAspect="1"/>
          </p:cNvPicPr>
          <p:nvPr/>
        </p:nvPicPr>
        <p:blipFill>
          <a:blip r:embed="rId4"/>
          <a:srcRect b="10345"/>
          <a:stretch>
            <a:fillRect/>
          </a:stretch>
        </p:blipFill>
        <p:spPr>
          <a:xfrm>
            <a:off x="1828800" y="2057400"/>
            <a:ext cx="3670300" cy="1981200"/>
          </a:xfrm>
          <a:prstGeom prst="rect">
            <a:avLst/>
          </a:prstGeom>
        </p:spPr>
      </p:pic>
      <p:pic>
        <p:nvPicPr>
          <p:cNvPr id="8" name="Picture 7" descr="5to1.jpg"/>
          <p:cNvPicPr>
            <a:picLocks noChangeAspect="1"/>
          </p:cNvPicPr>
          <p:nvPr/>
        </p:nvPicPr>
        <p:blipFill>
          <a:blip r:embed="rId4"/>
          <a:srcRect b="10345"/>
          <a:stretch>
            <a:fillRect/>
          </a:stretch>
        </p:blipFill>
        <p:spPr>
          <a:xfrm>
            <a:off x="6705600" y="2133600"/>
            <a:ext cx="3670300" cy="1981200"/>
          </a:xfrm>
          <a:prstGeom prst="rect">
            <a:avLst/>
          </a:prstGeom>
        </p:spPr>
      </p:pic>
      <p:pic>
        <p:nvPicPr>
          <p:cNvPr id="9" name="Picture 8" descr="5to1.jpg"/>
          <p:cNvPicPr>
            <a:picLocks noChangeAspect="1"/>
          </p:cNvPicPr>
          <p:nvPr/>
        </p:nvPicPr>
        <p:blipFill>
          <a:blip r:embed="rId4"/>
          <a:srcRect b="10345"/>
          <a:stretch>
            <a:fillRect/>
          </a:stretch>
        </p:blipFill>
        <p:spPr>
          <a:xfrm>
            <a:off x="3124200" y="3886200"/>
            <a:ext cx="3670300" cy="1981200"/>
          </a:xfrm>
          <a:prstGeom prst="rect">
            <a:avLst/>
          </a:prstGeom>
        </p:spPr>
      </p:pic>
      <p:pic>
        <p:nvPicPr>
          <p:cNvPr id="10" name="Picture 9" descr="5to1.jpg"/>
          <p:cNvPicPr>
            <a:picLocks noChangeAspect="1"/>
          </p:cNvPicPr>
          <p:nvPr/>
        </p:nvPicPr>
        <p:blipFill>
          <a:blip r:embed="rId4"/>
          <a:srcRect b="10345"/>
          <a:stretch>
            <a:fillRect/>
          </a:stretch>
        </p:blipFill>
        <p:spPr>
          <a:xfrm>
            <a:off x="1752600" y="4648200"/>
            <a:ext cx="3670300" cy="1981200"/>
          </a:xfrm>
          <a:prstGeom prst="rect">
            <a:avLst/>
          </a:prstGeom>
        </p:spPr>
      </p:pic>
      <p:pic>
        <p:nvPicPr>
          <p:cNvPr id="11" name="Picture 10" descr="5to1.jpg"/>
          <p:cNvPicPr>
            <a:picLocks noChangeAspect="1"/>
          </p:cNvPicPr>
          <p:nvPr/>
        </p:nvPicPr>
        <p:blipFill>
          <a:blip r:embed="rId4"/>
          <a:srcRect b="10345"/>
          <a:stretch>
            <a:fillRect/>
          </a:stretch>
        </p:blipFill>
        <p:spPr>
          <a:xfrm>
            <a:off x="4191000" y="2514600"/>
            <a:ext cx="3670300" cy="1981200"/>
          </a:xfrm>
          <a:prstGeom prst="rect">
            <a:avLst/>
          </a:prstGeom>
        </p:spPr>
      </p:pic>
      <p:pic>
        <p:nvPicPr>
          <p:cNvPr id="12" name="Picture 11" descr="5to1.jpg"/>
          <p:cNvPicPr>
            <a:picLocks noChangeAspect="1"/>
          </p:cNvPicPr>
          <p:nvPr/>
        </p:nvPicPr>
        <p:blipFill>
          <a:blip r:embed="rId4"/>
          <a:srcRect b="10345"/>
          <a:stretch>
            <a:fillRect/>
          </a:stretch>
        </p:blipFill>
        <p:spPr>
          <a:xfrm>
            <a:off x="1981200" y="609600"/>
            <a:ext cx="3670300" cy="1981200"/>
          </a:xfrm>
          <a:prstGeom prst="rect">
            <a:avLst/>
          </a:prstGeom>
        </p:spPr>
      </p:pic>
      <p:pic>
        <p:nvPicPr>
          <p:cNvPr id="13" name="Picture 12" descr="5to1.jpg"/>
          <p:cNvPicPr>
            <a:picLocks noChangeAspect="1"/>
          </p:cNvPicPr>
          <p:nvPr/>
        </p:nvPicPr>
        <p:blipFill>
          <a:blip r:embed="rId4"/>
          <a:srcRect b="10345"/>
          <a:stretch>
            <a:fillRect/>
          </a:stretch>
        </p:blipFill>
        <p:spPr>
          <a:xfrm>
            <a:off x="6997700" y="0"/>
            <a:ext cx="3670300" cy="1981200"/>
          </a:xfrm>
          <a:prstGeom prst="rect">
            <a:avLst/>
          </a:prstGeom>
        </p:spPr>
      </p:pic>
      <p:pic>
        <p:nvPicPr>
          <p:cNvPr id="14" name="Picture 13" descr="5to1.jpg"/>
          <p:cNvPicPr>
            <a:picLocks noChangeAspect="1"/>
          </p:cNvPicPr>
          <p:nvPr/>
        </p:nvPicPr>
        <p:blipFill>
          <a:blip r:embed="rId4"/>
          <a:srcRect b="10345"/>
          <a:stretch>
            <a:fillRect/>
          </a:stretch>
        </p:blipFill>
        <p:spPr>
          <a:xfrm>
            <a:off x="6248400" y="1219200"/>
            <a:ext cx="3670300" cy="1981200"/>
          </a:xfrm>
          <a:prstGeom prst="rect">
            <a:avLst/>
          </a:prstGeom>
        </p:spPr>
      </p:pic>
      <p:pic>
        <p:nvPicPr>
          <p:cNvPr id="15" name="Picture 14" descr="5to1.jpg"/>
          <p:cNvPicPr>
            <a:picLocks noChangeAspect="1"/>
          </p:cNvPicPr>
          <p:nvPr/>
        </p:nvPicPr>
        <p:blipFill>
          <a:blip r:embed="rId4"/>
          <a:srcRect b="10345"/>
          <a:stretch>
            <a:fillRect/>
          </a:stretch>
        </p:blipFill>
        <p:spPr>
          <a:xfrm>
            <a:off x="6629400" y="3124200"/>
            <a:ext cx="3670300" cy="1981200"/>
          </a:xfrm>
          <a:prstGeom prst="rect">
            <a:avLst/>
          </a:prstGeom>
        </p:spPr>
      </p:pic>
      <p:pic>
        <p:nvPicPr>
          <p:cNvPr id="16" name="Picture 15" descr="5to1.jpg"/>
          <p:cNvPicPr>
            <a:picLocks noChangeAspect="1"/>
          </p:cNvPicPr>
          <p:nvPr/>
        </p:nvPicPr>
        <p:blipFill>
          <a:blip r:embed="rId4"/>
          <a:srcRect b="10345"/>
          <a:stretch>
            <a:fillRect/>
          </a:stretch>
        </p:blipFill>
        <p:spPr>
          <a:xfrm>
            <a:off x="4343400" y="4876800"/>
            <a:ext cx="3670300" cy="1981200"/>
          </a:xfrm>
          <a:prstGeom prst="rect">
            <a:avLst/>
          </a:prstGeom>
        </p:spPr>
      </p:pic>
      <p:pic>
        <p:nvPicPr>
          <p:cNvPr id="17" name="Picture 16" descr="5to1.jpg"/>
          <p:cNvPicPr>
            <a:picLocks noChangeAspect="1"/>
          </p:cNvPicPr>
          <p:nvPr/>
        </p:nvPicPr>
        <p:blipFill>
          <a:blip r:embed="rId4"/>
          <a:srcRect b="10345"/>
          <a:stretch>
            <a:fillRect/>
          </a:stretch>
        </p:blipFill>
        <p:spPr>
          <a:xfrm>
            <a:off x="2209800" y="2895600"/>
            <a:ext cx="3670300" cy="1981200"/>
          </a:xfrm>
          <a:prstGeom prst="rect">
            <a:avLst/>
          </a:prstGeom>
        </p:spPr>
      </p:pic>
      <p:pic>
        <p:nvPicPr>
          <p:cNvPr id="18" name="Picture 17" descr="5to1.jpg"/>
          <p:cNvPicPr>
            <a:picLocks noChangeAspect="1"/>
          </p:cNvPicPr>
          <p:nvPr/>
        </p:nvPicPr>
        <p:blipFill>
          <a:blip r:embed="rId4"/>
          <a:srcRect b="10345"/>
          <a:stretch>
            <a:fillRect/>
          </a:stretch>
        </p:blipFill>
        <p:spPr>
          <a:xfrm>
            <a:off x="6781800" y="2209800"/>
            <a:ext cx="3670300" cy="1981200"/>
          </a:xfrm>
          <a:prstGeom prst="rect">
            <a:avLst/>
          </a:prstGeom>
        </p:spPr>
      </p:pic>
      <p:pic>
        <p:nvPicPr>
          <p:cNvPr id="19" name="Picture 18" descr="5to1.jpg"/>
          <p:cNvPicPr>
            <a:picLocks noChangeAspect="1"/>
          </p:cNvPicPr>
          <p:nvPr/>
        </p:nvPicPr>
        <p:blipFill>
          <a:blip r:embed="rId4"/>
          <a:srcRect b="10345"/>
          <a:stretch>
            <a:fillRect/>
          </a:stretch>
        </p:blipFill>
        <p:spPr>
          <a:xfrm>
            <a:off x="4267200" y="0"/>
            <a:ext cx="3670300" cy="1981200"/>
          </a:xfrm>
          <a:prstGeom prst="rect">
            <a:avLst/>
          </a:prstGeom>
        </p:spPr>
      </p:pic>
      <p:pic>
        <p:nvPicPr>
          <p:cNvPr id="20" name="Picture 19" descr="5to1.jpg"/>
          <p:cNvPicPr>
            <a:picLocks noChangeAspect="1"/>
          </p:cNvPicPr>
          <p:nvPr/>
        </p:nvPicPr>
        <p:blipFill>
          <a:blip r:embed="rId4"/>
          <a:srcRect b="10345"/>
          <a:stretch>
            <a:fillRect/>
          </a:stretch>
        </p:blipFill>
        <p:spPr>
          <a:xfrm>
            <a:off x="1524000" y="2133600"/>
            <a:ext cx="3670300" cy="1981200"/>
          </a:xfrm>
          <a:prstGeom prst="rect">
            <a:avLst/>
          </a:prstGeom>
        </p:spPr>
      </p:pic>
      <p:pic>
        <p:nvPicPr>
          <p:cNvPr id="21" name="Picture 20" descr="5to1.jpg"/>
          <p:cNvPicPr>
            <a:picLocks noChangeAspect="1"/>
          </p:cNvPicPr>
          <p:nvPr/>
        </p:nvPicPr>
        <p:blipFill>
          <a:blip r:embed="rId4"/>
          <a:srcRect b="10345"/>
          <a:stretch>
            <a:fillRect/>
          </a:stretch>
        </p:blipFill>
        <p:spPr>
          <a:xfrm>
            <a:off x="3048000" y="3657600"/>
            <a:ext cx="3670300" cy="1981200"/>
          </a:xfrm>
          <a:prstGeom prst="rect">
            <a:avLst/>
          </a:prstGeom>
        </p:spPr>
      </p:pic>
    </p:spTree>
    <p:extLst>
      <p:ext uri="{BB962C8B-B14F-4D97-AF65-F5344CB8AC3E}">
        <p14:creationId xmlns:p14="http://schemas.microsoft.com/office/powerpoint/2010/main" val="233109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accel="50000" decel="5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4" accel="50000" decel="5000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8" accel="50000" decel="5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par>
                                <p:cTn id="33" presetID="2" presetClass="entr" presetSubtype="8" accel="50000" decel="5000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accel="50000" decel="5000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2" accel="50000" decel="5000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ppt_y"/>
                                          </p:val>
                                        </p:tav>
                                        <p:tav tm="100000">
                                          <p:val>
                                            <p:strVal val="#ppt_y"/>
                                          </p:val>
                                        </p:tav>
                                      </p:tavLst>
                                    </p:anim>
                                  </p:childTnLst>
                                </p:cTn>
                              </p:par>
                              <p:par>
                                <p:cTn id="45" presetID="2" presetClass="entr" presetSubtype="2" accel="50000" decel="5000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1+#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par>
                                <p:cTn id="49" presetID="2" presetClass="entr" presetSubtype="2" accel="50000" decel="5000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1+#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2" presetClass="entr" presetSubtype="9" accel="50000" decel="5000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0-#ppt_w/2"/>
                                          </p:val>
                                        </p:tav>
                                        <p:tav tm="100000">
                                          <p:val>
                                            <p:strVal val="#ppt_x"/>
                                          </p:val>
                                        </p:tav>
                                      </p:tavLst>
                                    </p:anim>
                                    <p:anim calcmode="lin" valueType="num">
                                      <p:cBhvr additive="base">
                                        <p:cTn id="56" dur="500" fill="hold"/>
                                        <p:tgtEl>
                                          <p:spTgt spid="16"/>
                                        </p:tgtEl>
                                        <p:attrNameLst>
                                          <p:attrName>ppt_y</p:attrName>
                                        </p:attrNameLst>
                                      </p:cBhvr>
                                      <p:tavLst>
                                        <p:tav tm="0">
                                          <p:val>
                                            <p:strVal val="0-#ppt_h/2"/>
                                          </p:val>
                                        </p:tav>
                                        <p:tav tm="100000">
                                          <p:val>
                                            <p:strVal val="#ppt_y"/>
                                          </p:val>
                                        </p:tav>
                                      </p:tavLst>
                                    </p:anim>
                                  </p:childTnLst>
                                </p:cTn>
                              </p:par>
                              <p:par>
                                <p:cTn id="57" presetID="2" presetClass="entr" presetSubtype="9" accel="50000" decel="5000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0-#ppt_w/2"/>
                                          </p:val>
                                        </p:tav>
                                        <p:tav tm="100000">
                                          <p:val>
                                            <p:strVal val="#ppt_x"/>
                                          </p:val>
                                        </p:tav>
                                      </p:tavLst>
                                    </p:anim>
                                    <p:anim calcmode="lin" valueType="num">
                                      <p:cBhvr additive="base">
                                        <p:cTn id="60" dur="500" fill="hold"/>
                                        <p:tgtEl>
                                          <p:spTgt spid="17"/>
                                        </p:tgtEl>
                                        <p:attrNameLst>
                                          <p:attrName>ppt_y</p:attrName>
                                        </p:attrNameLst>
                                      </p:cBhvr>
                                      <p:tavLst>
                                        <p:tav tm="0">
                                          <p:val>
                                            <p:strVal val="0-#ppt_h/2"/>
                                          </p:val>
                                        </p:tav>
                                        <p:tav tm="100000">
                                          <p:val>
                                            <p:strVal val="#ppt_y"/>
                                          </p:val>
                                        </p:tav>
                                      </p:tavLst>
                                    </p:anim>
                                  </p:childTnLst>
                                </p:cTn>
                              </p:par>
                              <p:par>
                                <p:cTn id="61" presetID="2" presetClass="entr" presetSubtype="9" accel="50000" decel="5000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0-#ppt_w/2"/>
                                          </p:val>
                                        </p:tav>
                                        <p:tav tm="100000">
                                          <p:val>
                                            <p:strVal val="#ppt_x"/>
                                          </p:val>
                                        </p:tav>
                                      </p:tavLst>
                                    </p:anim>
                                    <p:anim calcmode="lin" valueType="num">
                                      <p:cBhvr additive="base">
                                        <p:cTn id="64" dur="500" fill="hold"/>
                                        <p:tgtEl>
                                          <p:spTgt spid="18"/>
                                        </p:tgtEl>
                                        <p:attrNameLst>
                                          <p:attrName>ppt_y</p:attrName>
                                        </p:attrNameLst>
                                      </p:cBhvr>
                                      <p:tavLst>
                                        <p:tav tm="0">
                                          <p:val>
                                            <p:strVal val="0-#ppt_h/2"/>
                                          </p:val>
                                        </p:tav>
                                        <p:tav tm="100000">
                                          <p:val>
                                            <p:strVal val="#ppt_y"/>
                                          </p:val>
                                        </p:tav>
                                      </p:tavLst>
                                    </p:anim>
                                  </p:childTnLst>
                                </p:cTn>
                              </p:par>
                              <p:par>
                                <p:cTn id="65" presetID="2" presetClass="entr" presetSubtype="6" accel="50000" decel="5000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1+#ppt_w/2"/>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par>
                                <p:cTn id="69" presetID="2" presetClass="entr" presetSubtype="6" accel="50000" decel="50000"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1+#ppt_w/2"/>
                                          </p:val>
                                        </p:tav>
                                        <p:tav tm="100000">
                                          <p:val>
                                            <p:strVal val="#ppt_x"/>
                                          </p:val>
                                        </p:tav>
                                      </p:tavLst>
                                    </p:anim>
                                    <p:anim calcmode="lin" valueType="num">
                                      <p:cBhvr additive="base">
                                        <p:cTn id="72" dur="500" fill="hold"/>
                                        <p:tgtEl>
                                          <p:spTgt spid="20"/>
                                        </p:tgtEl>
                                        <p:attrNameLst>
                                          <p:attrName>ppt_y</p:attrName>
                                        </p:attrNameLst>
                                      </p:cBhvr>
                                      <p:tavLst>
                                        <p:tav tm="0">
                                          <p:val>
                                            <p:strVal val="1+#ppt_h/2"/>
                                          </p:val>
                                        </p:tav>
                                        <p:tav tm="100000">
                                          <p:val>
                                            <p:strVal val="#ppt_y"/>
                                          </p:val>
                                        </p:tav>
                                      </p:tavLst>
                                    </p:anim>
                                  </p:childTnLst>
                                </p:cTn>
                              </p:par>
                              <p:par>
                                <p:cTn id="73" presetID="2" presetClass="entr" presetSubtype="6" accel="50000" decel="5000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additive="base">
                                        <p:cTn id="75" dur="500" fill="hold"/>
                                        <p:tgtEl>
                                          <p:spTgt spid="21"/>
                                        </p:tgtEl>
                                        <p:attrNameLst>
                                          <p:attrName>ppt_x</p:attrName>
                                        </p:attrNameLst>
                                      </p:cBhvr>
                                      <p:tavLst>
                                        <p:tav tm="0">
                                          <p:val>
                                            <p:strVal val="1+#ppt_w/2"/>
                                          </p:val>
                                        </p:tav>
                                        <p:tav tm="100000">
                                          <p:val>
                                            <p:strVal val="#ppt_x"/>
                                          </p:val>
                                        </p:tav>
                                      </p:tavLst>
                                    </p:anim>
                                    <p:anim calcmode="lin" valueType="num">
                                      <p:cBhvr additive="base">
                                        <p:cTn id="7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 page.jpg"/>
          <p:cNvPicPr>
            <a:picLocks noChangeAspect="1"/>
          </p:cNvPicPr>
          <p:nvPr/>
        </p:nvPicPr>
        <p:blipFill>
          <a:blip r:embed="rId3"/>
          <a:stretch>
            <a:fillRect/>
          </a:stretch>
        </p:blipFill>
        <p:spPr>
          <a:xfrm>
            <a:off x="5562600" y="2590800"/>
            <a:ext cx="3378200" cy="2717800"/>
          </a:xfrm>
          <a:prstGeom prst="rect">
            <a:avLst/>
          </a:prstGeom>
        </p:spPr>
      </p:pic>
      <p:sp>
        <p:nvSpPr>
          <p:cNvPr id="2" name="TextBox 1"/>
          <p:cNvSpPr txBox="1"/>
          <p:nvPr/>
        </p:nvSpPr>
        <p:spPr>
          <a:xfrm>
            <a:off x="4572000" y="76201"/>
            <a:ext cx="5943600" cy="1323439"/>
          </a:xfrm>
          <a:prstGeom prst="rect">
            <a:avLst/>
          </a:prstGeom>
          <a:noFill/>
        </p:spPr>
        <p:txBody>
          <a:bodyPr wrap="square" rtlCol="0">
            <a:spAutoFit/>
          </a:bodyPr>
          <a:lstStyle/>
          <a:p>
            <a:pPr algn="ctr"/>
            <a:r>
              <a:rPr lang="en-US" sz="8000" dirty="0">
                <a:solidFill>
                  <a:schemeClr val="accent3">
                    <a:lumMod val="75000"/>
                  </a:schemeClr>
                </a:solidFill>
                <a:effectLst>
                  <a:outerShdw blurRad="50800" dist="38100" dir="2700000">
                    <a:srgbClr val="000000">
                      <a:alpha val="43000"/>
                    </a:srgbClr>
                  </a:outerShdw>
                </a:effectLst>
                <a:latin typeface=" JSP Ross"/>
                <a:cs typeface=" JSP Ross"/>
              </a:rPr>
              <a:t>Journaling</a:t>
            </a:r>
          </a:p>
        </p:txBody>
      </p:sp>
      <p:pic>
        <p:nvPicPr>
          <p:cNvPr id="3" name="Picture 2" descr="Lady At Desk.tif"/>
          <p:cNvPicPr>
            <a:picLocks noChangeAspect="1"/>
          </p:cNvPicPr>
          <p:nvPr/>
        </p:nvPicPr>
        <p:blipFill>
          <a:blip r:embed="rId4"/>
          <a:stretch>
            <a:fillRect/>
          </a:stretch>
        </p:blipFill>
        <p:spPr>
          <a:xfrm>
            <a:off x="1752601" y="5029201"/>
            <a:ext cx="1546225" cy="1355725"/>
          </a:xfrm>
          <a:prstGeom prst="rect">
            <a:avLst/>
          </a:prstGeom>
        </p:spPr>
      </p:pic>
      <p:sp>
        <p:nvSpPr>
          <p:cNvPr id="4" name="Text Box 2"/>
          <p:cNvSpPr txBox="1">
            <a:spLocks noChangeArrowheads="1"/>
          </p:cNvSpPr>
          <p:nvPr/>
        </p:nvSpPr>
        <p:spPr bwMode="auto">
          <a:xfrm>
            <a:off x="3505200" y="1981200"/>
            <a:ext cx="7010400" cy="4506362"/>
          </a:xfrm>
          <a:prstGeom prst="rect">
            <a:avLst/>
          </a:prstGeom>
          <a:noFill/>
          <a:ln w="9525">
            <a:noFill/>
            <a:miter lim="800000"/>
            <a:headEnd/>
            <a:tailEnd/>
          </a:ln>
        </p:spPr>
        <p:txBody>
          <a:bodyPr wrap="square" lIns="0" tIns="0" rIns="0" bIns="0">
            <a:prstTxWarp prst="textNoShape">
              <a:avLst/>
            </a:prstTxWarp>
            <a:spAutoFit/>
          </a:bodyPr>
          <a:lstStyle/>
          <a:p>
            <a:pPr marL="457200" indent="-457200">
              <a:lnSpc>
                <a:spcPct val="95000"/>
              </a:lnSpc>
              <a:buClr>
                <a:schemeClr val="accent1">
                  <a:lumMod val="50000"/>
                </a:schemeClr>
              </a:buClr>
              <a:buSzPct val="140000"/>
              <a:buFont typeface="+mj-lt"/>
              <a:buAutoNum type="arabicPeriod"/>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Research “relationship ratios”  (start with the 4 articles </a:t>
            </a:r>
            <a:r>
              <a:rPr lang="en-GB" sz="2800" dirty="0" err="1">
                <a:solidFill>
                  <a:schemeClr val="accent1">
                    <a:lumMod val="50000"/>
                  </a:schemeClr>
                </a:solidFill>
              </a:rPr>
              <a:t>i</a:t>
            </a:r>
            <a:r>
              <a:rPr lang="en-GB" sz="2800" dirty="0">
                <a:solidFill>
                  <a:schemeClr val="accent1">
                    <a:lumMod val="50000"/>
                  </a:schemeClr>
                </a:solidFill>
              </a:rPr>
              <a:t> provide) and provide a summary/reflection of the information.</a:t>
            </a:r>
          </a:p>
          <a:p>
            <a:pPr marL="457200" indent="-45720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endParaRPr lang="en-GB" sz="2800" dirty="0">
              <a:solidFill>
                <a:schemeClr val="accent1">
                  <a:lumMod val="50000"/>
                </a:schemeClr>
              </a:solidFill>
            </a:endParaRPr>
          </a:p>
          <a:p>
            <a:pPr marL="457200" indent="-45720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EXAMPLE: what is the basic info.  What implications for relationships (note that this includes business, casual, etc) can be learned.  What habits might you need to begin practicing?  What communication patterns do you already do? Other insights . . .</a:t>
            </a:r>
          </a:p>
        </p:txBody>
      </p:sp>
    </p:spTree>
    <p:extLst>
      <p:ext uri="{BB962C8B-B14F-4D97-AF65-F5344CB8AC3E}">
        <p14:creationId xmlns:p14="http://schemas.microsoft.com/office/powerpoint/2010/main" val="2808501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body"/>
          </p:nvPr>
        </p:nvSpPr>
        <p:spPr>
          <a:xfrm>
            <a:off x="1752600" y="457201"/>
            <a:ext cx="8686800" cy="5396349"/>
          </a:xfrm>
        </p:spPr>
        <p:txBody>
          <a:bodyPr anchor="t">
            <a:spAutoFit/>
          </a:bodyPr>
          <a:lstStyle/>
          <a:p>
            <a:pPr marL="338138" indent="-338138" algn="l" eaLnBrk="1" hangingPunct="1">
              <a:spcBef>
                <a:spcPts val="800"/>
              </a:spcBef>
              <a:buClr>
                <a:srgbClr val="FFFFFF"/>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4000" dirty="0">
                <a:solidFill>
                  <a:srgbClr val="376092"/>
                </a:solidFill>
                <a:effectLst>
                  <a:outerShdw blurRad="50800" dist="38100" dir="2700000">
                    <a:srgbClr val="000000">
                      <a:alpha val="43000"/>
                    </a:srgbClr>
                  </a:outerShdw>
                </a:effectLst>
                <a:latin typeface="Estelle Black SF" pitchFamily="67" charset="0"/>
              </a:rPr>
              <a:t>“No one can so effectually ruin a woman’s happiness and usefulness, and make life a </a:t>
            </a:r>
            <a:r>
              <a:rPr lang="en-GB" sz="4000" dirty="0" err="1">
                <a:solidFill>
                  <a:srgbClr val="376092"/>
                </a:solidFill>
                <a:effectLst>
                  <a:outerShdw blurRad="50800" dist="38100" dir="2700000">
                    <a:srgbClr val="000000">
                      <a:alpha val="43000"/>
                    </a:srgbClr>
                  </a:outerShdw>
                </a:effectLst>
                <a:latin typeface="Estelle Black SF" pitchFamily="67" charset="0"/>
              </a:rPr>
              <a:t>heartsickening</a:t>
            </a:r>
            <a:r>
              <a:rPr lang="en-GB" sz="4000" dirty="0">
                <a:solidFill>
                  <a:srgbClr val="376092"/>
                </a:solidFill>
                <a:effectLst>
                  <a:outerShdw blurRad="50800" dist="38100" dir="2700000">
                    <a:srgbClr val="000000">
                      <a:alpha val="43000"/>
                    </a:srgbClr>
                  </a:outerShdw>
                </a:effectLst>
                <a:latin typeface="Estelle Black SF" pitchFamily="67" charset="0"/>
              </a:rPr>
              <a:t> burden, as her own husband; and </a:t>
            </a:r>
            <a:r>
              <a:rPr lang="en-GB" sz="4000">
                <a:solidFill>
                  <a:srgbClr val="376092"/>
                </a:solidFill>
                <a:effectLst>
                  <a:outerShdw blurRad="50800" dist="38100" dir="2700000">
                    <a:srgbClr val="000000">
                      <a:alpha val="43000"/>
                    </a:srgbClr>
                  </a:outerShdw>
                </a:effectLst>
                <a:latin typeface="Estelle Black SF" pitchFamily="67" charset="0"/>
              </a:rPr>
              <a:t>no one </a:t>
            </a:r>
            <a:r>
              <a:rPr lang="en-GB" sz="4000" dirty="0">
                <a:solidFill>
                  <a:srgbClr val="376092"/>
                </a:solidFill>
                <a:effectLst>
                  <a:outerShdw blurRad="50800" dist="38100" dir="2700000">
                    <a:srgbClr val="000000">
                      <a:alpha val="43000"/>
                    </a:srgbClr>
                  </a:outerShdw>
                </a:effectLst>
                <a:latin typeface="Estelle Black SF" pitchFamily="67" charset="0"/>
              </a:rPr>
              <a:t>can do one hundredth part as much to chill </a:t>
            </a:r>
            <a:r>
              <a:rPr lang="en-GB" sz="4000">
                <a:solidFill>
                  <a:srgbClr val="376092"/>
                </a:solidFill>
                <a:effectLst>
                  <a:outerShdw blurRad="50800" dist="38100" dir="2700000">
                    <a:srgbClr val="000000">
                      <a:alpha val="43000"/>
                    </a:srgbClr>
                  </a:outerShdw>
                </a:effectLst>
                <a:latin typeface="Estelle Black SF" pitchFamily="67" charset="0"/>
              </a:rPr>
              <a:t>the hopes </a:t>
            </a:r>
            <a:r>
              <a:rPr lang="en-GB" sz="4000" dirty="0">
                <a:solidFill>
                  <a:srgbClr val="376092"/>
                </a:solidFill>
                <a:effectLst>
                  <a:outerShdw blurRad="50800" dist="38100" dir="2700000">
                    <a:srgbClr val="000000">
                      <a:alpha val="43000"/>
                    </a:srgbClr>
                  </a:outerShdw>
                </a:effectLst>
                <a:latin typeface="Estelle Black SF" pitchFamily="67" charset="0"/>
              </a:rPr>
              <a:t>and aspirations of a man, to paralyze his energies and ruin his influence and prospects, as his own wife.”</a:t>
            </a:r>
          </a:p>
          <a:p>
            <a:pPr marL="338138" indent="-338138" algn="r" eaLnBrk="1" hangingPunct="1">
              <a:spcBef>
                <a:spcPts val="800"/>
              </a:spcBef>
              <a:buClr>
                <a:srgbClr val="FFFFFF"/>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dirty="0">
                <a:solidFill>
                  <a:srgbClr val="7F7F7F"/>
                </a:solidFill>
                <a:effectLst>
                  <a:outerShdw blurRad="50800" dist="38100" dir="2700000">
                    <a:srgbClr val="000000">
                      <a:alpha val="43000"/>
                    </a:srgbClr>
                  </a:outerShdw>
                </a:effectLst>
                <a:latin typeface="Estelle Black SF" pitchFamily="67" charset="0"/>
              </a:rPr>
              <a:t>– Review &amp; Herald, 2/2/1886</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752600" y="3352801"/>
            <a:ext cx="5257800" cy="1200329"/>
          </a:xfrm>
          <a:prstGeom prst="rect">
            <a:avLst/>
          </a:prstGeom>
          <a:noFill/>
          <a:ln w="9525">
            <a:noFill/>
            <a:miter lim="800000"/>
            <a:headEnd/>
            <a:tailEnd/>
          </a:ln>
        </p:spPr>
        <p:txBody>
          <a:bodyPr wrap="square">
            <a:prstTxWarp prst="textNoShape">
              <a:avLst/>
            </a:prstTxWarp>
            <a:spAutoFit/>
          </a:bodyPr>
          <a:lstStyle/>
          <a:p>
            <a:pPr eaLnBrk="0" hangingPunct="0"/>
            <a:r>
              <a:rPr lang="en-US" dirty="0">
                <a:solidFill>
                  <a:srgbClr val="D9D9D9"/>
                </a:solidFill>
              </a:rPr>
              <a:t>Relationships start with seeking to understand, which must begin with really listening which has to assume a basis of care which can only happen with trust in the other person’s intentions for good</a:t>
            </a:r>
            <a:endParaRPr lang="en-US" dirty="0">
              <a:solidFill>
                <a:srgbClr val="D9D9D9"/>
              </a:solidFill>
              <a:latin typeface="SLGreek"/>
              <a:cs typeface="SLGreek"/>
            </a:endParaRPr>
          </a:p>
        </p:txBody>
      </p:sp>
    </p:spTree>
    <p:extLst>
      <p:ext uri="{BB962C8B-B14F-4D97-AF65-F5344CB8AC3E}">
        <p14:creationId xmlns:p14="http://schemas.microsoft.com/office/powerpoint/2010/main" val="1028572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752600" y="3352801"/>
            <a:ext cx="4724400" cy="366713"/>
          </a:xfrm>
          <a:prstGeom prst="rect">
            <a:avLst/>
          </a:prstGeom>
          <a:noFill/>
          <a:ln w="9525">
            <a:noFill/>
            <a:miter lim="800000"/>
            <a:headEnd/>
            <a:tailEnd/>
          </a:ln>
        </p:spPr>
        <p:txBody>
          <a:bodyPr>
            <a:prstTxWarp prst="textNoShape">
              <a:avLst/>
            </a:prstTxWarp>
            <a:spAutoFit/>
          </a:bodyPr>
          <a:lstStyle/>
          <a:p>
            <a:pPr eaLnBrk="0" hangingPunct="0"/>
            <a:r>
              <a:rPr lang="en-US" dirty="0">
                <a:solidFill>
                  <a:srgbClr val="D9D9D9"/>
                </a:solidFill>
              </a:rPr>
              <a:t>Faith in the other person makes a difference</a:t>
            </a:r>
            <a:endParaRPr lang="en-US" dirty="0">
              <a:solidFill>
                <a:srgbClr val="D9D9D9"/>
              </a:solidFill>
              <a:latin typeface="SLGreek"/>
              <a:cs typeface="SLGreek"/>
            </a:endParaRPr>
          </a:p>
        </p:txBody>
      </p:sp>
    </p:spTree>
    <p:extLst>
      <p:ext uri="{BB962C8B-B14F-4D97-AF65-F5344CB8AC3E}">
        <p14:creationId xmlns:p14="http://schemas.microsoft.com/office/powerpoint/2010/main" val="3217682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752600" y="3352801"/>
            <a:ext cx="4724400" cy="1015663"/>
          </a:xfrm>
          <a:prstGeom prst="rect">
            <a:avLst/>
          </a:prstGeom>
          <a:noFill/>
          <a:ln w="9525">
            <a:noFill/>
            <a:miter lim="800000"/>
            <a:headEnd/>
            <a:tailEnd/>
          </a:ln>
        </p:spPr>
        <p:txBody>
          <a:bodyPr>
            <a:prstTxWarp prst="textNoShape">
              <a:avLst/>
            </a:prstTxWarp>
            <a:spAutoFit/>
          </a:bodyPr>
          <a:lstStyle/>
          <a:p>
            <a:pPr eaLnBrk="0" hangingPunct="0"/>
            <a:r>
              <a:rPr lang="en-US" dirty="0">
                <a:solidFill>
                  <a:srgbClr val="D9D9D9"/>
                </a:solidFill>
              </a:rPr>
              <a:t>Unity is just that:</a:t>
            </a:r>
          </a:p>
          <a:p>
            <a:pPr eaLnBrk="0" hangingPunct="0"/>
            <a:endParaRPr lang="en-US" dirty="0">
              <a:solidFill>
                <a:srgbClr val="D9D9D9"/>
              </a:solidFill>
            </a:endParaRPr>
          </a:p>
          <a:p>
            <a:pPr eaLnBrk="0" hangingPunct="0"/>
            <a:r>
              <a:rPr lang="en-US" sz="2400" dirty="0">
                <a:solidFill>
                  <a:srgbClr val="FF0000"/>
                </a:solidFill>
              </a:rPr>
              <a:t>U</a:t>
            </a:r>
            <a:r>
              <a:rPr lang="en-US" sz="2400" dirty="0">
                <a:solidFill>
                  <a:srgbClr val="D9D9D9"/>
                </a:solidFill>
              </a:rPr>
              <a:t>  </a:t>
            </a:r>
            <a:r>
              <a:rPr lang="en-US" sz="2400" dirty="0" err="1">
                <a:solidFill>
                  <a:srgbClr val="FF0000"/>
                </a:solidFill>
              </a:rPr>
              <a:t>n</a:t>
            </a:r>
            <a:r>
              <a:rPr lang="en-US" sz="2400" dirty="0">
                <a:solidFill>
                  <a:srgbClr val="D9D9D9"/>
                </a:solidFill>
              </a:rPr>
              <a:t>  </a:t>
            </a:r>
            <a:r>
              <a:rPr lang="en-US" sz="2400" dirty="0">
                <a:solidFill>
                  <a:srgbClr val="FF0000"/>
                </a:solidFill>
              </a:rPr>
              <a:t>I</a:t>
            </a:r>
            <a:r>
              <a:rPr lang="en-US" sz="2400" dirty="0">
                <a:solidFill>
                  <a:srgbClr val="D9D9D9"/>
                </a:solidFill>
              </a:rPr>
              <a:t>  </a:t>
            </a:r>
            <a:r>
              <a:rPr lang="en-US" sz="2400" dirty="0">
                <a:solidFill>
                  <a:srgbClr val="FF0000"/>
                </a:solidFill>
              </a:rPr>
              <a:t>T</a:t>
            </a:r>
            <a:r>
              <a:rPr lang="en-US" sz="2400" dirty="0">
                <a:solidFill>
                  <a:srgbClr val="D9D9D9"/>
                </a:solidFill>
              </a:rPr>
              <a:t>ogether?:  </a:t>
            </a:r>
            <a:r>
              <a:rPr lang="en-US" sz="2400" dirty="0">
                <a:solidFill>
                  <a:srgbClr val="FF0000"/>
                </a:solidFill>
              </a:rPr>
              <a:t>Y</a:t>
            </a:r>
            <a:r>
              <a:rPr lang="en-US" sz="2400" dirty="0">
                <a:solidFill>
                  <a:srgbClr val="D9D9D9"/>
                </a:solidFill>
              </a:rPr>
              <a:t>es!</a:t>
            </a:r>
            <a:endParaRPr lang="en-US" sz="2400" dirty="0">
              <a:solidFill>
                <a:srgbClr val="D9D9D9"/>
              </a:solidFill>
              <a:latin typeface="SLGreek"/>
              <a:cs typeface="SLGreek"/>
            </a:endParaRPr>
          </a:p>
        </p:txBody>
      </p:sp>
    </p:spTree>
    <p:extLst>
      <p:ext uri="{BB962C8B-B14F-4D97-AF65-F5344CB8AC3E}">
        <p14:creationId xmlns:p14="http://schemas.microsoft.com/office/powerpoint/2010/main" val="420454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752600" y="3352800"/>
            <a:ext cx="4724400" cy="923330"/>
          </a:xfrm>
          <a:prstGeom prst="rect">
            <a:avLst/>
          </a:prstGeom>
          <a:noFill/>
          <a:ln w="9525">
            <a:noFill/>
            <a:miter lim="800000"/>
            <a:headEnd/>
            <a:tailEnd/>
          </a:ln>
        </p:spPr>
        <p:txBody>
          <a:bodyPr>
            <a:prstTxWarp prst="textNoShape">
              <a:avLst/>
            </a:prstTxWarp>
            <a:spAutoFit/>
          </a:bodyPr>
          <a:lstStyle/>
          <a:p>
            <a:pPr eaLnBrk="0" hangingPunct="0"/>
            <a:r>
              <a:rPr lang="en-US" dirty="0">
                <a:solidFill>
                  <a:srgbClr val="D9D9D9"/>
                </a:solidFill>
              </a:rPr>
              <a:t>Problems get solved when everyone acknowledges and uses their gifts for the benefit of all</a:t>
            </a:r>
            <a:endParaRPr lang="en-US" dirty="0">
              <a:solidFill>
                <a:srgbClr val="D9D9D9"/>
              </a:solidFill>
              <a:latin typeface="SLGreek"/>
              <a:cs typeface="SLGreek"/>
            </a:endParaRPr>
          </a:p>
        </p:txBody>
      </p:sp>
    </p:spTree>
    <p:extLst>
      <p:ext uri="{BB962C8B-B14F-4D97-AF65-F5344CB8AC3E}">
        <p14:creationId xmlns:p14="http://schemas.microsoft.com/office/powerpoint/2010/main" val="3743856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 page.jpg"/>
          <p:cNvPicPr>
            <a:picLocks noChangeAspect="1"/>
          </p:cNvPicPr>
          <p:nvPr/>
        </p:nvPicPr>
        <p:blipFill>
          <a:blip r:embed="rId3"/>
          <a:stretch>
            <a:fillRect/>
          </a:stretch>
        </p:blipFill>
        <p:spPr>
          <a:xfrm>
            <a:off x="5562600" y="2590800"/>
            <a:ext cx="3378200" cy="2717800"/>
          </a:xfrm>
          <a:prstGeom prst="rect">
            <a:avLst/>
          </a:prstGeom>
        </p:spPr>
      </p:pic>
      <p:sp>
        <p:nvSpPr>
          <p:cNvPr id="2" name="TextBox 1"/>
          <p:cNvSpPr txBox="1"/>
          <p:nvPr/>
        </p:nvSpPr>
        <p:spPr>
          <a:xfrm>
            <a:off x="4572000" y="76201"/>
            <a:ext cx="5943600" cy="1323439"/>
          </a:xfrm>
          <a:prstGeom prst="rect">
            <a:avLst/>
          </a:prstGeom>
          <a:noFill/>
        </p:spPr>
        <p:txBody>
          <a:bodyPr wrap="square" rtlCol="0">
            <a:spAutoFit/>
          </a:bodyPr>
          <a:lstStyle/>
          <a:p>
            <a:pPr algn="ctr"/>
            <a:r>
              <a:rPr lang="en-US" sz="8000" dirty="0">
                <a:solidFill>
                  <a:schemeClr val="accent3">
                    <a:lumMod val="75000"/>
                  </a:schemeClr>
                </a:solidFill>
                <a:effectLst>
                  <a:outerShdw blurRad="50800" dist="38100" dir="2700000">
                    <a:srgbClr val="000000">
                      <a:alpha val="43000"/>
                    </a:srgbClr>
                  </a:outerShdw>
                </a:effectLst>
                <a:latin typeface=" JSP Ross"/>
                <a:cs typeface=" JSP Ross"/>
              </a:rPr>
              <a:t>Journaling</a:t>
            </a:r>
          </a:p>
        </p:txBody>
      </p:sp>
      <p:pic>
        <p:nvPicPr>
          <p:cNvPr id="3" name="Picture 2" descr="Lady At Desk.tif"/>
          <p:cNvPicPr>
            <a:picLocks noChangeAspect="1"/>
          </p:cNvPicPr>
          <p:nvPr/>
        </p:nvPicPr>
        <p:blipFill>
          <a:blip r:embed="rId4"/>
          <a:stretch>
            <a:fillRect/>
          </a:stretch>
        </p:blipFill>
        <p:spPr>
          <a:xfrm>
            <a:off x="1752601" y="5029201"/>
            <a:ext cx="1546225" cy="1355725"/>
          </a:xfrm>
          <a:prstGeom prst="rect">
            <a:avLst/>
          </a:prstGeom>
        </p:spPr>
      </p:pic>
      <p:sp>
        <p:nvSpPr>
          <p:cNvPr id="4" name="Text Box 2"/>
          <p:cNvSpPr txBox="1">
            <a:spLocks noChangeArrowheads="1"/>
          </p:cNvSpPr>
          <p:nvPr/>
        </p:nvSpPr>
        <p:spPr bwMode="auto">
          <a:xfrm>
            <a:off x="3505200" y="1981200"/>
            <a:ext cx="7010400" cy="4093428"/>
          </a:xfrm>
          <a:prstGeom prst="rect">
            <a:avLst/>
          </a:prstGeom>
          <a:noFill/>
          <a:ln w="9525">
            <a:noFill/>
            <a:miter lim="800000"/>
            <a:headEnd/>
            <a:tailEnd/>
          </a:ln>
        </p:spPr>
        <p:txBody>
          <a:bodyPr wrap="square" lIns="0" tIns="0" rIns="0" bIns="0">
            <a:prstTxWarp prst="textNoShape">
              <a:avLst/>
            </a:prstTxWarp>
            <a:spAutoFit/>
          </a:bodyPr>
          <a:lstStyle/>
          <a:p>
            <a:pPr marL="457200" indent="-457200">
              <a:lnSpc>
                <a:spcPct val="95000"/>
              </a:lnSpc>
              <a:buClr>
                <a:schemeClr val="accent1">
                  <a:lumMod val="50000"/>
                </a:schemeClr>
              </a:buClr>
              <a:buSzPct val="140000"/>
              <a:buFont typeface="+mj-lt"/>
              <a:buAutoNum type="arabicPeriod"/>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Using the material in your textbook as a guide, what rules for communication were either followed or broken in the clips we saw?  What patterns of communication have you seen modelled in your own home?  What might you plan to differently in your future home?</a:t>
            </a:r>
          </a:p>
          <a:p>
            <a:pPr marL="457200" indent="-457200">
              <a:lnSpc>
                <a:spcPct val="95000"/>
              </a:lnSpc>
              <a:buClr>
                <a:schemeClr val="accent1">
                  <a:lumMod val="50000"/>
                </a:schemeClr>
              </a:buClr>
              <a:buSzPct val="140000"/>
              <a:buFont typeface="+mj-lt"/>
              <a:buAutoNum type="arabicPeriod"/>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Write a reaction/process/summary of the communication patterns needed for temperaments, MBJT, 5LL and others.</a:t>
            </a:r>
          </a:p>
        </p:txBody>
      </p:sp>
    </p:spTree>
    <p:extLst>
      <p:ext uri="{BB962C8B-B14F-4D97-AF65-F5344CB8AC3E}">
        <p14:creationId xmlns:p14="http://schemas.microsoft.com/office/powerpoint/2010/main" val="470352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524000" y="0"/>
            <a:ext cx="3810000" cy="838200"/>
          </a:xfrm>
        </p:spPr>
        <p:txBody>
          <a:bodyPr anchor="t"/>
          <a:lstStyle/>
          <a:p>
            <a:pPr>
              <a:lnSpc>
                <a:spcPct val="120000"/>
              </a:lnSpc>
            </a:pPr>
            <a:r>
              <a:rPr lang="en-US" sz="2800" dirty="0">
                <a:solidFill>
                  <a:srgbClr val="4F6228"/>
                </a:solidFill>
                <a:latin typeface=" JSP Ross"/>
                <a:cs typeface=" JSP Ross"/>
              </a:rPr>
              <a:t>Group yourselves: </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5867400" y="304800"/>
            <a:ext cx="4572000" cy="6324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Question 1:</a:t>
            </a:r>
          </a:p>
          <a:p>
            <a:r>
              <a:rPr lang="en-US" sz="2000" b="1" dirty="0">
                <a:solidFill>
                  <a:schemeClr val="tx2">
                    <a:lumMod val="75000"/>
                  </a:schemeClr>
                </a:solidFill>
              </a:rPr>
              <a:t>If you could, would you rather live in a boat or a tree house?</a:t>
            </a:r>
          </a:p>
          <a:p>
            <a:pPr eaLnBrk="0" hangingPunct="0">
              <a:lnSpc>
                <a:spcPct val="120000"/>
              </a:lnSpc>
              <a:defRPr/>
            </a:pPr>
            <a:r>
              <a:rPr lang="en-US" sz="2800" dirty="0">
                <a:latin typeface=" JSP Ross"/>
                <a:ea typeface="ＭＳ Ｐゴシック" pitchFamily="52" charset="-128"/>
                <a:cs typeface=" JSP Ross"/>
              </a:rPr>
              <a:t>Question 2:</a:t>
            </a:r>
          </a:p>
          <a:p>
            <a:pPr eaLnBrk="0" hangingPunct="0">
              <a:lnSpc>
                <a:spcPct val="120000"/>
              </a:lnSpc>
              <a:defRPr/>
            </a:pPr>
            <a:r>
              <a:rPr lang="en-US" sz="2000" b="1" dirty="0">
                <a:solidFill>
                  <a:srgbClr val="17375E"/>
                </a:solidFill>
              </a:rPr>
              <a:t>What are the best ways for parents to show their children they love them?</a:t>
            </a:r>
          </a:p>
          <a:p>
            <a:pPr eaLnBrk="0" hangingPunct="0">
              <a:lnSpc>
                <a:spcPct val="120000"/>
              </a:lnSpc>
              <a:defRPr/>
            </a:pPr>
            <a:r>
              <a:rPr lang="en-US" sz="2800" dirty="0">
                <a:latin typeface=" JSP Ross"/>
                <a:ea typeface="ＭＳ Ｐゴシック" pitchFamily="52" charset="-128"/>
                <a:cs typeface=" JSP Ross"/>
              </a:rPr>
              <a:t>Question 3:</a:t>
            </a:r>
          </a:p>
          <a:p>
            <a:pPr eaLnBrk="0" hangingPunct="0">
              <a:lnSpc>
                <a:spcPct val="120000"/>
              </a:lnSpc>
              <a:defRPr/>
            </a:pPr>
            <a:r>
              <a:rPr lang="en-US" sz="2000" b="1" dirty="0">
                <a:solidFill>
                  <a:srgbClr val="17375E"/>
                </a:solidFill>
              </a:rPr>
              <a:t>What’s the hardest thing you’ve ever done?</a:t>
            </a:r>
          </a:p>
          <a:p>
            <a:pPr eaLnBrk="0" hangingPunct="0">
              <a:lnSpc>
                <a:spcPct val="120000"/>
              </a:lnSpc>
              <a:defRPr/>
            </a:pPr>
            <a:r>
              <a:rPr lang="en-US" sz="2800" dirty="0">
                <a:latin typeface=" JSP Ross"/>
                <a:ea typeface="ＭＳ Ｐゴシック" pitchFamily="52" charset="-128"/>
                <a:cs typeface=" JSP Ross"/>
              </a:rPr>
              <a:t>Question 4: </a:t>
            </a:r>
          </a:p>
          <a:p>
            <a:pPr eaLnBrk="0" hangingPunct="0">
              <a:lnSpc>
                <a:spcPct val="120000"/>
              </a:lnSpc>
              <a:defRPr/>
            </a:pPr>
            <a:r>
              <a:rPr lang="en-US" sz="2000" b="1" dirty="0">
                <a:solidFill>
                  <a:srgbClr val="17375E"/>
                </a:solidFill>
              </a:rPr>
              <a:t>What personality trait has gotten you in the most trouble?</a:t>
            </a:r>
          </a:p>
          <a:p>
            <a:pPr eaLnBrk="0" hangingPunct="0">
              <a:lnSpc>
                <a:spcPct val="120000"/>
              </a:lnSpc>
              <a:defRPr/>
            </a:pPr>
            <a:endParaRPr lang="en-US" sz="2800" dirty="0">
              <a:latin typeface=" JSP Ross"/>
              <a:ea typeface="ＭＳ Ｐゴシック" pitchFamily="52" charset="-128"/>
              <a:cs typeface=" JSP Ross"/>
            </a:endParaRPr>
          </a:p>
        </p:txBody>
      </p:sp>
      <p:pic>
        <p:nvPicPr>
          <p:cNvPr id="6" name="Picture 5" descr="MB_jobs.jpg"/>
          <p:cNvPicPr>
            <a:picLocks noChangeAspect="1"/>
          </p:cNvPicPr>
          <p:nvPr/>
        </p:nvPicPr>
        <p:blipFill>
          <a:blip r:embed="rId3"/>
          <a:stretch>
            <a:fillRect/>
          </a:stretch>
        </p:blipFill>
        <p:spPr>
          <a:xfrm>
            <a:off x="1752600" y="702976"/>
            <a:ext cx="3810000" cy="6002624"/>
          </a:xfrm>
          <a:prstGeom prst="rect">
            <a:avLst/>
          </a:prstGeom>
        </p:spPr>
      </p:pic>
    </p:spTree>
    <p:extLst>
      <p:ext uri="{BB962C8B-B14F-4D97-AF65-F5344CB8AC3E}">
        <p14:creationId xmlns:p14="http://schemas.microsoft.com/office/powerpoint/2010/main" val="1704644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anim calcmode="lin" valueType="num">
                                      <p:cBhvr>
                                        <p:cTn id="1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1000"/>
                                        <p:tgtEl>
                                          <p:spTgt spid="5">
                                            <p:txEl>
                                              <p:pRg st="3" end="3"/>
                                            </p:txEl>
                                          </p:spTgt>
                                        </p:tgtEl>
                                      </p:cBhvr>
                                    </p:animEffect>
                                    <p:anim calcmode="lin" valueType="num">
                                      <p:cBhvr>
                                        <p:cTn id="3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1000"/>
                                        <p:tgtEl>
                                          <p:spTgt spid="5">
                                            <p:txEl>
                                              <p:pRg st="4" end="4"/>
                                            </p:txEl>
                                          </p:spTgt>
                                        </p:tgtEl>
                                      </p:cBhvr>
                                    </p:animEffect>
                                    <p:anim calcmode="lin" valueType="num">
                                      <p:cBhvr>
                                        <p:cTn id="4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1000"/>
                                        <p:tgtEl>
                                          <p:spTgt spid="5">
                                            <p:txEl>
                                              <p:pRg st="5" end="5"/>
                                            </p:txEl>
                                          </p:spTgt>
                                        </p:tgtEl>
                                      </p:cBhvr>
                                    </p:animEffect>
                                    <p:anim calcmode="lin" valueType="num">
                                      <p:cBhvr>
                                        <p:cTn id="4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5">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animEffect transition="in" filter="fade">
                                      <p:cBhvr>
                                        <p:cTn id="55" dur="1000"/>
                                        <p:tgtEl>
                                          <p:spTgt spid="5">
                                            <p:txEl>
                                              <p:pRg st="6" end="6"/>
                                            </p:txEl>
                                          </p:spTgt>
                                        </p:tgtEl>
                                      </p:cBhvr>
                                    </p:animEffect>
                                    <p:anim calcmode="lin" valueType="num">
                                      <p:cBhvr>
                                        <p:cTn id="5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5">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5">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5">
                                            <p:txEl>
                                              <p:pRg st="7" end="7"/>
                                            </p:txEl>
                                          </p:spTgt>
                                        </p:tgtEl>
                                        <p:attrNameLst>
                                          <p:attrName>style.visibility</p:attrName>
                                        </p:attrNameLst>
                                      </p:cBhvr>
                                      <p:to>
                                        <p:strVal val="visible"/>
                                      </p:to>
                                    </p:set>
                                    <p:animEffect transition="in" filter="fade">
                                      <p:cBhvr>
                                        <p:cTn id="63" dur="1000"/>
                                        <p:tgtEl>
                                          <p:spTgt spid="5">
                                            <p:txEl>
                                              <p:pRg st="7" end="7"/>
                                            </p:txEl>
                                          </p:spTgt>
                                        </p:tgtEl>
                                      </p:cBhvr>
                                    </p:animEffect>
                                    <p:anim calcmode="lin" valueType="num">
                                      <p:cBhvr>
                                        <p:cTn id="64"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5">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5">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816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88067"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gd name="adj" fmla="val 85648"/>
              </a:avLst>
            </a:prstTxWarp>
          </a:bodyPr>
          <a:lstStyle/>
          <a:p>
            <a:pPr algn="ctr"/>
            <a:r>
              <a:rPr lang="en-US" sz="3300" kern="10">
                <a:ln w="9525">
                  <a:noFill/>
                  <a:round/>
                  <a:headEnd/>
                  <a:tailEnd/>
                </a:ln>
                <a:gradFill rotWithShape="1">
                  <a:gsLst>
                    <a:gs pos="0">
                      <a:srgbClr val="000000"/>
                    </a:gs>
                    <a:gs pos="50000">
                      <a:schemeClr val="folHlink"/>
                    </a:gs>
                    <a:gs pos="100000">
                      <a:srgbClr val="000000"/>
                    </a:gs>
                  </a:gsLst>
                  <a:lin ang="5400000" scaled="1"/>
                </a:gradFill>
                <a:effectLst>
                  <a:outerShdw blurRad="63500" dist="17819" dir="2700000" algn="ctr" rotWithShape="0">
                    <a:srgbClr val="C0C0C0">
                      <a:alpha val="74997"/>
                    </a:srgbClr>
                  </a:outerShdw>
                </a:effectLst>
                <a:latin typeface="Impact"/>
                <a:ea typeface="Impact"/>
                <a:cs typeface="Impact"/>
              </a:rPr>
              <a:t>God Loves You</a:t>
            </a:r>
          </a:p>
        </p:txBody>
      </p:sp>
    </p:spTree>
    <p:extLst>
      <p:ext uri="{BB962C8B-B14F-4D97-AF65-F5344CB8AC3E}">
        <p14:creationId xmlns:p14="http://schemas.microsoft.com/office/powerpoint/2010/main" val="3988666390"/>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F0B10-886E-D970-ED3D-43EDE0B685F2}"/>
            </a:ext>
          </a:extLst>
        </p:cNvPr>
        <p:cNvGrpSpPr/>
        <p:nvPr/>
      </p:nvGrpSpPr>
      <p:grpSpPr>
        <a:xfrm>
          <a:off x="0" y="0"/>
          <a:ext cx="0" cy="0"/>
          <a:chOff x="0" y="0"/>
          <a:chExt cx="0" cy="0"/>
        </a:xfrm>
      </p:grpSpPr>
      <p:sp>
        <p:nvSpPr>
          <p:cNvPr id="635907" name="Rectangle 3">
            <a:extLst>
              <a:ext uri="{FF2B5EF4-FFF2-40B4-BE49-F238E27FC236}">
                <a16:creationId xmlns:a16="http://schemas.microsoft.com/office/drawing/2014/main" id="{900208FA-C57A-03EF-B057-F98864DB1BA5}"/>
              </a:ext>
            </a:extLst>
          </p:cNvPr>
          <p:cNvSpPr>
            <a:spLocks noGrp="1" noChangeArrowheads="1"/>
          </p:cNvSpPr>
          <p:nvPr>
            <p:ph type="ctrTitle" idx="4294967295"/>
          </p:nvPr>
        </p:nvSpPr>
        <p:spPr>
          <a:xfrm>
            <a:off x="381000" y="304800"/>
            <a:ext cx="11353800" cy="5486400"/>
          </a:xfrm>
        </p:spPr>
        <p:txBody>
          <a:bodyPr anchor="t"/>
          <a:lstStyle/>
          <a:p>
            <a:pPr>
              <a:lnSpc>
                <a:spcPct val="120000"/>
              </a:lnSpc>
            </a:pPr>
            <a:r>
              <a:rPr lang="en-US" sz="4000" dirty="0">
                <a:solidFill>
                  <a:schemeClr val="accent3">
                    <a:lumMod val="50000"/>
                  </a:schemeClr>
                </a:solidFill>
                <a:latin typeface="Estelle Black SF" pitchFamily="2" charset="0"/>
              </a:rPr>
              <a:t>“When you love someone, truly love them, you lay your heart open to them. You give them a part of yourself that you give to no one else, and you let them inside a part of you that only they can hurt-you literally hand them the razor with a map of where to cut deepest and most painfully on your heart and soul. And when they do strike, it’s crippling-like having your heart carved out.”</a:t>
            </a:r>
            <a:endParaRPr lang="en-US" sz="4000" dirty="0">
              <a:solidFill>
                <a:schemeClr val="accent3">
                  <a:lumMod val="50000"/>
                </a:schemeClr>
              </a:solidFill>
              <a:latin typeface="Estelle Black SF" pitchFamily="2" charset="0"/>
              <a:ea typeface="ＭＳ Ｐゴシック" pitchFamily="71" charset="-128"/>
              <a:cs typeface="Estelle Black SF"/>
            </a:endParaRPr>
          </a:p>
        </p:txBody>
      </p:sp>
      <p:sp>
        <p:nvSpPr>
          <p:cNvPr id="92164" name="TextBox 3">
            <a:extLst>
              <a:ext uri="{FF2B5EF4-FFF2-40B4-BE49-F238E27FC236}">
                <a16:creationId xmlns:a16="http://schemas.microsoft.com/office/drawing/2014/main" id="{B7745591-FED6-02A7-8E0B-F5C7EF6B9A82}"/>
              </a:ext>
            </a:extLst>
          </p:cNvPr>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Sherrilyn Kenyon</a:t>
            </a:r>
          </a:p>
        </p:txBody>
      </p:sp>
    </p:spTree>
    <p:extLst>
      <p:ext uri="{BB962C8B-B14F-4D97-AF65-F5344CB8AC3E}">
        <p14:creationId xmlns:p14="http://schemas.microsoft.com/office/powerpoint/2010/main" val="361259570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6BE59-2333-4DA7-DB51-ED487DA98B4A}"/>
            </a:ext>
          </a:extLst>
        </p:cNvPr>
        <p:cNvGrpSpPr/>
        <p:nvPr/>
      </p:nvGrpSpPr>
      <p:grpSpPr>
        <a:xfrm>
          <a:off x="0" y="0"/>
          <a:ext cx="0" cy="0"/>
          <a:chOff x="0" y="0"/>
          <a:chExt cx="0" cy="0"/>
        </a:xfrm>
      </p:grpSpPr>
      <p:pic>
        <p:nvPicPr>
          <p:cNvPr id="81922" name="Picture 1">
            <a:extLst>
              <a:ext uri="{FF2B5EF4-FFF2-40B4-BE49-F238E27FC236}">
                <a16:creationId xmlns:a16="http://schemas.microsoft.com/office/drawing/2014/main" id="{85DD4D0D-72F4-9933-AD2C-0F3C6D9C0C9F}"/>
              </a:ext>
            </a:extLst>
          </p:cNvPr>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round/>
            <a:headEnd/>
            <a:tailEnd/>
          </a:ln>
        </p:spPr>
      </p:pic>
      <p:pic>
        <p:nvPicPr>
          <p:cNvPr id="4" name="Picture 3" descr="film reel 2.JPG">
            <a:extLst>
              <a:ext uri="{FF2B5EF4-FFF2-40B4-BE49-F238E27FC236}">
                <a16:creationId xmlns:a16="http://schemas.microsoft.com/office/drawing/2014/main" id="{A32781C7-33F7-5186-29AA-F2FCB23A9E3F}"/>
              </a:ext>
            </a:extLst>
          </p:cNvPr>
          <p:cNvPicPr>
            <a:picLocks noChangeAspect="1"/>
          </p:cNvPicPr>
          <p:nvPr/>
        </p:nvPicPr>
        <p:blipFill>
          <a:blip r:embed="rId4"/>
          <a:stretch>
            <a:fillRect/>
          </a:stretch>
        </p:blipFill>
        <p:spPr>
          <a:xfrm>
            <a:off x="1524000" y="0"/>
            <a:ext cx="5486400" cy="6858000"/>
          </a:xfrm>
          <a:prstGeom prst="rect">
            <a:avLst/>
          </a:prstGeom>
          <a:ln>
            <a:noFill/>
          </a:ln>
          <a:effectLst>
            <a:softEdge rad="112500"/>
          </a:effectLst>
        </p:spPr>
      </p:pic>
      <p:sp>
        <p:nvSpPr>
          <p:cNvPr id="5" name="TextBox 4">
            <a:extLst>
              <a:ext uri="{FF2B5EF4-FFF2-40B4-BE49-F238E27FC236}">
                <a16:creationId xmlns:a16="http://schemas.microsoft.com/office/drawing/2014/main" id="{50A4C4EF-5107-59F3-0513-F1784B352C53}"/>
              </a:ext>
            </a:extLst>
          </p:cNvPr>
          <p:cNvSpPr txBox="1"/>
          <p:nvPr/>
        </p:nvSpPr>
        <p:spPr>
          <a:xfrm>
            <a:off x="6781800" y="685800"/>
            <a:ext cx="3657600" cy="2585323"/>
          </a:xfrm>
          <a:prstGeom prst="rect">
            <a:avLst/>
          </a:prstGeom>
          <a:solidFill>
            <a:srgbClr val="4C2315"/>
          </a:solidFill>
          <a:ln>
            <a:noFill/>
          </a:ln>
          <a:scene3d>
            <a:camera prst="perspectiveFront">
              <a:rot lat="0" lon="2100000" rev="0"/>
            </a:camera>
            <a:lightRig rig="threePt" dir="t"/>
          </a:scene3d>
          <a:sp3d>
            <a:bevelT w="165100" prst="coolSlant"/>
          </a:sp3d>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defRPr/>
            </a:pPr>
            <a:r>
              <a:rPr lang="en-US" sz="5400" dirty="0">
                <a:latin typeface=" JSP Ross"/>
                <a:cs typeface=" JSP Ross"/>
              </a:rPr>
              <a:t>Penny for your thoughts</a:t>
            </a:r>
          </a:p>
        </p:txBody>
      </p:sp>
      <p:sp>
        <p:nvSpPr>
          <p:cNvPr id="6" name="TextBox 2">
            <a:extLst>
              <a:ext uri="{FF2B5EF4-FFF2-40B4-BE49-F238E27FC236}">
                <a16:creationId xmlns:a16="http://schemas.microsoft.com/office/drawing/2014/main" id="{FE915546-39D2-9F49-D2F1-F4DFDA80B4C0}"/>
              </a:ext>
            </a:extLst>
          </p:cNvPr>
          <p:cNvSpPr txBox="1">
            <a:spLocks noChangeArrowheads="1"/>
          </p:cNvSpPr>
          <p:nvPr/>
        </p:nvSpPr>
        <p:spPr bwMode="auto">
          <a:xfrm>
            <a:off x="9525000" y="6324600"/>
            <a:ext cx="990600" cy="369332"/>
          </a:xfrm>
          <a:prstGeom prst="rect">
            <a:avLst/>
          </a:prstGeom>
          <a:noFill/>
          <a:ln w="9525">
            <a:noFill/>
            <a:miter lim="800000"/>
            <a:headEnd/>
            <a:tailEnd/>
          </a:ln>
        </p:spPr>
        <p:txBody>
          <a:bodyPr wrap="square">
            <a:prstTxWarp prst="textNoShape">
              <a:avLst/>
            </a:prstTxWarp>
            <a:spAutoFit/>
          </a:bodyPr>
          <a:lstStyle/>
          <a:p>
            <a:pPr eaLnBrk="0" hangingPunct="0"/>
            <a:r>
              <a:rPr lang="en-US" dirty="0">
                <a:solidFill>
                  <a:schemeClr val="tx1">
                    <a:lumMod val="85000"/>
                    <a:lumOff val="15000"/>
                  </a:schemeClr>
                </a:solidFill>
              </a:rPr>
              <a:t>end</a:t>
            </a:r>
          </a:p>
        </p:txBody>
      </p:sp>
    </p:spTree>
    <p:extLst>
      <p:ext uri="{BB962C8B-B14F-4D97-AF65-F5344CB8AC3E}">
        <p14:creationId xmlns:p14="http://schemas.microsoft.com/office/powerpoint/2010/main" val="181547126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body"/>
          </p:nvPr>
        </p:nvSpPr>
        <p:spPr>
          <a:xfrm>
            <a:off x="1752600" y="457200"/>
            <a:ext cx="8686800" cy="4780796"/>
          </a:xfrm>
        </p:spPr>
        <p:txBody>
          <a:bodyPr anchor="t">
            <a:spAutoFit/>
          </a:bodyPr>
          <a:lstStyle/>
          <a:p>
            <a:pPr marL="338138" indent="-338138" algn="l" eaLnBrk="1" hangingPunct="1">
              <a:spcBef>
                <a:spcPts val="800"/>
              </a:spcBef>
              <a:buClr>
                <a:srgbClr val="FFFFFF"/>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4000" dirty="0">
                <a:solidFill>
                  <a:srgbClr val="376092"/>
                </a:solidFill>
                <a:effectLst>
                  <a:outerShdw blurRad="50800" dist="38100" dir="2700000">
                    <a:srgbClr val="000000">
                      <a:alpha val="43000"/>
                    </a:srgbClr>
                  </a:outerShdw>
                </a:effectLst>
                <a:latin typeface="Estelle Black SF" pitchFamily="67" charset="0"/>
              </a:rPr>
              <a:t>“He [</a:t>
            </a:r>
            <a:r>
              <a:rPr lang="en-GB" sz="4000" dirty="0" err="1">
                <a:solidFill>
                  <a:srgbClr val="376092"/>
                </a:solidFill>
                <a:effectLst>
                  <a:outerShdw blurRad="50800" dist="38100" dir="2700000">
                    <a:srgbClr val="000000">
                      <a:alpha val="43000"/>
                    </a:srgbClr>
                  </a:outerShdw>
                </a:effectLst>
                <a:latin typeface="Estelle Black SF" pitchFamily="67" charset="0"/>
              </a:rPr>
              <a:t>satan</a:t>
            </a:r>
            <a:r>
              <a:rPr lang="en-GB" sz="4000" dirty="0">
                <a:solidFill>
                  <a:srgbClr val="376092"/>
                </a:solidFill>
                <a:effectLst>
                  <a:outerShdw blurRad="50800" dist="38100" dir="2700000">
                    <a:srgbClr val="000000">
                      <a:alpha val="43000"/>
                    </a:srgbClr>
                  </a:outerShdw>
                </a:effectLst>
                <a:latin typeface="Estelle Black SF" pitchFamily="67" charset="0"/>
              </a:rPr>
              <a:t>] is busily engaged in influencing those who are wholly unsuited to each other to unite their interests.  He exults in this work, for by it he can produce more misery and hopeless woe to the human family than by exercising his skill in any other direction.”</a:t>
            </a:r>
          </a:p>
          <a:p>
            <a:pPr marL="338138" indent="-338138" algn="r" eaLnBrk="1" hangingPunct="1">
              <a:spcBef>
                <a:spcPts val="800"/>
              </a:spcBef>
              <a:buClr>
                <a:srgbClr val="FFFFFF"/>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dirty="0">
                <a:solidFill>
                  <a:srgbClr val="7F7F7F"/>
                </a:solidFill>
                <a:effectLst>
                  <a:outerShdw blurRad="50800" dist="38100" dir="2700000">
                    <a:srgbClr val="000000">
                      <a:alpha val="43000"/>
                    </a:srgbClr>
                  </a:outerShdw>
                </a:effectLst>
                <a:latin typeface="Estelle Black SF" pitchFamily="67" charset="0"/>
              </a:rPr>
              <a:t>– pg 248:2, 2Testimonies, pub. 1870</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9244B-EE94-08CC-2461-A60D4CCA41CD}"/>
            </a:ext>
          </a:extLst>
        </p:cNvPr>
        <p:cNvGrpSpPr/>
        <p:nvPr/>
      </p:nvGrpSpPr>
      <p:grpSpPr>
        <a:xfrm>
          <a:off x="0" y="0"/>
          <a:ext cx="0" cy="0"/>
          <a:chOff x="0" y="0"/>
          <a:chExt cx="0" cy="0"/>
        </a:xfrm>
      </p:grpSpPr>
      <p:pic>
        <p:nvPicPr>
          <p:cNvPr id="6" name="Picture 5" descr="1 page.jpg">
            <a:extLst>
              <a:ext uri="{FF2B5EF4-FFF2-40B4-BE49-F238E27FC236}">
                <a16:creationId xmlns:a16="http://schemas.microsoft.com/office/drawing/2014/main" id="{56AB09AF-7A65-36A2-5AB8-A61444C1F8AE}"/>
              </a:ext>
            </a:extLst>
          </p:cNvPr>
          <p:cNvPicPr>
            <a:picLocks noChangeAspect="1"/>
          </p:cNvPicPr>
          <p:nvPr/>
        </p:nvPicPr>
        <p:blipFill>
          <a:blip r:embed="rId3"/>
          <a:stretch>
            <a:fillRect/>
          </a:stretch>
        </p:blipFill>
        <p:spPr>
          <a:xfrm>
            <a:off x="5562600" y="2590800"/>
            <a:ext cx="3378200" cy="2717800"/>
          </a:xfrm>
          <a:prstGeom prst="rect">
            <a:avLst/>
          </a:prstGeom>
        </p:spPr>
      </p:pic>
      <p:sp>
        <p:nvSpPr>
          <p:cNvPr id="2" name="TextBox 1">
            <a:extLst>
              <a:ext uri="{FF2B5EF4-FFF2-40B4-BE49-F238E27FC236}">
                <a16:creationId xmlns:a16="http://schemas.microsoft.com/office/drawing/2014/main" id="{43323625-6A30-7812-31B7-001E9DBD7C57}"/>
              </a:ext>
            </a:extLst>
          </p:cNvPr>
          <p:cNvSpPr txBox="1"/>
          <p:nvPr/>
        </p:nvSpPr>
        <p:spPr>
          <a:xfrm>
            <a:off x="4572000" y="76201"/>
            <a:ext cx="5943600" cy="1323439"/>
          </a:xfrm>
          <a:prstGeom prst="rect">
            <a:avLst/>
          </a:prstGeom>
          <a:noFill/>
        </p:spPr>
        <p:txBody>
          <a:bodyPr wrap="square" rtlCol="0">
            <a:spAutoFit/>
          </a:bodyPr>
          <a:lstStyle/>
          <a:p>
            <a:pPr algn="ctr"/>
            <a:r>
              <a:rPr lang="en-US" sz="8000" dirty="0">
                <a:solidFill>
                  <a:schemeClr val="accent3">
                    <a:lumMod val="75000"/>
                  </a:schemeClr>
                </a:solidFill>
                <a:effectLst>
                  <a:outerShdw blurRad="50800" dist="38100" dir="2700000">
                    <a:srgbClr val="000000">
                      <a:alpha val="43000"/>
                    </a:srgbClr>
                  </a:outerShdw>
                </a:effectLst>
                <a:latin typeface=" JSP Ross"/>
                <a:cs typeface=" JSP Ross"/>
              </a:rPr>
              <a:t>Journaling</a:t>
            </a:r>
          </a:p>
        </p:txBody>
      </p:sp>
      <p:pic>
        <p:nvPicPr>
          <p:cNvPr id="3" name="Picture 2" descr="Lady At Desk.tif">
            <a:extLst>
              <a:ext uri="{FF2B5EF4-FFF2-40B4-BE49-F238E27FC236}">
                <a16:creationId xmlns:a16="http://schemas.microsoft.com/office/drawing/2014/main" id="{03379386-3928-5992-38D9-90A7953EEBCB}"/>
              </a:ext>
            </a:extLst>
          </p:cNvPr>
          <p:cNvPicPr>
            <a:picLocks noChangeAspect="1"/>
          </p:cNvPicPr>
          <p:nvPr/>
        </p:nvPicPr>
        <p:blipFill>
          <a:blip r:embed="rId4"/>
          <a:stretch>
            <a:fillRect/>
          </a:stretch>
        </p:blipFill>
        <p:spPr>
          <a:xfrm>
            <a:off x="1752601" y="5029201"/>
            <a:ext cx="1546225" cy="1355725"/>
          </a:xfrm>
          <a:prstGeom prst="rect">
            <a:avLst/>
          </a:prstGeom>
        </p:spPr>
      </p:pic>
      <p:sp>
        <p:nvSpPr>
          <p:cNvPr id="4" name="Text Box 2">
            <a:extLst>
              <a:ext uri="{FF2B5EF4-FFF2-40B4-BE49-F238E27FC236}">
                <a16:creationId xmlns:a16="http://schemas.microsoft.com/office/drawing/2014/main" id="{FC03C8D0-B667-590D-D254-79FE66547922}"/>
              </a:ext>
            </a:extLst>
          </p:cNvPr>
          <p:cNvSpPr txBox="1">
            <a:spLocks noChangeArrowheads="1"/>
          </p:cNvSpPr>
          <p:nvPr/>
        </p:nvSpPr>
        <p:spPr bwMode="auto">
          <a:xfrm>
            <a:off x="3505200" y="1981200"/>
            <a:ext cx="7010400" cy="3274743"/>
          </a:xfrm>
          <a:prstGeom prst="rect">
            <a:avLst/>
          </a:prstGeom>
          <a:noFill/>
          <a:ln w="9525">
            <a:noFill/>
            <a:miter lim="800000"/>
            <a:headEnd/>
            <a:tailEnd/>
          </a:ln>
        </p:spPr>
        <p:txBody>
          <a:bodyPr wrap="square" lIns="0" tIns="0" rIns="0" bIns="0">
            <a:prstTxWarp prst="textNoShape">
              <a:avLst/>
            </a:prstTxWarp>
            <a:spAutoFit/>
          </a:bodyPr>
          <a:lstStyle/>
          <a:p>
            <a:pPr marL="457200" indent="-457200">
              <a:lnSpc>
                <a:spcPct val="95000"/>
              </a:lnSpc>
              <a:buClr>
                <a:schemeClr val="accent1">
                  <a:lumMod val="50000"/>
                </a:schemeClr>
              </a:buClr>
              <a:buSzPct val="140000"/>
              <a:buFont typeface="+mj-lt"/>
              <a:buAutoNum type="arabicPeriod"/>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What might be the PROS of being able to read someone’s mind?</a:t>
            </a:r>
          </a:p>
          <a:p>
            <a:pPr marL="457200" indent="-457200">
              <a:lnSpc>
                <a:spcPct val="95000"/>
              </a:lnSpc>
              <a:buClr>
                <a:schemeClr val="accent1">
                  <a:lumMod val="50000"/>
                </a:schemeClr>
              </a:buClr>
              <a:buSzPct val="140000"/>
              <a:buFont typeface="+mj-lt"/>
              <a:buAutoNum type="arabicPeriod"/>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What might be the PROS of someone else being able to read YOUR mind?</a:t>
            </a:r>
          </a:p>
          <a:p>
            <a:pPr marL="457200" indent="-457200">
              <a:lnSpc>
                <a:spcPct val="95000"/>
              </a:lnSpc>
              <a:buClr>
                <a:schemeClr val="accent1">
                  <a:lumMod val="50000"/>
                </a:schemeClr>
              </a:buClr>
              <a:buSzPct val="140000"/>
              <a:buFont typeface="+mj-lt"/>
              <a:buAutoNum type="arabicPeriod"/>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What might be the CONS of being able to read someone’s mind?</a:t>
            </a:r>
          </a:p>
          <a:p>
            <a:pPr marL="457200" indent="-457200">
              <a:lnSpc>
                <a:spcPct val="95000"/>
              </a:lnSpc>
              <a:buClr>
                <a:schemeClr val="accent1">
                  <a:lumMod val="50000"/>
                </a:schemeClr>
              </a:buClr>
              <a:buSzPct val="140000"/>
              <a:buFont typeface="+mj-lt"/>
              <a:buAutoNum type="arabicPeriod"/>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What might be the CONS of someone being able to read YOUR mind?</a:t>
            </a:r>
          </a:p>
        </p:txBody>
      </p:sp>
    </p:spTree>
    <p:extLst>
      <p:ext uri="{BB962C8B-B14F-4D97-AF65-F5344CB8AC3E}">
        <p14:creationId xmlns:p14="http://schemas.microsoft.com/office/powerpoint/2010/main" val="4130499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82000" cy="1295400"/>
          </a:xfrm>
        </p:spPr>
        <p:txBody>
          <a:bodyPr anchor="t"/>
          <a:lstStyle/>
          <a:p>
            <a:pPr>
              <a:lnSpc>
                <a:spcPct val="120000"/>
              </a:lnSpc>
            </a:pPr>
            <a:r>
              <a:rPr lang="en-US" sz="2800" dirty="0">
                <a:solidFill>
                  <a:srgbClr val="4F6228"/>
                </a:solidFill>
                <a:latin typeface=" JSP Ross"/>
                <a:cs typeface=" JSP Ross"/>
              </a:rPr>
              <a:t>Read chapters 1, 4, 7 before Thursday.  Be ready to discuss in class.  Discussion points! </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2057400" y="2743200"/>
            <a:ext cx="83820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Chapter 1: God’s Design for Love</a:t>
            </a:r>
          </a:p>
          <a:p>
            <a:pPr eaLnBrk="0" hangingPunct="0">
              <a:lnSpc>
                <a:spcPct val="120000"/>
              </a:lnSpc>
              <a:defRPr/>
            </a:pPr>
            <a:r>
              <a:rPr lang="en-US" sz="2800" dirty="0">
                <a:latin typeface=" JSP Ross"/>
                <a:ea typeface="ＭＳ Ｐゴシック" pitchFamily="52" charset="-128"/>
                <a:cs typeface=" JSP Ross"/>
              </a:rPr>
              <a:t>Chapter 4: Qualities of a Great Mate</a:t>
            </a:r>
          </a:p>
          <a:p>
            <a:pPr eaLnBrk="0" hangingPunct="0">
              <a:lnSpc>
                <a:spcPct val="120000"/>
              </a:lnSpc>
              <a:defRPr/>
            </a:pPr>
            <a:r>
              <a:rPr lang="en-US" sz="2800" dirty="0">
                <a:latin typeface=" JSP Ross"/>
                <a:ea typeface="ＭＳ Ｐゴシック" pitchFamily="52" charset="-128"/>
                <a:cs typeface=" JSP Ross"/>
              </a:rPr>
              <a:t>Chapter 7: Dealing with the Differences</a:t>
            </a:r>
            <a:endParaRPr lang="en-US" sz="2800" dirty="0">
              <a:latin typeface=" JSP Ross"/>
              <a:ea typeface="ＭＳ Ｐゴシック" pitchFamily="71" charset="-128"/>
              <a:cs typeface=" JSP Ross"/>
            </a:endParaRPr>
          </a:p>
        </p:txBody>
      </p:sp>
    </p:spTree>
    <p:extLst>
      <p:ext uri="{BB962C8B-B14F-4D97-AF65-F5344CB8AC3E}">
        <p14:creationId xmlns:p14="http://schemas.microsoft.com/office/powerpoint/2010/main" val="404163034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219201"/>
            <a:ext cx="8686800" cy="1323439"/>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8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reading</a:t>
            </a:r>
          </a:p>
        </p:txBody>
      </p:sp>
      <p:sp>
        <p:nvSpPr>
          <p:cNvPr id="3" name="TextBox 2">
            <a:extLst>
              <a:ext uri="{FF2B5EF4-FFF2-40B4-BE49-F238E27FC236}">
                <a16:creationId xmlns:a16="http://schemas.microsoft.com/office/drawing/2014/main" id="{8AD9B76E-4A8B-624F-BAF4-453F65B38125}"/>
              </a:ext>
            </a:extLst>
          </p:cNvPr>
          <p:cNvSpPr txBox="1"/>
          <p:nvPr/>
        </p:nvSpPr>
        <p:spPr>
          <a:xfrm>
            <a:off x="1752600" y="3454401"/>
            <a:ext cx="8686800" cy="1200329"/>
          </a:xfrm>
          <a:prstGeom prst="rect">
            <a:avLst/>
          </a:prstGeom>
          <a:noFill/>
        </p:spPr>
        <p:txBody>
          <a:bodyPr wrap="square" rtlCol="0">
            <a:spAutoFit/>
          </a:bodyPr>
          <a:lstStyle/>
          <a:p>
            <a:pPr algn="ctr"/>
            <a:r>
              <a:rPr lang="en-US" sz="2400" dirty="0" err="1"/>
              <a:t>Pgs</a:t>
            </a:r>
            <a:r>
              <a:rPr lang="en-US" sz="2400" dirty="0"/>
              <a:t> 42-53</a:t>
            </a:r>
          </a:p>
          <a:p>
            <a:pPr algn="ctr"/>
            <a:r>
              <a:rPr lang="en-US" sz="2400" dirty="0" err="1"/>
              <a:t>Pgs</a:t>
            </a:r>
            <a:r>
              <a:rPr lang="en-US" sz="2400" dirty="0"/>
              <a:t> 76-89</a:t>
            </a:r>
          </a:p>
          <a:p>
            <a:pPr algn="ctr"/>
            <a:r>
              <a:rPr lang="en-US" sz="2400" dirty="0" err="1"/>
              <a:t>Pgs</a:t>
            </a:r>
            <a:r>
              <a:rPr lang="en-US" sz="2400" dirty="0"/>
              <a:t> 7-13</a:t>
            </a:r>
          </a:p>
        </p:txBody>
      </p:sp>
    </p:spTree>
    <p:extLst>
      <p:ext uri="{BB962C8B-B14F-4D97-AF65-F5344CB8AC3E}">
        <p14:creationId xmlns:p14="http://schemas.microsoft.com/office/powerpoint/2010/main" val="4253083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616090"/>
            <a:ext cx="8991600" cy="5632311"/>
          </a:xfrm>
          <a:prstGeom prst="rect">
            <a:avLst/>
          </a:prstGeom>
          <a:noFill/>
        </p:spPr>
        <p:txBody>
          <a:bodyPr wrap="square" rtlCol="0">
            <a:spAutoFit/>
          </a:bodyPr>
          <a:lstStyle/>
          <a:p>
            <a:pPr algn="ctr"/>
            <a:r>
              <a:rPr lang="en-US" sz="7200" dirty="0">
                <a:solidFill>
                  <a:schemeClr val="accent5">
                    <a:lumMod val="75000"/>
                  </a:schemeClr>
                </a:solidFill>
                <a:effectLst>
                  <a:outerShdw blurRad="50800" dist="38100" dir="2700000">
                    <a:srgbClr val="000000">
                      <a:alpha val="43000"/>
                    </a:srgbClr>
                  </a:outerShdw>
                </a:effectLst>
                <a:latin typeface=" JSP Ross"/>
                <a:cs typeface=" JSP Ross"/>
              </a:rPr>
              <a:t>marriage isn’t as much about finding the right someone as it is becoming someone right</a:t>
            </a:r>
          </a:p>
        </p:txBody>
      </p:sp>
    </p:spTree>
    <p:extLst>
      <p:ext uri="{BB962C8B-B14F-4D97-AF65-F5344CB8AC3E}">
        <p14:creationId xmlns:p14="http://schemas.microsoft.com/office/powerpoint/2010/main" val="1717258700"/>
      </p:ext>
    </p:extLst>
  </p:cSld>
  <p:clrMapOvr>
    <a:masterClrMapping/>
  </p:clrMapOvr>
  <p:transition>
    <p:blinds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752600" y="3352801"/>
            <a:ext cx="4724400" cy="366713"/>
          </a:xfrm>
          <a:prstGeom prst="rect">
            <a:avLst/>
          </a:prstGeom>
          <a:noFill/>
          <a:ln w="9525">
            <a:noFill/>
            <a:miter lim="800000"/>
            <a:headEnd/>
            <a:tailEnd/>
          </a:ln>
        </p:spPr>
        <p:txBody>
          <a:bodyPr>
            <a:prstTxWarp prst="textNoShape">
              <a:avLst/>
            </a:prstTxWarp>
            <a:spAutoFit/>
          </a:bodyPr>
          <a:lstStyle/>
          <a:p>
            <a:pPr eaLnBrk="0" hangingPunct="0"/>
            <a:r>
              <a:rPr lang="en-US" dirty="0">
                <a:solidFill>
                  <a:srgbClr val="D9D9D9"/>
                </a:solidFill>
              </a:rPr>
              <a:t>The pursuit of perfection . . . ?</a:t>
            </a:r>
            <a:endParaRPr lang="en-US" dirty="0">
              <a:solidFill>
                <a:srgbClr val="D9D9D9"/>
              </a:solidFill>
              <a:latin typeface="SLGreek"/>
              <a:cs typeface="SLGree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round/>
            <a:headEnd/>
            <a:tailEnd/>
          </a:ln>
        </p:spPr>
      </p:pic>
      <p:pic>
        <p:nvPicPr>
          <p:cNvPr id="4" name="Picture 3" descr="film reel 2.JPG"/>
          <p:cNvPicPr>
            <a:picLocks noChangeAspect="1"/>
          </p:cNvPicPr>
          <p:nvPr/>
        </p:nvPicPr>
        <p:blipFill>
          <a:blip r:embed="rId4"/>
          <a:stretch>
            <a:fillRect/>
          </a:stretch>
        </p:blipFill>
        <p:spPr>
          <a:xfrm>
            <a:off x="1524000" y="0"/>
            <a:ext cx="5486400" cy="6858000"/>
          </a:xfrm>
          <a:prstGeom prst="rect">
            <a:avLst/>
          </a:prstGeom>
          <a:ln>
            <a:noFill/>
          </a:ln>
          <a:effectLst>
            <a:softEdge rad="112500"/>
          </a:effectLst>
        </p:spPr>
      </p:pic>
      <p:sp>
        <p:nvSpPr>
          <p:cNvPr id="5" name="TextBox 4"/>
          <p:cNvSpPr txBox="1"/>
          <p:nvPr/>
        </p:nvSpPr>
        <p:spPr>
          <a:xfrm>
            <a:off x="6781800" y="685800"/>
            <a:ext cx="3657600" cy="923330"/>
          </a:xfrm>
          <a:prstGeom prst="rect">
            <a:avLst/>
          </a:prstGeom>
          <a:solidFill>
            <a:srgbClr val="4C2315"/>
          </a:solidFill>
          <a:ln>
            <a:noFill/>
          </a:ln>
          <a:scene3d>
            <a:camera prst="perspectiveFront">
              <a:rot lat="0" lon="2100000" rev="0"/>
            </a:camera>
            <a:lightRig rig="threePt" dir="t"/>
          </a:scene3d>
          <a:sp3d>
            <a:bevelT w="165100" prst="coolSlant"/>
          </a:sp3d>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defRPr/>
            </a:pPr>
            <a:r>
              <a:rPr lang="en-US" sz="5400" dirty="0">
                <a:latin typeface=" JSP Ross"/>
                <a:cs typeface=" JSP Ross"/>
              </a:rPr>
              <a:t>Number 12</a:t>
            </a:r>
          </a:p>
        </p:txBody>
      </p:sp>
      <p:sp>
        <p:nvSpPr>
          <p:cNvPr id="6" name="TextBox 2"/>
          <p:cNvSpPr txBox="1">
            <a:spLocks noChangeArrowheads="1"/>
          </p:cNvSpPr>
          <p:nvPr/>
        </p:nvSpPr>
        <p:spPr bwMode="auto">
          <a:xfrm>
            <a:off x="9525000" y="6324600"/>
            <a:ext cx="990600" cy="369332"/>
          </a:xfrm>
          <a:prstGeom prst="rect">
            <a:avLst/>
          </a:prstGeom>
          <a:noFill/>
          <a:ln w="9525">
            <a:noFill/>
            <a:miter lim="800000"/>
            <a:headEnd/>
            <a:tailEnd/>
          </a:ln>
        </p:spPr>
        <p:txBody>
          <a:bodyPr wrap="square">
            <a:prstTxWarp prst="textNoShape">
              <a:avLst/>
            </a:prstTxWarp>
            <a:spAutoFit/>
          </a:bodyPr>
          <a:lstStyle/>
          <a:p>
            <a:pPr eaLnBrk="0" hangingPunct="0"/>
            <a:r>
              <a:rPr lang="en-US" dirty="0">
                <a:solidFill>
                  <a:schemeClr val="tx1">
                    <a:lumMod val="85000"/>
                    <a:lumOff val="15000"/>
                  </a:schemeClr>
                </a:solidFill>
              </a:rPr>
              <a:t>end</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4161</TotalTime>
  <Words>969</Words>
  <Application>Microsoft Macintosh PowerPoint</Application>
  <PresentationFormat>Widescreen</PresentationFormat>
  <Paragraphs>125</Paragraphs>
  <Slides>41</Slides>
  <Notes>41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ＭＳ Ｐゴシック</vt:lpstr>
      <vt:lpstr> JSP Ross</vt:lpstr>
      <vt:lpstr>Arial</vt:lpstr>
      <vt:lpstr>Baskerville Old Face</vt:lpstr>
      <vt:lpstr>Calibri</vt:lpstr>
      <vt:lpstr>Estelle Black SF</vt:lpstr>
      <vt:lpstr>Impact</vt:lpstr>
      <vt:lpstr>SLGreek</vt:lpstr>
      <vt:lpstr>Times New Roman</vt:lpstr>
      <vt:lpstr>Wingdings</vt:lpstr>
      <vt:lpstr>Office Theme</vt:lpstr>
      <vt:lpstr>PowerPoint Presentation</vt:lpstr>
      <vt:lpstr>“Seek to laugh together more than cry.”</vt:lpstr>
      <vt:lpstr>PowerPoint Presentation</vt:lpstr>
      <vt:lpstr>PowerPoint Presentation</vt:lpstr>
      <vt:lpstr>Read chapters 1, 4, 7 before Thursday.  Be ready to discuss in class.  Discussion points! </vt:lpstr>
      <vt:lpstr>PowerPoint Presentation</vt:lpstr>
      <vt:lpstr>PowerPoint Presentation</vt:lpstr>
      <vt:lpstr>PowerPoint Presentation</vt:lpstr>
      <vt:lpstr>PowerPoint Presentation</vt:lpstr>
      <vt:lpstr>PowerPoint Presentation</vt:lpstr>
      <vt:lpstr>Online testing</vt:lpstr>
      <vt:lpstr>PowerPoint Presentation</vt:lpstr>
      <vt:lpstr>PowerPoint Presentation</vt:lpstr>
      <vt:lpstr>WOMEN:</vt:lpstr>
      <vt:lpstr>PowerPoint Presentation</vt:lpstr>
      <vt:lpstr>PowerPoint Presentation</vt:lpstr>
      <vt:lpstr>PowerPoint Presentation</vt:lpstr>
      <vt:lpstr>Group yourselves: </vt:lpstr>
      <vt:lpstr>Read chapters 1, 4, 7 before Thursday.  Be ready to discuss in class.  Discussion points!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 yourselves: </vt:lpstr>
      <vt:lpstr>PowerPoint Presentation</vt:lpstr>
      <vt:lpstr>PowerPoint Presentation</vt:lpstr>
      <vt:lpstr>“When you love someone, truly love them, you lay your heart open to them. You give them a part of yourself that you give to no one else, and you let them inside a part of you that only they can hurt-you literally hand them the razor with a map of where to cut deepest and most painfully on your heart and soul. And when they do strike, it’s crippling-like having your heart carved out.”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Preferred Customer</dc:creator>
  <cp:lastModifiedBy>dgregory@montereybayacademy.org</cp:lastModifiedBy>
  <cp:revision>112</cp:revision>
  <dcterms:created xsi:type="dcterms:W3CDTF">2013-11-05T03:53:23Z</dcterms:created>
  <dcterms:modified xsi:type="dcterms:W3CDTF">2025-09-12T18:31:34Z</dcterms:modified>
</cp:coreProperties>
</file>