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2" r:id="rId2"/>
    <p:sldId id="383" r:id="rId3"/>
    <p:sldId id="384" r:id="rId4"/>
    <p:sldId id="466" r:id="rId5"/>
    <p:sldId id="517" r:id="rId6"/>
    <p:sldId id="671" r:id="rId7"/>
    <p:sldId id="405" r:id="rId8"/>
    <p:sldId id="406" r:id="rId9"/>
    <p:sldId id="678" r:id="rId10"/>
    <p:sldId id="679" r:id="rId11"/>
    <p:sldId id="314" r:id="rId12"/>
    <p:sldId id="368" r:id="rId13"/>
    <p:sldId id="541" r:id="rId14"/>
    <p:sldId id="525" r:id="rId15"/>
    <p:sldId id="484" r:id="rId16"/>
    <p:sldId id="381" r:id="rId17"/>
    <p:sldId id="318" r:id="rId18"/>
    <p:sldId id="399" r:id="rId19"/>
    <p:sldId id="419" r:id="rId20"/>
    <p:sldId id="666" r:id="rId21"/>
    <p:sldId id="432" r:id="rId22"/>
    <p:sldId id="435" r:id="rId23"/>
    <p:sldId id="412" r:id="rId24"/>
    <p:sldId id="321" r:id="rId25"/>
    <p:sldId id="682" r:id="rId26"/>
    <p:sldId id="433"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26"/>
  </p:normalViewPr>
  <p:slideViewPr>
    <p:cSldViewPr>
      <p:cViewPr>
        <p:scale>
          <a:sx n="70" d="100"/>
          <a:sy n="70" d="100"/>
        </p:scale>
        <p:origin x="2720" y="12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74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9/22/25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193630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10</a:t>
            </a:fld>
            <a:endParaRPr lang="en-US" sz="1200">
              <a:latin typeface="Calibri" pitchFamily="79" charset="0"/>
            </a:endParaRPr>
          </a:p>
        </p:txBody>
      </p:sp>
    </p:spTree>
    <p:extLst>
      <p:ext uri="{BB962C8B-B14F-4D97-AF65-F5344CB8AC3E}">
        <p14:creationId xmlns:p14="http://schemas.microsoft.com/office/powerpoint/2010/main" val="156471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12</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13</a:t>
            </a:fld>
            <a:endParaRPr lang="en-US" sz="1200">
              <a:latin typeface="Calibri" pitchFamily="79" charset="0"/>
            </a:endParaRPr>
          </a:p>
        </p:txBody>
      </p:sp>
    </p:spTree>
    <p:extLst>
      <p:ext uri="{BB962C8B-B14F-4D97-AF65-F5344CB8AC3E}">
        <p14:creationId xmlns:p14="http://schemas.microsoft.com/office/powerpoint/2010/main" val="352702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14</a:t>
            </a:fld>
            <a:endParaRPr lang="en-US" sz="1200">
              <a:latin typeface="Calibri" pitchFamily="7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15</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16</a:t>
            </a:fld>
            <a:endParaRPr lang="en-US" sz="1200">
              <a:latin typeface="Calibri" pitchFamily="7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17</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18</a:t>
            </a:fld>
            <a:endParaRPr lang="en-US" sz="1200">
              <a:latin typeface="Calibri" pitchFamily="79"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21</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23</a:t>
            </a:fld>
            <a:endParaRPr lang="en-US" sz="1200">
              <a:latin typeface="Calibri" pitchFamily="7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25</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583405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26</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32024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5</a:t>
            </a:fld>
            <a:endParaRPr lang="en-US" sz="1200">
              <a:latin typeface="Calibri" pitchFamily="79" charset="0"/>
            </a:endParaRPr>
          </a:p>
        </p:txBody>
      </p:sp>
    </p:spTree>
    <p:extLst>
      <p:ext uri="{BB962C8B-B14F-4D97-AF65-F5344CB8AC3E}">
        <p14:creationId xmlns:p14="http://schemas.microsoft.com/office/powerpoint/2010/main" val="183660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6</a:t>
            </a:fld>
            <a:endParaRPr lang="en-US" sz="1200">
              <a:latin typeface="Calibri" pitchFamily="79" charset="0"/>
            </a:endParaRPr>
          </a:p>
        </p:txBody>
      </p:sp>
    </p:spTree>
    <p:extLst>
      <p:ext uri="{BB962C8B-B14F-4D97-AF65-F5344CB8AC3E}">
        <p14:creationId xmlns:p14="http://schemas.microsoft.com/office/powerpoint/2010/main" val="324552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7</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8</a:t>
            </a:fld>
            <a:endParaRPr lang="en-US" sz="1200">
              <a:latin typeface="Calibri" pitchFamily="79"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56181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9/22/25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9/22/25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9/22/25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9/22/25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9/22/25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9/22/25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9/22/25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9/22/25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9/22/25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9/22/25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9/22/25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9/22/25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reading</a:t>
            </a:r>
          </a:p>
        </p:txBody>
      </p:sp>
      <p:sp>
        <p:nvSpPr>
          <p:cNvPr id="3" name="TextBox 2">
            <a:extLst>
              <a:ext uri="{FF2B5EF4-FFF2-40B4-BE49-F238E27FC236}">
                <a16:creationId xmlns:a16="http://schemas.microsoft.com/office/drawing/2014/main" id="{8AD9B76E-4A8B-624F-BAF4-453F65B38125}"/>
              </a:ext>
            </a:extLst>
          </p:cNvPr>
          <p:cNvSpPr txBox="1"/>
          <p:nvPr/>
        </p:nvSpPr>
        <p:spPr>
          <a:xfrm>
            <a:off x="1752600" y="3454401"/>
            <a:ext cx="8686800" cy="461665"/>
          </a:xfrm>
          <a:prstGeom prst="rect">
            <a:avLst/>
          </a:prstGeom>
          <a:noFill/>
        </p:spPr>
        <p:txBody>
          <a:bodyPr wrap="square" rtlCol="0">
            <a:spAutoFit/>
          </a:bodyPr>
          <a:lstStyle/>
          <a:p>
            <a:pPr algn="ctr"/>
            <a:r>
              <a:rPr lang="en-US" sz="2400" dirty="0" err="1"/>
              <a:t>Pgs</a:t>
            </a:r>
            <a:r>
              <a:rPr lang="en-US" sz="2400" dirty="0"/>
              <a:t> 90-101</a:t>
            </a:r>
          </a:p>
        </p:txBody>
      </p:sp>
    </p:spTree>
    <p:extLst>
      <p:ext uri="{BB962C8B-B14F-4D97-AF65-F5344CB8AC3E}">
        <p14:creationId xmlns:p14="http://schemas.microsoft.com/office/powerpoint/2010/main" val="300160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Map testing</a:t>
            </a:r>
          </a:p>
        </p:txBody>
      </p:sp>
    </p:spTree>
    <p:extLst>
      <p:ext uri="{BB962C8B-B14F-4D97-AF65-F5344CB8AC3E}">
        <p14:creationId xmlns:p14="http://schemas.microsoft.com/office/powerpoint/2010/main" val="380488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latin typeface="+mn-lt"/>
                <a:cs typeface="SLGreek"/>
              </a:rPr>
              <a:t>Trying to hold on to the past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A Long Walk Home</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end</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0"/>
            <a:ext cx="7010400" cy="4915706"/>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1. If you could relive one day (or event) from your past, would you?  What would it be?  Why would you choose that?</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800" dirty="0">
              <a:solidFill>
                <a:schemeClr val="accent1">
                  <a:lumMod val="50000"/>
                </a:schemeClr>
              </a:solidFill>
            </a:endParaRP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2. The TZ episode is a metaphor for reliving the past.  Time is a boundary we don’t have the luxury of </a:t>
            </a:r>
            <a:r>
              <a:rPr lang="en-GB" sz="2800" dirty="0" err="1">
                <a:solidFill>
                  <a:schemeClr val="accent1">
                    <a:lumMod val="50000"/>
                  </a:schemeClr>
                </a:solidFill>
              </a:rPr>
              <a:t>recrossing</a:t>
            </a:r>
            <a:r>
              <a:rPr lang="en-GB" sz="2800" dirty="0">
                <a:solidFill>
                  <a:schemeClr val="accent1">
                    <a:lumMod val="50000"/>
                  </a:schemeClr>
                </a:solidFill>
              </a:rPr>
              <a:t>.  There are other “boundaries” or “guardrails” in our lives that might have disastrous consequences if we crossed.  What areas might need to be protected so you can’t “get there”?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“Because that’s what intimacy is: it’s a willingness to be vulnerable, a willingness to bite my tongue and a willingness to set an example of what I believe in.”</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Diane Lane</a:t>
            </a:r>
          </a:p>
        </p:txBody>
      </p:sp>
    </p:spTree>
    <p:extLst>
      <p:ext uri="{BB962C8B-B14F-4D97-AF65-F5344CB8AC3E}">
        <p14:creationId xmlns:p14="http://schemas.microsoft.com/office/powerpoint/2010/main" val="3593265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3600" dirty="0">
                <a:solidFill>
                  <a:srgbClr val="660066"/>
                </a:solidFill>
                <a:effectLst>
                  <a:outerShdw blurRad="50800" dist="38100" dir="2700000">
                    <a:srgbClr val="000000">
                      <a:alpha val="43000"/>
                    </a:srgbClr>
                  </a:outerShdw>
                </a:effectLst>
                <a:latin typeface="Estelle Black SF"/>
                <a:cs typeface="Estelle Black SF"/>
              </a:rPr>
              <a:t>Charity </a:t>
            </a:r>
            <a:r>
              <a:rPr lang="en-US" sz="3600" dirty="0" err="1">
                <a:solidFill>
                  <a:srgbClr val="660066"/>
                </a:solidFill>
                <a:effectLst>
                  <a:outerShdw blurRad="50800" dist="38100" dir="2700000">
                    <a:srgbClr val="000000">
                      <a:alpha val="43000"/>
                    </a:srgbClr>
                  </a:outerShdw>
                </a:effectLst>
                <a:latin typeface="Estelle Black SF"/>
                <a:cs typeface="Estelle Black SF"/>
              </a:rPr>
              <a:t>suffereth</a:t>
            </a:r>
            <a:r>
              <a:rPr lang="en-US" sz="3600" dirty="0">
                <a:solidFill>
                  <a:srgbClr val="660066"/>
                </a:solidFill>
                <a:effectLst>
                  <a:outerShdw blurRad="50800" dist="38100" dir="2700000">
                    <a:srgbClr val="000000">
                      <a:alpha val="43000"/>
                    </a:srgbClr>
                  </a:outerShdw>
                </a:effectLst>
                <a:latin typeface="Estelle Black SF"/>
                <a:cs typeface="Estelle Black SF"/>
              </a:rPr>
              <a:t> long, and is kind; charity </a:t>
            </a:r>
            <a:r>
              <a:rPr lang="en-US" sz="3600" dirty="0" err="1">
                <a:solidFill>
                  <a:srgbClr val="660066"/>
                </a:solidFill>
                <a:effectLst>
                  <a:outerShdw blurRad="50800" dist="38100" dir="2700000">
                    <a:srgbClr val="000000">
                      <a:alpha val="43000"/>
                    </a:srgbClr>
                  </a:outerShdw>
                </a:effectLst>
                <a:latin typeface="Estelle Black SF"/>
                <a:cs typeface="Estelle Black SF"/>
              </a:rPr>
              <a:t>envieth</a:t>
            </a:r>
            <a:r>
              <a:rPr lang="en-US" sz="3600" dirty="0">
                <a:solidFill>
                  <a:srgbClr val="660066"/>
                </a:solidFill>
                <a:effectLst>
                  <a:outerShdw blurRad="50800" dist="38100" dir="2700000">
                    <a:srgbClr val="000000">
                      <a:alpha val="43000"/>
                    </a:srgbClr>
                  </a:outerShdw>
                </a:effectLst>
                <a:latin typeface="Estelle Black SF"/>
                <a:cs typeface="Estelle Black SF"/>
              </a:rPr>
              <a:t> not; charity </a:t>
            </a:r>
            <a:r>
              <a:rPr lang="en-US" sz="3600" dirty="0" err="1">
                <a:solidFill>
                  <a:srgbClr val="660066"/>
                </a:solidFill>
                <a:effectLst>
                  <a:outerShdw blurRad="50800" dist="38100" dir="2700000">
                    <a:srgbClr val="000000">
                      <a:alpha val="43000"/>
                    </a:srgbClr>
                  </a:outerShdw>
                </a:effectLst>
                <a:latin typeface="Estelle Black SF"/>
                <a:cs typeface="Estelle Black SF"/>
              </a:rPr>
              <a:t>vaunteth</a:t>
            </a:r>
            <a:r>
              <a:rPr lang="en-US" sz="3600" dirty="0">
                <a:solidFill>
                  <a:srgbClr val="660066"/>
                </a:solidFill>
                <a:effectLst>
                  <a:outerShdw blurRad="50800" dist="38100" dir="2700000">
                    <a:srgbClr val="000000">
                      <a:alpha val="43000"/>
                    </a:srgbClr>
                  </a:outerShdw>
                </a:effectLst>
                <a:latin typeface="Estelle Black SF"/>
                <a:cs typeface="Estelle Black SF"/>
              </a:rPr>
              <a:t> not itself, is not puffed up, Doth not behave itself unseemly, </a:t>
            </a:r>
            <a:r>
              <a:rPr lang="en-US" sz="3600" dirty="0" err="1">
                <a:solidFill>
                  <a:srgbClr val="660066"/>
                </a:solidFill>
                <a:effectLst>
                  <a:outerShdw blurRad="50800" dist="38100" dir="2700000">
                    <a:srgbClr val="000000">
                      <a:alpha val="43000"/>
                    </a:srgbClr>
                  </a:outerShdw>
                </a:effectLst>
                <a:latin typeface="Estelle Black SF"/>
                <a:cs typeface="Estelle Black SF"/>
              </a:rPr>
              <a:t>seeketh</a:t>
            </a:r>
            <a:r>
              <a:rPr lang="en-US" sz="3600" dirty="0">
                <a:solidFill>
                  <a:srgbClr val="660066"/>
                </a:solidFill>
                <a:effectLst>
                  <a:outerShdw blurRad="50800" dist="38100" dir="2700000">
                    <a:srgbClr val="000000">
                      <a:alpha val="43000"/>
                    </a:srgbClr>
                  </a:outerShdw>
                </a:effectLst>
                <a:latin typeface="Estelle Black SF"/>
                <a:cs typeface="Estelle Black SF"/>
              </a:rPr>
              <a:t> not her own, is not easily provoked, </a:t>
            </a:r>
            <a:r>
              <a:rPr lang="en-US" sz="3600" dirty="0" err="1">
                <a:solidFill>
                  <a:srgbClr val="660066"/>
                </a:solidFill>
                <a:effectLst>
                  <a:outerShdw blurRad="50800" dist="38100" dir="2700000">
                    <a:srgbClr val="000000">
                      <a:alpha val="43000"/>
                    </a:srgbClr>
                  </a:outerShdw>
                </a:effectLst>
                <a:latin typeface="Estelle Black SF"/>
                <a:cs typeface="Estelle Black SF"/>
              </a:rPr>
              <a:t>thinketh</a:t>
            </a:r>
            <a:r>
              <a:rPr lang="en-US" sz="3600" dirty="0">
                <a:solidFill>
                  <a:srgbClr val="660066"/>
                </a:solidFill>
                <a:effectLst>
                  <a:outerShdw blurRad="50800" dist="38100" dir="2700000">
                    <a:srgbClr val="000000">
                      <a:alpha val="43000"/>
                    </a:srgbClr>
                  </a:outerShdw>
                </a:effectLst>
                <a:latin typeface="Estelle Black SF"/>
                <a:cs typeface="Estelle Black SF"/>
              </a:rPr>
              <a:t> no evil; </a:t>
            </a:r>
            <a:r>
              <a:rPr lang="en-US" sz="3600" dirty="0" err="1">
                <a:solidFill>
                  <a:srgbClr val="660066"/>
                </a:solidFill>
                <a:effectLst>
                  <a:outerShdw blurRad="50800" dist="38100" dir="2700000">
                    <a:srgbClr val="000000">
                      <a:alpha val="43000"/>
                    </a:srgbClr>
                  </a:outerShdw>
                </a:effectLst>
                <a:latin typeface="Estelle Black SF"/>
                <a:cs typeface="Estelle Black SF"/>
              </a:rPr>
              <a:t>Rejoiceth</a:t>
            </a:r>
            <a:r>
              <a:rPr lang="en-US" sz="3600" dirty="0">
                <a:solidFill>
                  <a:srgbClr val="660066"/>
                </a:solidFill>
                <a:effectLst>
                  <a:outerShdw blurRad="50800" dist="38100" dir="2700000">
                    <a:srgbClr val="000000">
                      <a:alpha val="43000"/>
                    </a:srgbClr>
                  </a:outerShdw>
                </a:effectLst>
                <a:latin typeface="Estelle Black SF"/>
                <a:cs typeface="Estelle Black SF"/>
              </a:rPr>
              <a:t> not in iniquity, but </a:t>
            </a:r>
            <a:r>
              <a:rPr lang="en-US" sz="3600" dirty="0" err="1">
                <a:solidFill>
                  <a:srgbClr val="660066"/>
                </a:solidFill>
                <a:effectLst>
                  <a:outerShdw blurRad="50800" dist="38100" dir="2700000">
                    <a:srgbClr val="000000">
                      <a:alpha val="43000"/>
                    </a:srgbClr>
                  </a:outerShdw>
                </a:effectLst>
                <a:latin typeface="Estelle Black SF"/>
                <a:cs typeface="Estelle Black SF"/>
              </a:rPr>
              <a:t>rejoiceth</a:t>
            </a:r>
            <a:r>
              <a:rPr lang="en-US" sz="3600" dirty="0">
                <a:solidFill>
                  <a:srgbClr val="660066"/>
                </a:solidFill>
                <a:effectLst>
                  <a:outerShdw blurRad="50800" dist="38100" dir="2700000">
                    <a:srgbClr val="000000">
                      <a:alpha val="43000"/>
                    </a:srgbClr>
                  </a:outerShdw>
                </a:effectLst>
                <a:latin typeface="Estelle Black SF"/>
                <a:cs typeface="Estelle Black SF"/>
              </a:rPr>
              <a:t> in the truth; </a:t>
            </a:r>
            <a:r>
              <a:rPr lang="en-US" sz="3600" dirty="0" err="1">
                <a:solidFill>
                  <a:srgbClr val="660066"/>
                </a:solidFill>
                <a:effectLst>
                  <a:outerShdw blurRad="50800" dist="38100" dir="2700000">
                    <a:srgbClr val="000000">
                      <a:alpha val="43000"/>
                    </a:srgbClr>
                  </a:outerShdw>
                </a:effectLst>
                <a:latin typeface="Estelle Black SF"/>
                <a:cs typeface="Estelle Black SF"/>
              </a:rPr>
              <a:t>Beareth</a:t>
            </a:r>
            <a:r>
              <a:rPr lang="en-US" sz="3600" dirty="0">
                <a:solidFill>
                  <a:srgbClr val="660066"/>
                </a:solidFill>
                <a:effectLst>
                  <a:outerShdw blurRad="50800" dist="38100" dir="2700000">
                    <a:srgbClr val="000000">
                      <a:alpha val="43000"/>
                    </a:srgbClr>
                  </a:outerShdw>
                </a:effectLst>
                <a:latin typeface="Estelle Black SF"/>
                <a:cs typeface="Estelle Black SF"/>
              </a:rPr>
              <a:t> all things, believeth all things, </a:t>
            </a:r>
            <a:r>
              <a:rPr lang="en-US" sz="3600" dirty="0" err="1">
                <a:solidFill>
                  <a:srgbClr val="660066"/>
                </a:solidFill>
                <a:effectLst>
                  <a:outerShdw blurRad="50800" dist="38100" dir="2700000">
                    <a:srgbClr val="000000">
                      <a:alpha val="43000"/>
                    </a:srgbClr>
                  </a:outerShdw>
                </a:effectLst>
                <a:latin typeface="Estelle Black SF"/>
                <a:cs typeface="Estelle Black SF"/>
              </a:rPr>
              <a:t>hopeth</a:t>
            </a:r>
            <a:r>
              <a:rPr lang="en-US" sz="3600" dirty="0">
                <a:solidFill>
                  <a:srgbClr val="660066"/>
                </a:solidFill>
                <a:effectLst>
                  <a:outerShdw blurRad="50800" dist="38100" dir="2700000">
                    <a:srgbClr val="000000">
                      <a:alpha val="43000"/>
                    </a:srgbClr>
                  </a:outerShdw>
                </a:effectLst>
                <a:latin typeface="Estelle Black SF"/>
                <a:cs typeface="Estelle Black SF"/>
              </a:rPr>
              <a:t> all things, </a:t>
            </a:r>
            <a:r>
              <a:rPr lang="en-US" sz="3600" dirty="0" err="1">
                <a:solidFill>
                  <a:srgbClr val="660066"/>
                </a:solidFill>
                <a:effectLst>
                  <a:outerShdw blurRad="50800" dist="38100" dir="2700000">
                    <a:srgbClr val="000000">
                      <a:alpha val="43000"/>
                    </a:srgbClr>
                  </a:outerShdw>
                </a:effectLst>
                <a:latin typeface="Estelle Black SF"/>
                <a:cs typeface="Estelle Black SF"/>
              </a:rPr>
              <a:t>endureth</a:t>
            </a:r>
            <a:r>
              <a:rPr lang="en-US" sz="3600" dirty="0">
                <a:solidFill>
                  <a:srgbClr val="660066"/>
                </a:solidFill>
                <a:effectLst>
                  <a:outerShdw blurRad="50800" dist="38100" dir="2700000">
                    <a:srgbClr val="000000">
                      <a:alpha val="43000"/>
                    </a:srgbClr>
                  </a:outerShdw>
                </a:effectLst>
                <a:latin typeface="Estelle Black SF"/>
                <a:cs typeface="Estelle Black SF"/>
              </a:rPr>
              <a:t> all things. Charity never </a:t>
            </a:r>
            <a:r>
              <a:rPr lang="en-US" sz="3600" dirty="0" err="1">
                <a:solidFill>
                  <a:srgbClr val="660066"/>
                </a:solidFill>
                <a:effectLst>
                  <a:outerShdw blurRad="50800" dist="38100" dir="2700000">
                    <a:srgbClr val="000000">
                      <a:alpha val="43000"/>
                    </a:srgbClr>
                  </a:outerShdw>
                </a:effectLst>
                <a:latin typeface="Estelle Black SF"/>
                <a:cs typeface="Estelle Black SF"/>
              </a:rPr>
              <a:t>faileth</a:t>
            </a:r>
            <a:r>
              <a:rPr lang="en-US" sz="3600" dirty="0">
                <a:solidFill>
                  <a:srgbClr val="660066"/>
                </a:solidFill>
                <a:effectLst>
                  <a:outerShdw blurRad="50800" dist="38100" dir="2700000">
                    <a:srgbClr val="000000">
                      <a:alpha val="43000"/>
                    </a:srgbClr>
                  </a:outerShdw>
                </a:effectLst>
                <a:latin typeface="Estelle Black SF"/>
                <a:cs typeface="Estelle Black SF"/>
              </a:rPr>
              <a:t>:</a:t>
            </a:r>
            <a:r>
              <a:rPr lang="en-US" sz="3600" dirty="0">
                <a:solidFill>
                  <a:srgbClr val="660066"/>
                </a:solidFill>
                <a:effectLst>
                  <a:outerShdw blurRad="50800" dist="38100" dir="2700000" algn="tl">
                    <a:srgbClr val="000000">
                      <a:alpha val="43000"/>
                    </a:srgbClr>
                  </a:outerShdw>
                </a:effectLst>
                <a:latin typeface="Estelle Black SF"/>
                <a:cs typeface="Estelle Black SF"/>
              </a:rPr>
              <a:t> </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13:4-8a (KJV)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5715000" cy="838200"/>
          </a:xfrm>
        </p:spPr>
        <p:txBody>
          <a:bodyPr anchor="t"/>
          <a:lstStyle/>
          <a:p>
            <a:pPr>
              <a:lnSpc>
                <a:spcPct val="120000"/>
              </a:lnSpc>
            </a:pPr>
            <a:r>
              <a:rPr lang="en-US" sz="2800" dirty="0">
                <a:solidFill>
                  <a:srgbClr val="4F6228"/>
                </a:solidFill>
                <a:latin typeface=" JSP Ross"/>
                <a:cs typeface=" JSP Ross"/>
              </a:rPr>
              <a:t>Relationship Point Scale</a:t>
            </a:r>
            <a:endParaRPr lang="en-US" sz="2800" dirty="0">
              <a:solidFill>
                <a:srgbClr val="4F6228"/>
              </a:solidFill>
              <a:latin typeface=" JSP Ross"/>
              <a:ea typeface="ＭＳ Ｐゴシック" pitchFamily="71" charset="-128"/>
              <a:cs typeface=" JSP Ross"/>
            </a:endParaRPr>
          </a:p>
        </p:txBody>
      </p:sp>
      <p:sp>
        <p:nvSpPr>
          <p:cNvPr id="10" name="Rectangle 3"/>
          <p:cNvSpPr txBox="1">
            <a:spLocks noChangeArrowheads="1"/>
          </p:cNvSpPr>
          <p:nvPr/>
        </p:nvSpPr>
        <p:spPr bwMode="auto">
          <a:xfrm>
            <a:off x="1905000" y="1981200"/>
            <a:ext cx="83820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ct val="120000"/>
              </a:lnSpc>
              <a:defRPr/>
            </a:pPr>
            <a:r>
              <a:rPr lang="en-US" sz="2800" dirty="0">
                <a:latin typeface=" JSP Ross"/>
                <a:ea typeface="ＭＳ Ｐゴシック" pitchFamily="52" charset="-128"/>
                <a:cs typeface=" JSP Ross"/>
              </a:rPr>
              <a:t>Dating = </a:t>
            </a:r>
            <a:r>
              <a:rPr lang="en-US" sz="2800" dirty="0">
                <a:solidFill>
                  <a:schemeClr val="accent2"/>
                </a:solidFill>
                <a:latin typeface=" JSP Ross"/>
                <a:ea typeface="ＭＳ Ｐゴシック" pitchFamily="52" charset="-128"/>
                <a:cs typeface=" JSP Ross"/>
              </a:rPr>
              <a:t>3 pts</a:t>
            </a:r>
          </a:p>
          <a:p>
            <a:pPr eaLnBrk="0" hangingPunct="0">
              <a:lnSpc>
                <a:spcPct val="120000"/>
              </a:lnSpc>
              <a:defRPr/>
            </a:pPr>
            <a:r>
              <a:rPr lang="en-US" sz="2800" dirty="0">
                <a:latin typeface=" JSP Ross"/>
                <a:ea typeface="ＭＳ Ｐゴシック" pitchFamily="52" charset="-128"/>
                <a:cs typeface=" JSP Ross"/>
              </a:rPr>
              <a:t>Engaged = </a:t>
            </a:r>
            <a:r>
              <a:rPr lang="en-US" sz="2800" dirty="0">
                <a:solidFill>
                  <a:srgbClr val="C0504D"/>
                </a:solidFill>
                <a:latin typeface=" JSP Ross"/>
                <a:ea typeface="ＭＳ Ｐゴシック" pitchFamily="52" charset="-128"/>
                <a:cs typeface=" JSP Ross"/>
              </a:rPr>
              <a:t>7 pts</a:t>
            </a:r>
          </a:p>
          <a:p>
            <a:pPr eaLnBrk="0" hangingPunct="0">
              <a:lnSpc>
                <a:spcPct val="120000"/>
              </a:lnSpc>
              <a:defRPr/>
            </a:pPr>
            <a:r>
              <a:rPr lang="en-US" sz="2800" dirty="0">
                <a:latin typeface=" JSP Ross"/>
                <a:ea typeface="ＭＳ Ｐゴシック" pitchFamily="52" charset="-128"/>
                <a:cs typeface=" JSP Ross"/>
              </a:rPr>
              <a:t>Married (1-4) = </a:t>
            </a:r>
            <a:r>
              <a:rPr lang="en-US" sz="2800" dirty="0">
                <a:solidFill>
                  <a:srgbClr val="C0504D"/>
                </a:solidFill>
                <a:latin typeface=" JSP Ross"/>
                <a:ea typeface="ＭＳ Ｐゴシック" pitchFamily="52" charset="-128"/>
                <a:cs typeface=" JSP Ross"/>
              </a:rPr>
              <a:t>10 pts</a:t>
            </a:r>
          </a:p>
          <a:p>
            <a:pPr eaLnBrk="0" hangingPunct="0">
              <a:lnSpc>
                <a:spcPct val="120000"/>
              </a:lnSpc>
              <a:defRPr/>
            </a:pPr>
            <a:r>
              <a:rPr lang="en-US" sz="2800" dirty="0">
                <a:latin typeface=" JSP Ross"/>
                <a:ea typeface="ＭＳ Ｐゴシック" pitchFamily="52" charset="-128"/>
                <a:cs typeface=" JSP Ross"/>
              </a:rPr>
              <a:t>Married (5-10) = </a:t>
            </a:r>
            <a:r>
              <a:rPr lang="en-US" sz="2800" dirty="0">
                <a:solidFill>
                  <a:srgbClr val="C0504D"/>
                </a:solidFill>
                <a:latin typeface=" JSP Ross"/>
                <a:ea typeface="ＭＳ Ｐゴシック" pitchFamily="52" charset="-128"/>
                <a:cs typeface=" JSP Ross"/>
              </a:rPr>
              <a:t>15 pts</a:t>
            </a:r>
          </a:p>
          <a:p>
            <a:pPr eaLnBrk="0" hangingPunct="0">
              <a:lnSpc>
                <a:spcPct val="120000"/>
              </a:lnSpc>
              <a:defRPr/>
            </a:pPr>
            <a:r>
              <a:rPr lang="en-US" sz="2800" dirty="0">
                <a:latin typeface=" JSP Ross"/>
                <a:ea typeface="ＭＳ Ｐゴシック" pitchFamily="52" charset="-128"/>
                <a:cs typeface=" JSP Ross"/>
              </a:rPr>
              <a:t>. . .</a:t>
            </a:r>
          </a:p>
          <a:p>
            <a:pPr eaLnBrk="0" hangingPunct="0">
              <a:lnSpc>
                <a:spcPct val="120000"/>
              </a:lnSpc>
              <a:defRPr/>
            </a:pPr>
            <a:r>
              <a:rPr lang="en-US" sz="2800" dirty="0">
                <a:latin typeface=" JSP Ross"/>
                <a:ea typeface="ＭＳ Ｐゴシック" pitchFamily="52" charset="-128"/>
                <a:cs typeface=" JSP Ross"/>
              </a:rPr>
              <a:t>(each 5 years adds 5 pts; marriage status must be currently married)</a:t>
            </a:r>
            <a:endParaRPr lang="en-US" sz="2800" dirty="0">
              <a:latin typeface=" JSP Ross"/>
              <a:ea typeface="ＭＳ Ｐゴシック" pitchFamily="71" charset="-128"/>
              <a:cs typeface=" JSP Ross"/>
            </a:endParaRPr>
          </a:p>
        </p:txBody>
      </p:sp>
    </p:spTree>
    <p:extLst>
      <p:ext uri="{BB962C8B-B14F-4D97-AF65-F5344CB8AC3E}">
        <p14:creationId xmlns:p14="http://schemas.microsoft.com/office/powerpoint/2010/main" val="37714211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51624280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524000" y="0"/>
            <a:ext cx="3810000" cy="838200"/>
          </a:xfrm>
        </p:spPr>
        <p:txBody>
          <a:bodyPr anchor="t"/>
          <a:lstStyle/>
          <a:p>
            <a:pPr>
              <a:lnSpc>
                <a:spcPct val="120000"/>
              </a:lnSpc>
            </a:pPr>
            <a:r>
              <a:rPr lang="en-US" sz="2800" dirty="0">
                <a:solidFill>
                  <a:srgbClr val="4F6228"/>
                </a:solidFill>
                <a:latin typeface=" JSP Ross"/>
                <a:cs typeface=" JSP Ross"/>
              </a:rPr>
              <a:t>Group yourselves: </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5867400" y="304800"/>
            <a:ext cx="4572000" cy="6324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lnSpc>
                <a:spcPct val="120000"/>
              </a:lnSpc>
              <a:defRPr/>
            </a:pPr>
            <a:r>
              <a:rPr lang="en-US" sz="2800" dirty="0">
                <a:latin typeface=" JSP Ross"/>
                <a:ea typeface="ＭＳ Ｐゴシック" pitchFamily="52" charset="-128"/>
                <a:cs typeface=" JSP Ross"/>
              </a:rPr>
              <a:t>Question 1:</a:t>
            </a:r>
          </a:p>
          <a:p>
            <a:r>
              <a:rPr lang="en-US" sz="2000" b="1" dirty="0">
                <a:solidFill>
                  <a:schemeClr val="tx2">
                    <a:lumMod val="75000"/>
                  </a:schemeClr>
                </a:solidFill>
              </a:rPr>
              <a:t>If you could, would you rather live in a boat or a tree house?</a:t>
            </a:r>
          </a:p>
          <a:p>
            <a:pPr eaLnBrk="0" hangingPunct="0">
              <a:lnSpc>
                <a:spcPct val="120000"/>
              </a:lnSpc>
              <a:defRPr/>
            </a:pPr>
            <a:r>
              <a:rPr lang="en-US" sz="2800" dirty="0">
                <a:latin typeface=" JSP Ross"/>
                <a:ea typeface="ＭＳ Ｐゴシック" pitchFamily="52" charset="-128"/>
                <a:cs typeface=" JSP Ross"/>
              </a:rPr>
              <a:t>Question 2:</a:t>
            </a:r>
          </a:p>
          <a:p>
            <a:pPr eaLnBrk="0" hangingPunct="0">
              <a:lnSpc>
                <a:spcPct val="120000"/>
              </a:lnSpc>
              <a:defRPr/>
            </a:pPr>
            <a:r>
              <a:rPr lang="en-US" sz="2000" b="1" dirty="0">
                <a:solidFill>
                  <a:srgbClr val="17375E"/>
                </a:solidFill>
              </a:rPr>
              <a:t>What are the best ways for parents to show their children they love them?</a:t>
            </a:r>
          </a:p>
          <a:p>
            <a:pPr eaLnBrk="0" hangingPunct="0">
              <a:lnSpc>
                <a:spcPct val="120000"/>
              </a:lnSpc>
              <a:defRPr/>
            </a:pPr>
            <a:r>
              <a:rPr lang="en-US" sz="2800" dirty="0">
                <a:latin typeface=" JSP Ross"/>
                <a:ea typeface="ＭＳ Ｐゴシック" pitchFamily="52" charset="-128"/>
                <a:cs typeface=" JSP Ross"/>
              </a:rPr>
              <a:t>Question 3:</a:t>
            </a:r>
          </a:p>
          <a:p>
            <a:pPr eaLnBrk="0" hangingPunct="0">
              <a:lnSpc>
                <a:spcPct val="120000"/>
              </a:lnSpc>
              <a:defRPr/>
            </a:pPr>
            <a:r>
              <a:rPr lang="en-US" sz="2000" b="1" dirty="0">
                <a:solidFill>
                  <a:srgbClr val="17375E"/>
                </a:solidFill>
              </a:rPr>
              <a:t>What’s the hardest thing you’ve ever done?</a:t>
            </a:r>
          </a:p>
          <a:p>
            <a:pPr eaLnBrk="0" hangingPunct="0">
              <a:lnSpc>
                <a:spcPct val="120000"/>
              </a:lnSpc>
              <a:defRPr/>
            </a:pPr>
            <a:r>
              <a:rPr lang="en-US" sz="2800" dirty="0">
                <a:latin typeface=" JSP Ross"/>
                <a:ea typeface="ＭＳ Ｐゴシック" pitchFamily="52" charset="-128"/>
                <a:cs typeface=" JSP Ross"/>
              </a:rPr>
              <a:t>Question 4: </a:t>
            </a:r>
          </a:p>
          <a:p>
            <a:pPr eaLnBrk="0" hangingPunct="0">
              <a:lnSpc>
                <a:spcPct val="120000"/>
              </a:lnSpc>
              <a:defRPr/>
            </a:pPr>
            <a:r>
              <a:rPr lang="en-US" sz="2000" b="1" dirty="0">
                <a:solidFill>
                  <a:srgbClr val="17375E"/>
                </a:solidFill>
              </a:rPr>
              <a:t>What personality trait has gotten you in the most trouble?</a:t>
            </a:r>
          </a:p>
          <a:p>
            <a:pPr eaLnBrk="0" hangingPunct="0">
              <a:lnSpc>
                <a:spcPct val="120000"/>
              </a:lnSpc>
              <a:defRPr/>
            </a:pPr>
            <a:endParaRPr lang="en-US" sz="2800" dirty="0">
              <a:latin typeface=" JSP Ross"/>
              <a:ea typeface="ＭＳ Ｐゴシック" pitchFamily="52" charset="-128"/>
              <a:cs typeface=" JSP Ross"/>
            </a:endParaRPr>
          </a:p>
        </p:txBody>
      </p:sp>
      <p:pic>
        <p:nvPicPr>
          <p:cNvPr id="6" name="Picture 5" descr="MB_jobs.jpg"/>
          <p:cNvPicPr>
            <a:picLocks noChangeAspect="1"/>
          </p:cNvPicPr>
          <p:nvPr/>
        </p:nvPicPr>
        <p:blipFill>
          <a:blip r:embed="rId3"/>
          <a:stretch>
            <a:fillRect/>
          </a:stretch>
        </p:blipFill>
        <p:spPr>
          <a:xfrm>
            <a:off x="1752600" y="702976"/>
            <a:ext cx="3810000" cy="6002624"/>
          </a:xfrm>
          <a:prstGeom prst="rect">
            <a:avLst/>
          </a:prstGeom>
        </p:spPr>
      </p:pic>
    </p:spTree>
    <p:extLst>
      <p:ext uri="{BB962C8B-B14F-4D97-AF65-F5344CB8AC3E}">
        <p14:creationId xmlns:p14="http://schemas.microsoft.com/office/powerpoint/2010/main" val="1704644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fade">
                                      <p:cBhvr>
                                        <p:cTn id="55" dur="1000"/>
                                        <p:tgtEl>
                                          <p:spTgt spid="5">
                                            <p:txEl>
                                              <p:pRg st="6" end="6"/>
                                            </p:txEl>
                                          </p:spTgt>
                                        </p:tgtEl>
                                      </p:cBhvr>
                                    </p:animEffect>
                                    <p:anim calcmode="lin" valueType="num">
                                      <p:cBhvr>
                                        <p:cTn id="5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5">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fade">
                                      <p:cBhvr>
                                        <p:cTn id="63" dur="1000"/>
                                        <p:tgtEl>
                                          <p:spTgt spid="5">
                                            <p:txEl>
                                              <p:pRg st="7" end="7"/>
                                            </p:txEl>
                                          </p:spTgt>
                                        </p:tgtEl>
                                      </p:cBhvr>
                                    </p:animEffect>
                                    <p:anim calcmode="lin" valueType="num">
                                      <p:cBhvr>
                                        <p:cTn id="6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5">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0"/>
            <a:ext cx="4724400" cy="369332"/>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Boundaries of pride can damage ourselves</a:t>
            </a:r>
            <a:endParaRPr lang="en-US" dirty="0">
              <a:solidFill>
                <a:srgbClr val="D9D9D9"/>
              </a:solidFill>
              <a:latin typeface="SLGreek"/>
              <a:cs typeface="SLGree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174443596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6908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3600" dirty="0">
                <a:solidFill>
                  <a:srgbClr val="660066"/>
                </a:solidFill>
                <a:effectLst>
                  <a:outerShdw blurRad="50800" dist="38100" dir="2700000" algn="tl" rotWithShape="0">
                    <a:prstClr val="black">
                      <a:alpha val="40000"/>
                    </a:prstClr>
                  </a:outerShdw>
                </a:effectLst>
                <a:latin typeface="Estelle" panose="02000503000000000000" pitchFamily="2" charset="0"/>
                <a:cs typeface="Estelle Black SF"/>
              </a:rPr>
              <a:t>Love is patient, love is kind. It does not envy, it does not boast, it is not proud. It does not dishonor others, it is not self-seeking, it is not easily angered, it keeps no record of wrongs. Love does not delight in evil but rejoices with the truth. It always protects, always trusts, always hopes, always perseveres. Love never fails.</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13:4-8a (NIV)</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1600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This week MV submission: Puzzle</a:t>
            </a:r>
            <a:endParaRPr lang="en-US" sz="1200" dirty="0">
              <a:solidFill>
                <a:srgbClr val="4F6228"/>
              </a:solidFill>
              <a:latin typeface="Helvetica" pitchFamily="52" charset="0"/>
            </a:endParaRPr>
          </a:p>
        </p:txBody>
      </p:sp>
      <p:sp>
        <p:nvSpPr>
          <p:cNvPr id="23556" name="TextBox 3"/>
          <p:cNvSpPr txBox="1">
            <a:spLocks noChangeArrowheads="1"/>
          </p:cNvSpPr>
          <p:nvPr/>
        </p:nvSpPr>
        <p:spPr bwMode="auto">
          <a:xfrm>
            <a:off x="6096000" y="2362200"/>
            <a:ext cx="4114800" cy="369332"/>
          </a:xfrm>
          <a:prstGeom prst="rect">
            <a:avLst/>
          </a:prstGeom>
          <a:noFill/>
          <a:ln w="9525">
            <a:noFill/>
            <a:miter lim="800000"/>
            <a:headEnd/>
            <a:tailEnd/>
          </a:ln>
        </p:spPr>
        <p:txBody>
          <a:bodyPr>
            <a:prstTxWarp prst="textNoShape">
              <a:avLst/>
            </a:prstTxWarp>
            <a:spAutoFit/>
          </a:bodyPr>
          <a:lstStyle/>
          <a:p>
            <a:pPr algn="r"/>
            <a:r>
              <a:rPr lang="en-US" b="1" i="1" dirty="0"/>
              <a:t>Crossword, Wordsearch, </a:t>
            </a:r>
            <a:r>
              <a:rPr lang="en-US" b="1" i="1" dirty="0" err="1"/>
              <a:t>Rhebus</a:t>
            </a:r>
            <a:endParaRPr lang="en-US" b="1" i="1" dirty="0"/>
          </a:p>
        </p:txBody>
      </p:sp>
    </p:spTree>
    <p:extLst>
      <p:ext uri="{BB962C8B-B14F-4D97-AF65-F5344CB8AC3E}">
        <p14:creationId xmlns:p14="http://schemas.microsoft.com/office/powerpoint/2010/main" val="6241075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Examples</a:t>
            </a:r>
          </a:p>
        </p:txBody>
      </p:sp>
    </p:spTree>
    <p:extLst>
      <p:ext uri="{BB962C8B-B14F-4D97-AF65-F5344CB8AC3E}">
        <p14:creationId xmlns:p14="http://schemas.microsoft.com/office/powerpoint/2010/main" val="372069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16090"/>
            <a:ext cx="8991600" cy="5632311"/>
          </a:xfrm>
          <a:prstGeom prst="rect">
            <a:avLst/>
          </a:prstGeom>
          <a:noFill/>
        </p:spPr>
        <p:txBody>
          <a:bodyPr wrap="square" rtlCol="0">
            <a:spAutoFit/>
          </a:bodyPr>
          <a:lstStyle/>
          <a:p>
            <a:pPr algn="ctr"/>
            <a:r>
              <a:rPr lang="en-US" sz="7200" dirty="0">
                <a:solidFill>
                  <a:schemeClr val="accent5">
                    <a:lumMod val="75000"/>
                  </a:schemeClr>
                </a:solidFill>
                <a:effectLst>
                  <a:outerShdw blurRad="50800" dist="38100" dir="2700000">
                    <a:srgbClr val="000000">
                      <a:alpha val="43000"/>
                    </a:srgbClr>
                  </a:outerShdw>
                </a:effectLst>
                <a:latin typeface=" JSP Ross"/>
                <a:cs typeface=" JSP Ross"/>
              </a:rPr>
              <a:t>marriage isn’t as much about finding the right someone as it is becoming someone right</a:t>
            </a:r>
          </a:p>
        </p:txBody>
      </p:sp>
    </p:spTree>
    <p:extLst>
      <p:ext uri="{BB962C8B-B14F-4D97-AF65-F5344CB8AC3E}">
        <p14:creationId xmlns:p14="http://schemas.microsoft.com/office/powerpoint/2010/main" val="1717258700"/>
      </p:ext>
    </p:extLst>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1754327"/>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The Camera</a:t>
            </a:r>
          </a:p>
        </p:txBody>
      </p:sp>
      <p:sp>
        <p:nvSpPr>
          <p:cNvPr id="6" name="TextBox 2"/>
          <p:cNvSpPr txBox="1">
            <a:spLocks noChangeArrowheads="1"/>
          </p:cNvSpPr>
          <p:nvPr/>
        </p:nvSpPr>
        <p:spPr bwMode="auto">
          <a:xfrm>
            <a:off x="9525000" y="6324600"/>
            <a:ext cx="9906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chemeClr val="tx1">
                    <a:lumMod val="85000"/>
                    <a:lumOff val="15000"/>
                  </a:schemeClr>
                </a:solidFill>
              </a:rPr>
              <a:t>end</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1"/>
            <a:ext cx="7010400" cy="421346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1. If you had a gift that you could change/predict the future, would you use it?</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2. The characters vacillate between doing what’s right and what is wrong.  Each step leads them farther into the darkness.  What lessons about moral boundaries are there?</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3. The choices we make today are perched on the choices we made yesterday. What choice can you make today to prepare for who you want to be tomorrow?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82000" cy="1295400"/>
          </a:xfrm>
        </p:spPr>
        <p:txBody>
          <a:bodyPr anchor="t"/>
          <a:lstStyle/>
          <a:p>
            <a:pPr>
              <a:lnSpc>
                <a:spcPct val="120000"/>
              </a:lnSpc>
            </a:pPr>
            <a:r>
              <a:rPr lang="en-US" sz="2800" dirty="0">
                <a:solidFill>
                  <a:srgbClr val="4F6228"/>
                </a:solidFill>
                <a:latin typeface=" JSP Ross"/>
                <a:cs typeface=" JSP Ross"/>
              </a:rPr>
              <a:t>Read chapter 9 before Wednesday.  Be ready to discuss in class the rest of the week.  Discussion points! </a:t>
            </a:r>
            <a:endParaRPr lang="en-US" sz="2800" dirty="0">
              <a:solidFill>
                <a:srgbClr val="4F6228"/>
              </a:solidFill>
              <a:latin typeface=" JSP Ross"/>
              <a:ea typeface="ＭＳ Ｐゴシック" pitchFamily="71" charset="-128"/>
              <a:cs typeface=" JSP Ross"/>
            </a:endParaRPr>
          </a:p>
        </p:txBody>
      </p:sp>
      <p:sp>
        <p:nvSpPr>
          <p:cNvPr id="5" name="Rectangle 3"/>
          <p:cNvSpPr txBox="1">
            <a:spLocks noChangeArrowheads="1"/>
          </p:cNvSpPr>
          <p:nvPr/>
        </p:nvSpPr>
        <p:spPr bwMode="auto">
          <a:xfrm>
            <a:off x="2057400" y="2819400"/>
            <a:ext cx="83820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ct val="120000"/>
              </a:lnSpc>
              <a:defRPr/>
            </a:pPr>
            <a:r>
              <a:rPr lang="en-US" sz="2800" dirty="0">
                <a:latin typeface=" JSP Ross"/>
                <a:ea typeface="ＭＳ Ｐゴシック" pitchFamily="52" charset="-128"/>
                <a:cs typeface=" JSP Ross"/>
              </a:rPr>
              <a:t>Chapter 8:  Money Management &amp; Career Choices</a:t>
            </a:r>
          </a:p>
        </p:txBody>
      </p:sp>
    </p:spTree>
    <p:extLst>
      <p:ext uri="{BB962C8B-B14F-4D97-AF65-F5344CB8AC3E}">
        <p14:creationId xmlns:p14="http://schemas.microsoft.com/office/powerpoint/2010/main" val="274899399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4119</TotalTime>
  <Words>597</Words>
  <Application>Microsoft Macintosh PowerPoint</Application>
  <PresentationFormat>Widescreen</PresentationFormat>
  <Paragraphs>71</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ＭＳ Ｐゴシック</vt:lpstr>
      <vt:lpstr> JSP Ross</vt:lpstr>
      <vt:lpstr>Arial</vt:lpstr>
      <vt:lpstr>Calibri</vt:lpstr>
      <vt:lpstr>Estelle</vt:lpstr>
      <vt:lpstr>Estelle Black SF</vt:lpstr>
      <vt:lpstr>Helvetica</vt:lpstr>
      <vt:lpstr>Impact</vt:lpstr>
      <vt:lpstr>SLGreek</vt:lpstr>
      <vt:lpstr>Wingdings</vt:lpstr>
      <vt:lpstr>Office Theme</vt:lpstr>
      <vt:lpstr>PowerPoint Presentation</vt:lpstr>
      <vt:lpstr>Charity suffereth long, and is kind; charity envieth not; charity vaunteth not itself, is not puffed up, Doth not behave itself unseemly, seeketh not her own, is not easily provoked, thinketh no evil; Rejoiceth not in iniquity, but rejoiceth in the truth; Beareth all things, believeth all things, hopeth all things, endureth all things. Charity never faileth: </vt:lpstr>
      <vt:lpstr>Love is patient, love is kind. It does not envy, it does not boast, it is not proud. It does not dishonor others, it is not self-seeking, it is not easily angered, it keeps no record of wrongs. Love does not delight in evil but rejoices with the truth. It always protects, always trusts, always hopes, always perseveres. Love never fails.</vt:lpstr>
      <vt:lpstr>This week MV submission: Puzzle</vt:lpstr>
      <vt:lpstr>PowerPoint Presentation</vt:lpstr>
      <vt:lpstr>PowerPoint Presentation</vt:lpstr>
      <vt:lpstr>PowerPoint Presentation</vt:lpstr>
      <vt:lpstr>PowerPoint Presentation</vt:lpstr>
      <vt:lpstr>Read chapter 9 before Wednesday.  Be ready to discuss in class the rest of the week.  Discussion points!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“Because that’s what intimacy is: it’s a willingness to be vulnerable, a willingness to bite my tongue and a willingness to set an example of what I believe in.”</vt:lpstr>
      <vt:lpstr>Relationship Point Scale</vt:lpstr>
      <vt:lpstr>PowerPoint Presentation</vt:lpstr>
      <vt:lpstr>Group yourselves: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111</cp:revision>
  <dcterms:created xsi:type="dcterms:W3CDTF">2013-11-05T03:53:23Z</dcterms:created>
  <dcterms:modified xsi:type="dcterms:W3CDTF">2025-09-22T21:20:11Z</dcterms:modified>
</cp:coreProperties>
</file>