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38" r:id="rId2"/>
    <p:sldId id="371" r:id="rId3"/>
    <p:sldId id="344" r:id="rId4"/>
    <p:sldId id="434" r:id="rId5"/>
    <p:sldId id="664" r:id="rId6"/>
    <p:sldId id="390" r:id="rId7"/>
    <p:sldId id="392" r:id="rId8"/>
    <p:sldId id="395" r:id="rId9"/>
    <p:sldId id="679" r:id="rId10"/>
    <p:sldId id="401" r:id="rId11"/>
    <p:sldId id="440" r:id="rId12"/>
    <p:sldId id="419" r:id="rId13"/>
    <p:sldId id="424" r:id="rId14"/>
    <p:sldId id="426" r:id="rId15"/>
    <p:sldId id="428" r:id="rId16"/>
    <p:sldId id="429" r:id="rId17"/>
    <p:sldId id="439" r:id="rId18"/>
    <p:sldId id="484" r:id="rId19"/>
    <p:sldId id="669" r:id="rId20"/>
    <p:sldId id="441" r:id="rId21"/>
    <p:sldId id="445" r:id="rId22"/>
    <p:sldId id="491" r:id="rId23"/>
    <p:sldId id="676" r:id="rId2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08"/>
    <p:restoredTop sz="94694"/>
  </p:normalViewPr>
  <p:slideViewPr>
    <p:cSldViewPr>
      <p:cViewPr varScale="1">
        <p:scale>
          <a:sx n="113" d="100"/>
          <a:sy n="113" d="100"/>
        </p:scale>
        <p:origin x="184" y="3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4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10/3/25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1936308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1</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10</a:t>
            </a:fld>
            <a:endParaRPr lang="en-US" sz="1200">
              <a:latin typeface="Calibri" pitchFamily="7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11</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13</a:t>
            </a:fld>
            <a:endParaRPr lang="en-US" sz="1200">
              <a:latin typeface="Calibri" pitchFamily="7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Rot="1" noChangeAspect="1" noChangeArrowheads="1" noTextEdit="1"/>
          </p:cNvSpPr>
          <p:nvPr>
            <p:ph type="sldImg"/>
          </p:nvPr>
        </p:nvSpPr>
        <p:spPr bwMode="auto">
          <a:xfrm>
            <a:off x="641350" y="914400"/>
            <a:ext cx="5573713" cy="3135313"/>
          </a:xfrm>
          <a:solidFill>
            <a:srgbClr val="FFFFFF"/>
          </a:solidFill>
          <a:ln>
            <a:solidFill>
              <a:srgbClr val="000000"/>
            </a:solidFill>
            <a:miter lim="800000"/>
            <a:headEnd/>
            <a:tailEnd/>
          </a:ln>
        </p:spPr>
      </p:sp>
      <p:sp>
        <p:nvSpPr>
          <p:cNvPr id="65539" name="Text Box 2"/>
          <p:cNvSpPr>
            <a:spLocks noGrp="1" noChangeArrowheads="1"/>
          </p:cNvSpPr>
          <p:nvPr>
            <p:ph type="body" idx="1"/>
          </p:nvPr>
        </p:nvSpPr>
        <p:spPr bwMode="auto">
          <a:xfrm>
            <a:off x="1046163" y="4352925"/>
            <a:ext cx="4770437" cy="3478213"/>
          </a:xfrm>
          <a:noFill/>
        </p:spPr>
        <p:txBody>
          <a:bodyPr wrap="none" anchor="ct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Rot="1" noChangeAspect="1" noChangeArrowheads="1" noTextEdit="1"/>
          </p:cNvSpPr>
          <p:nvPr>
            <p:ph type="sldImg"/>
          </p:nvPr>
        </p:nvSpPr>
        <p:spPr bwMode="auto">
          <a:xfrm>
            <a:off x="641350" y="914400"/>
            <a:ext cx="5573713" cy="3135313"/>
          </a:xfrm>
          <a:solidFill>
            <a:srgbClr val="FFFFFF"/>
          </a:solidFill>
          <a:ln>
            <a:solidFill>
              <a:srgbClr val="000000"/>
            </a:solidFill>
            <a:miter lim="800000"/>
            <a:headEnd/>
            <a:tailEnd/>
          </a:ln>
        </p:spPr>
      </p:sp>
      <p:sp>
        <p:nvSpPr>
          <p:cNvPr id="65539" name="Text Box 2"/>
          <p:cNvSpPr>
            <a:spLocks noGrp="1" noChangeArrowheads="1"/>
          </p:cNvSpPr>
          <p:nvPr>
            <p:ph type="body" idx="1"/>
          </p:nvPr>
        </p:nvSpPr>
        <p:spPr bwMode="auto">
          <a:xfrm>
            <a:off x="1046163" y="4352925"/>
            <a:ext cx="4770437" cy="3478213"/>
          </a:xfrm>
          <a:noFill/>
        </p:spPr>
        <p:txBody>
          <a:bodyPr wrap="none" anchor="ct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Rot="1" noChangeAspect="1" noChangeArrowheads="1" noTextEdit="1"/>
          </p:cNvSpPr>
          <p:nvPr>
            <p:ph type="sldImg"/>
          </p:nvPr>
        </p:nvSpPr>
        <p:spPr bwMode="auto">
          <a:xfrm>
            <a:off x="641350" y="914400"/>
            <a:ext cx="5573713" cy="3135313"/>
          </a:xfrm>
          <a:solidFill>
            <a:srgbClr val="FFFFFF"/>
          </a:solidFill>
          <a:ln>
            <a:solidFill>
              <a:srgbClr val="000000"/>
            </a:solidFill>
            <a:miter lim="800000"/>
            <a:headEnd/>
            <a:tailEnd/>
          </a:ln>
        </p:spPr>
      </p:sp>
      <p:sp>
        <p:nvSpPr>
          <p:cNvPr id="65539" name="Text Box 2"/>
          <p:cNvSpPr>
            <a:spLocks noGrp="1" noChangeArrowheads="1"/>
          </p:cNvSpPr>
          <p:nvPr>
            <p:ph type="body" idx="1"/>
          </p:nvPr>
        </p:nvSpPr>
        <p:spPr bwMode="auto">
          <a:xfrm>
            <a:off x="1046163" y="4352925"/>
            <a:ext cx="4770437" cy="3478213"/>
          </a:xfrm>
          <a:noFill/>
        </p:spPr>
        <p:txBody>
          <a:bodyPr wrap="none" anchor="ct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17</a:t>
            </a:fld>
            <a:endParaRPr lang="en-US" sz="1200">
              <a:latin typeface="Calibri" pitchFamily="7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18</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20</a:t>
            </a:fld>
            <a:endParaRPr lang="en-US" sz="1200">
              <a:latin typeface="Calibri" pitchFamily="7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21</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22</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23</a:t>
            </a:fld>
            <a:endParaRPr lang="en-US" sz="1200">
              <a:latin typeface="Calibri" pitchFamily="74" charset="0"/>
            </a:endParaRPr>
          </a:p>
        </p:txBody>
      </p:sp>
    </p:spTree>
    <p:extLst>
      <p:ext uri="{BB962C8B-B14F-4D97-AF65-F5344CB8AC3E}">
        <p14:creationId xmlns:p14="http://schemas.microsoft.com/office/powerpoint/2010/main" val="2116976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5</a:t>
            </a:fld>
            <a:endParaRPr lang="en-US" sz="1200">
              <a:latin typeface="Calibri" pitchFamily="79" charset="0"/>
            </a:endParaRPr>
          </a:p>
        </p:txBody>
      </p:sp>
    </p:spTree>
    <p:extLst>
      <p:ext uri="{BB962C8B-B14F-4D97-AF65-F5344CB8AC3E}">
        <p14:creationId xmlns:p14="http://schemas.microsoft.com/office/powerpoint/2010/main" val="123575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8</a:t>
            </a:fld>
            <a:endParaRPr lang="en-US" sz="1200">
              <a:latin typeface="Calibri" pitchFamily="79"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E6992-4784-764B-555D-816A845B4B71}"/>
            </a:ext>
          </a:extLst>
        </p:cNvPr>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7B096630-B2A9-5CD0-2C14-FA9D4D6EDE36}"/>
              </a:ext>
            </a:extLst>
          </p:cNvPr>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a:extLst>
              <a:ext uri="{FF2B5EF4-FFF2-40B4-BE49-F238E27FC236}">
                <a16:creationId xmlns:a16="http://schemas.microsoft.com/office/drawing/2014/main" id="{C270FD35-AAF9-1B01-2948-00A6A7ADDD85}"/>
              </a:ext>
            </a:extLst>
          </p:cNvPr>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a:extLst>
              <a:ext uri="{FF2B5EF4-FFF2-40B4-BE49-F238E27FC236}">
                <a16:creationId xmlns:a16="http://schemas.microsoft.com/office/drawing/2014/main" id="{7E5A0515-379E-96EF-E831-0D40E421DFC8}"/>
              </a:ext>
            </a:extLst>
          </p:cNvPr>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9</a:t>
            </a:fld>
            <a:endParaRPr lang="en-US" sz="1200">
              <a:latin typeface="Calibri" pitchFamily="79" charset="0"/>
            </a:endParaRPr>
          </a:p>
        </p:txBody>
      </p:sp>
    </p:spTree>
    <p:extLst>
      <p:ext uri="{BB962C8B-B14F-4D97-AF65-F5344CB8AC3E}">
        <p14:creationId xmlns:p14="http://schemas.microsoft.com/office/powerpoint/2010/main" val="307140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10/3/25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10/3/25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10/3/25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10/3/25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10/3/25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10/3/25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10/3/25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157332230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57600" y="0"/>
            <a:ext cx="4572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4 Temperament Needs</a:t>
            </a:r>
          </a:p>
        </p:txBody>
      </p:sp>
      <p:pic>
        <p:nvPicPr>
          <p:cNvPr id="8" name="Picture 7" descr="4temperneeds.jpg"/>
          <p:cNvPicPr>
            <a:picLocks noChangeAspect="1"/>
          </p:cNvPicPr>
          <p:nvPr/>
        </p:nvPicPr>
        <p:blipFill>
          <a:blip r:embed="rId3"/>
          <a:stretch>
            <a:fillRect/>
          </a:stretch>
        </p:blipFill>
        <p:spPr>
          <a:xfrm>
            <a:off x="1727200" y="990600"/>
            <a:ext cx="8712200" cy="3111500"/>
          </a:xfrm>
          <a:prstGeom prst="rect">
            <a:avLst/>
          </a:prstGeom>
        </p:spPr>
      </p:pic>
      <p:sp>
        <p:nvSpPr>
          <p:cNvPr id="10" name="Rectangle 9"/>
          <p:cNvSpPr/>
          <p:nvPr/>
        </p:nvSpPr>
        <p:spPr>
          <a:xfrm>
            <a:off x="4800600" y="1524000"/>
            <a:ext cx="1905000" cy="2514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705600" y="1524000"/>
            <a:ext cx="1905000" cy="25146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610600" y="1524000"/>
            <a:ext cx="1752600" cy="25146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43200" y="1524000"/>
            <a:ext cx="2057400" cy="25146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mm cans.jpg"/>
          <p:cNvPicPr>
            <a:picLocks noChangeAspect="1"/>
          </p:cNvPicPr>
          <p:nvPr/>
        </p:nvPicPr>
        <p:blipFill>
          <a:blip r:embed="rId4"/>
          <a:srcRect t="9635" b="10631"/>
          <a:stretch>
            <a:fillRect/>
          </a:stretch>
        </p:blipFill>
        <p:spPr>
          <a:xfrm>
            <a:off x="4114800" y="4267200"/>
            <a:ext cx="4305022" cy="2286000"/>
          </a:xfrm>
          <a:prstGeom prst="rect">
            <a:avLst/>
          </a:prstGeom>
        </p:spPr>
      </p:pic>
    </p:spTree>
    <p:extLst>
      <p:ext uri="{BB962C8B-B14F-4D97-AF65-F5344CB8AC3E}">
        <p14:creationId xmlns:p14="http://schemas.microsoft.com/office/powerpoint/2010/main" val="13391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271442295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“Because that’s what intimacy is: it’s a willingness to be vulnerable, a willingness to bite my tongue and a willingness to set an example of what I believe in.”</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Diane Lane</a:t>
            </a:r>
          </a:p>
        </p:txBody>
      </p:sp>
    </p:spTree>
    <p:extLst>
      <p:ext uri="{BB962C8B-B14F-4D97-AF65-F5344CB8AC3E}">
        <p14:creationId xmlns:p14="http://schemas.microsoft.com/office/powerpoint/2010/main" val="3593265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Vulnerability is not a weakness</a:t>
            </a:r>
            <a:endParaRPr lang="en-US" dirty="0">
              <a:solidFill>
                <a:srgbClr val="D9D9D9"/>
              </a:solidFill>
              <a:latin typeface="SLGreek"/>
              <a:cs typeface="SLGreek"/>
            </a:endParaRPr>
          </a:p>
        </p:txBody>
      </p:sp>
    </p:spTree>
    <p:extLst>
      <p:ext uri="{BB962C8B-B14F-4D97-AF65-F5344CB8AC3E}">
        <p14:creationId xmlns:p14="http://schemas.microsoft.com/office/powerpoint/2010/main" val="1945475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lternate Process 17"/>
          <p:cNvSpPr/>
          <p:nvPr/>
        </p:nvSpPr>
        <p:spPr>
          <a:xfrm>
            <a:off x="1676400" y="5791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Alternate Process 16"/>
          <p:cNvSpPr/>
          <p:nvPr/>
        </p:nvSpPr>
        <p:spPr>
          <a:xfrm>
            <a:off x="1676400" y="3886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Alternate Process 12"/>
          <p:cNvSpPr/>
          <p:nvPr/>
        </p:nvSpPr>
        <p:spPr>
          <a:xfrm>
            <a:off x="1676400" y="35814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Alternate Process 15"/>
          <p:cNvSpPr/>
          <p:nvPr/>
        </p:nvSpPr>
        <p:spPr>
          <a:xfrm>
            <a:off x="1676400" y="11430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Alternate Process 8"/>
          <p:cNvSpPr/>
          <p:nvPr/>
        </p:nvSpPr>
        <p:spPr>
          <a:xfrm>
            <a:off x="1676400" y="838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15" name="Text Box 1"/>
          <p:cNvSpPr txBox="1">
            <a:spLocks noChangeArrowheads="1"/>
          </p:cNvSpPr>
          <p:nvPr/>
        </p:nvSpPr>
        <p:spPr bwMode="auto">
          <a:xfrm>
            <a:off x="1752600" y="76200"/>
            <a:ext cx="8763000" cy="704808"/>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400" dirty="0"/>
              <a:t>What are the questions Dr. Brown suggests are the 2 most dangerous questions?</a:t>
            </a:r>
            <a:endParaRPr lang="en-GB" sz="2400" dirty="0"/>
          </a:p>
        </p:txBody>
      </p:sp>
      <p:sp>
        <p:nvSpPr>
          <p:cNvPr id="64516" name="Text Box 2"/>
          <p:cNvSpPr txBox="1">
            <a:spLocks noChangeArrowheads="1"/>
          </p:cNvSpPr>
          <p:nvPr/>
        </p:nvSpPr>
        <p:spPr bwMode="auto">
          <a:xfrm>
            <a:off x="1905000" y="7620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Who is at fault?</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What should </a:t>
            </a:r>
            <a:r>
              <a:rPr lang="en-GB" sz="2400" dirty="0" err="1">
                <a:solidFill>
                  <a:srgbClr val="0000FF"/>
                </a:solidFill>
              </a:rPr>
              <a:t>i</a:t>
            </a:r>
            <a:r>
              <a:rPr lang="en-GB" sz="2400" dirty="0">
                <a:solidFill>
                  <a:srgbClr val="0000FF"/>
                </a:solidFill>
              </a:rPr>
              <a:t> fear?</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What will </a:t>
            </a:r>
            <a:r>
              <a:rPr lang="en-GB" sz="2400" dirty="0" err="1">
                <a:solidFill>
                  <a:srgbClr val="0000FF"/>
                </a:solidFill>
              </a:rPr>
              <a:t>i</a:t>
            </a:r>
            <a:r>
              <a:rPr lang="en-GB" sz="2400" dirty="0">
                <a:solidFill>
                  <a:srgbClr val="0000FF"/>
                </a:solidFill>
              </a:rPr>
              <a:t> do with my life?</a:t>
            </a:r>
          </a:p>
        </p:txBody>
      </p:sp>
      <p:sp>
        <p:nvSpPr>
          <p:cNvPr id="10" name="Alternate Process 9"/>
          <p:cNvSpPr/>
          <p:nvPr/>
        </p:nvSpPr>
        <p:spPr>
          <a:xfrm>
            <a:off x="1676400" y="32766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 Box 1"/>
          <p:cNvSpPr txBox="1">
            <a:spLocks noChangeArrowheads="1"/>
          </p:cNvSpPr>
          <p:nvPr/>
        </p:nvSpPr>
        <p:spPr bwMode="auto">
          <a:xfrm>
            <a:off x="1752600" y="2590800"/>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What is a mentality of “scarcity” culture?</a:t>
            </a:r>
            <a:endParaRPr lang="en-GB" sz="2800" dirty="0"/>
          </a:p>
        </p:txBody>
      </p:sp>
      <p:sp>
        <p:nvSpPr>
          <p:cNvPr id="12" name="Text Box 2"/>
          <p:cNvSpPr txBox="1">
            <a:spLocks noChangeArrowheads="1"/>
          </p:cNvSpPr>
          <p:nvPr/>
        </p:nvSpPr>
        <p:spPr bwMode="auto">
          <a:xfrm>
            <a:off x="1905000" y="32004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Never EXTRAORDINARY enough</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Never HAPPY enough</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Never GOOD enough</a:t>
            </a:r>
          </a:p>
        </p:txBody>
      </p:sp>
      <p:sp>
        <p:nvSpPr>
          <p:cNvPr id="14" name="Text Box 1"/>
          <p:cNvSpPr txBox="1">
            <a:spLocks noChangeArrowheads="1"/>
          </p:cNvSpPr>
          <p:nvPr/>
        </p:nvSpPr>
        <p:spPr bwMode="auto">
          <a:xfrm>
            <a:off x="1752600" y="5152128"/>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What are the “normal” ways we cope with </a:t>
            </a:r>
            <a:r>
              <a:rPr lang="en-US" sz="2800" b="1" i="1" dirty="0">
                <a:solidFill>
                  <a:schemeClr val="accent2">
                    <a:lumMod val="75000"/>
                  </a:schemeClr>
                </a:solidFill>
              </a:rPr>
              <a:t>scarcity</a:t>
            </a:r>
            <a:r>
              <a:rPr lang="en-US" sz="2800" dirty="0"/>
              <a:t>?</a:t>
            </a:r>
            <a:endParaRPr lang="en-GB" sz="2800" dirty="0"/>
          </a:p>
        </p:txBody>
      </p:sp>
      <p:sp>
        <p:nvSpPr>
          <p:cNvPr id="15" name="Text Box 2"/>
          <p:cNvSpPr txBox="1">
            <a:spLocks noChangeArrowheads="1"/>
          </p:cNvSpPr>
          <p:nvPr/>
        </p:nvSpPr>
        <p:spPr bwMode="auto">
          <a:xfrm>
            <a:off x="1905000" y="5726128"/>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err="1">
                <a:solidFill>
                  <a:srgbClr val="0000FF"/>
                </a:solidFill>
              </a:rPr>
              <a:t>Armor</a:t>
            </a:r>
            <a:r>
              <a:rPr lang="en-GB" sz="2400" dirty="0">
                <a:solidFill>
                  <a:srgbClr val="0000FF"/>
                </a:solidFill>
              </a:rPr>
              <a:t> up</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Drugs &amp; alcohol</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Surrender (to a higher power)</a:t>
            </a:r>
          </a:p>
        </p:txBody>
      </p:sp>
    </p:spTree>
    <p:extLst>
      <p:ext uri="{BB962C8B-B14F-4D97-AF65-F5344CB8AC3E}">
        <p14:creationId xmlns:p14="http://schemas.microsoft.com/office/powerpoint/2010/main" val="32550948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3" grpId="0" animBg="1"/>
      <p:bldP spid="16"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lternate Process 18"/>
          <p:cNvSpPr/>
          <p:nvPr/>
        </p:nvSpPr>
        <p:spPr>
          <a:xfrm>
            <a:off x="1676400" y="64008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Alternate Process 17"/>
          <p:cNvSpPr/>
          <p:nvPr/>
        </p:nvSpPr>
        <p:spPr>
          <a:xfrm>
            <a:off x="1676400" y="60960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Alternate Process 16"/>
          <p:cNvSpPr/>
          <p:nvPr/>
        </p:nvSpPr>
        <p:spPr>
          <a:xfrm>
            <a:off x="1676400" y="3886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Alternate Process 12"/>
          <p:cNvSpPr/>
          <p:nvPr/>
        </p:nvSpPr>
        <p:spPr>
          <a:xfrm>
            <a:off x="1676400" y="35814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Alternate Process 15"/>
          <p:cNvSpPr/>
          <p:nvPr/>
        </p:nvSpPr>
        <p:spPr>
          <a:xfrm>
            <a:off x="1676400" y="15240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Alternate Process 8"/>
          <p:cNvSpPr/>
          <p:nvPr/>
        </p:nvSpPr>
        <p:spPr>
          <a:xfrm>
            <a:off x="1676400" y="838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15" name="Text Box 1"/>
          <p:cNvSpPr txBox="1">
            <a:spLocks noChangeArrowheads="1"/>
          </p:cNvSpPr>
          <p:nvPr/>
        </p:nvSpPr>
        <p:spPr bwMode="auto">
          <a:xfrm>
            <a:off x="1752600" y="76200"/>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Empathy . . .</a:t>
            </a:r>
            <a:endParaRPr lang="en-GB" sz="2800" dirty="0"/>
          </a:p>
        </p:txBody>
      </p:sp>
      <p:sp>
        <p:nvSpPr>
          <p:cNvPr id="64516" name="Text Box 2"/>
          <p:cNvSpPr txBox="1">
            <a:spLocks noChangeArrowheads="1"/>
          </p:cNvSpPr>
          <p:nvPr/>
        </p:nvSpPr>
        <p:spPr bwMode="auto">
          <a:xfrm>
            <a:off x="1905000" y="7620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Fuels connection</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Is feeling for someone</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Is feeling with someone</a:t>
            </a:r>
          </a:p>
        </p:txBody>
      </p:sp>
      <p:sp>
        <p:nvSpPr>
          <p:cNvPr id="11" name="Text Box 1"/>
          <p:cNvSpPr txBox="1">
            <a:spLocks noChangeArrowheads="1"/>
          </p:cNvSpPr>
          <p:nvPr/>
        </p:nvSpPr>
        <p:spPr bwMode="auto">
          <a:xfrm>
            <a:off x="1752600" y="2590800"/>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Sympathy . . . </a:t>
            </a:r>
            <a:endParaRPr lang="en-GB" sz="2800" dirty="0"/>
          </a:p>
        </p:txBody>
      </p:sp>
      <p:sp>
        <p:nvSpPr>
          <p:cNvPr id="12" name="Text Box 2"/>
          <p:cNvSpPr txBox="1">
            <a:spLocks noChangeArrowheads="1"/>
          </p:cNvSpPr>
          <p:nvPr/>
        </p:nvSpPr>
        <p:spPr bwMode="auto">
          <a:xfrm>
            <a:off x="1905000" y="32004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Is where you connect with someone</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Drives </a:t>
            </a:r>
            <a:r>
              <a:rPr lang="en-GB" sz="2400" dirty="0" err="1">
                <a:solidFill>
                  <a:srgbClr val="0000FF"/>
                </a:solidFill>
              </a:rPr>
              <a:t>dis</a:t>
            </a:r>
            <a:r>
              <a:rPr lang="en-GB" sz="2400" dirty="0">
                <a:solidFill>
                  <a:srgbClr val="0000FF"/>
                </a:solidFill>
              </a:rPr>
              <a:t>-connection</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Is feeling for someone</a:t>
            </a:r>
          </a:p>
        </p:txBody>
      </p:sp>
      <p:sp>
        <p:nvSpPr>
          <p:cNvPr id="14" name="Text Box 1"/>
          <p:cNvSpPr txBox="1">
            <a:spLocks noChangeArrowheads="1"/>
          </p:cNvSpPr>
          <p:nvPr/>
        </p:nvSpPr>
        <p:spPr bwMode="auto">
          <a:xfrm>
            <a:off x="1752600" y="5152128"/>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Dr. Brown’s definition of </a:t>
            </a:r>
            <a:r>
              <a:rPr lang="en-US" sz="2800" b="1" i="1" dirty="0">
                <a:solidFill>
                  <a:schemeClr val="accent2">
                    <a:lumMod val="75000"/>
                  </a:schemeClr>
                </a:solidFill>
              </a:rPr>
              <a:t>blame</a:t>
            </a:r>
            <a:r>
              <a:rPr lang="en-US" sz="2800" dirty="0"/>
              <a:t>?</a:t>
            </a:r>
            <a:endParaRPr lang="en-GB" sz="2800" dirty="0"/>
          </a:p>
        </p:txBody>
      </p:sp>
      <p:sp>
        <p:nvSpPr>
          <p:cNvPr id="15" name="Text Box 2"/>
          <p:cNvSpPr txBox="1">
            <a:spLocks noChangeArrowheads="1"/>
          </p:cNvSpPr>
          <p:nvPr/>
        </p:nvSpPr>
        <p:spPr bwMode="auto">
          <a:xfrm>
            <a:off x="1905000" y="5726128"/>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Holding someone accountable for what has happened </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Discharging of discomfort and pain (anger) </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Gives the ILLUSION of control</a:t>
            </a:r>
          </a:p>
        </p:txBody>
      </p:sp>
    </p:spTree>
    <p:extLst>
      <p:ext uri="{BB962C8B-B14F-4D97-AF65-F5344CB8AC3E}">
        <p14:creationId xmlns:p14="http://schemas.microsoft.com/office/powerpoint/2010/main" val="251409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P spid="13" grpId="0" animBg="1"/>
      <p:bldP spid="1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ernate Process 8"/>
          <p:cNvSpPr/>
          <p:nvPr/>
        </p:nvSpPr>
        <p:spPr>
          <a:xfrm>
            <a:off x="1676400" y="838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15" name="Text Box 1"/>
          <p:cNvSpPr txBox="1">
            <a:spLocks noChangeArrowheads="1"/>
          </p:cNvSpPr>
          <p:nvPr/>
        </p:nvSpPr>
        <p:spPr bwMode="auto">
          <a:xfrm>
            <a:off x="1752600" y="76200"/>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What one response is NOT a helpful response</a:t>
            </a:r>
            <a:endParaRPr lang="en-GB" sz="2800" dirty="0"/>
          </a:p>
        </p:txBody>
      </p:sp>
      <p:sp>
        <p:nvSpPr>
          <p:cNvPr id="64516" name="Text Box 2"/>
          <p:cNvSpPr txBox="1">
            <a:spLocks noChangeArrowheads="1"/>
          </p:cNvSpPr>
          <p:nvPr/>
        </p:nvSpPr>
        <p:spPr bwMode="auto">
          <a:xfrm>
            <a:off x="1905000" y="7620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“at least . . .”</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“wow, that must be . . .” </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  (nothing)</a:t>
            </a:r>
          </a:p>
        </p:txBody>
      </p:sp>
      <p:sp>
        <p:nvSpPr>
          <p:cNvPr id="11" name="Text Box 1"/>
          <p:cNvSpPr txBox="1">
            <a:spLocks noChangeArrowheads="1"/>
          </p:cNvSpPr>
          <p:nvPr/>
        </p:nvSpPr>
        <p:spPr bwMode="auto">
          <a:xfrm>
            <a:off x="1752600" y="2590800"/>
            <a:ext cx="8763000" cy="822276"/>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Describe her distinction of empathy </a:t>
            </a:r>
            <a:r>
              <a:rPr lang="en-US" sz="2800" dirty="0" err="1"/>
              <a:t>vs</a:t>
            </a:r>
            <a:r>
              <a:rPr lang="en-US" sz="2800" dirty="0"/>
              <a:t> sympathy in the “well” example</a:t>
            </a:r>
            <a:endParaRPr lang="en-GB" sz="2800" dirty="0"/>
          </a:p>
        </p:txBody>
      </p:sp>
      <p:sp>
        <p:nvSpPr>
          <p:cNvPr id="14" name="Text Box 1"/>
          <p:cNvSpPr txBox="1">
            <a:spLocks noChangeArrowheads="1"/>
          </p:cNvSpPr>
          <p:nvPr/>
        </p:nvSpPr>
        <p:spPr bwMode="auto">
          <a:xfrm>
            <a:off x="1752600" y="5152128"/>
            <a:ext cx="8763000" cy="822276"/>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How might these insights be integrated with what you know about personalities/temperaments/gender roles?</a:t>
            </a:r>
            <a:endParaRPr lang="en-GB" sz="2800" dirty="0"/>
          </a:p>
        </p:txBody>
      </p:sp>
    </p:spTree>
    <p:extLst>
      <p:ext uri="{BB962C8B-B14F-4D97-AF65-F5344CB8AC3E}">
        <p14:creationId xmlns:p14="http://schemas.microsoft.com/office/powerpoint/2010/main" val="1266630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97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1295400"/>
          </a:xfrm>
        </p:spPr>
        <p:txBody>
          <a:bodyPr anchor="t"/>
          <a:lstStyle/>
          <a:p>
            <a:pPr>
              <a:lnSpc>
                <a:spcPct val="120000"/>
              </a:lnSpc>
            </a:pPr>
            <a:r>
              <a:rPr lang="en-US" sz="2800" dirty="0">
                <a:solidFill>
                  <a:srgbClr val="4F6228"/>
                </a:solidFill>
                <a:latin typeface=" JSP Ross"/>
                <a:cs typeface=" JSP Ross"/>
              </a:rPr>
              <a:t>Communication is a good place to start with understanding.  Clarify the terms</a:t>
            </a:r>
            <a:endParaRPr lang="en-US" sz="2800" dirty="0">
              <a:solidFill>
                <a:srgbClr val="4F6228"/>
              </a:solidFill>
              <a:latin typeface=" JSP Ross"/>
              <a:ea typeface="ＭＳ Ｐゴシック" pitchFamily="71" charset="-128"/>
              <a:cs typeface=" JSP Ross"/>
            </a:endParaRPr>
          </a:p>
        </p:txBody>
      </p:sp>
      <p:pic>
        <p:nvPicPr>
          <p:cNvPr id="5" name="Picture 4" descr="zits driving tech.tif"/>
          <p:cNvPicPr>
            <a:picLocks noChangeAspect="1"/>
          </p:cNvPicPr>
          <p:nvPr/>
        </p:nvPicPr>
        <p:blipFill>
          <a:blip r:embed="rId3"/>
          <a:stretch>
            <a:fillRect/>
          </a:stretch>
        </p:blipFill>
        <p:spPr>
          <a:xfrm>
            <a:off x="4103688" y="1828800"/>
            <a:ext cx="6564312" cy="3230854"/>
          </a:xfrm>
          <a:prstGeom prst="rect">
            <a:avLst/>
          </a:prstGeom>
        </p:spPr>
      </p:pic>
      <p:pic>
        <p:nvPicPr>
          <p:cNvPr id="6" name="Picture 5" descr="What Wives Say.jpg"/>
          <p:cNvPicPr>
            <a:picLocks noChangeAspect="1"/>
          </p:cNvPicPr>
          <p:nvPr/>
        </p:nvPicPr>
        <p:blipFill>
          <a:blip r:embed="rId4"/>
          <a:stretch>
            <a:fillRect/>
          </a:stretch>
        </p:blipFill>
        <p:spPr>
          <a:xfrm>
            <a:off x="1524001" y="1435274"/>
            <a:ext cx="4472983" cy="5422726"/>
          </a:xfrm>
          <a:prstGeom prst="rect">
            <a:avLst/>
          </a:prstGeom>
        </p:spPr>
      </p:pic>
      <p:pic>
        <p:nvPicPr>
          <p:cNvPr id="7" name="Picture 6" descr="PBS_cleanclock.tif"/>
          <p:cNvPicPr>
            <a:picLocks noChangeAspect="1"/>
          </p:cNvPicPr>
          <p:nvPr/>
        </p:nvPicPr>
        <p:blipFill>
          <a:blip r:embed="rId5"/>
          <a:stretch>
            <a:fillRect/>
          </a:stretch>
        </p:blipFill>
        <p:spPr>
          <a:xfrm>
            <a:off x="2514600" y="3048000"/>
            <a:ext cx="7122220" cy="2514600"/>
          </a:xfrm>
          <a:prstGeom prst="rect">
            <a:avLst/>
          </a:prstGeom>
        </p:spPr>
      </p:pic>
      <p:pic>
        <p:nvPicPr>
          <p:cNvPr id="8" name="Picture 7" descr="dilbert honesty.tiff"/>
          <p:cNvPicPr>
            <a:picLocks noChangeAspect="1"/>
          </p:cNvPicPr>
          <p:nvPr/>
        </p:nvPicPr>
        <p:blipFill>
          <a:blip r:embed="rId6"/>
          <a:stretch>
            <a:fillRect/>
          </a:stretch>
        </p:blipFill>
        <p:spPr>
          <a:xfrm>
            <a:off x="1524000" y="2057401"/>
            <a:ext cx="9144000" cy="3711575"/>
          </a:xfrm>
          <a:prstGeom prst="rect">
            <a:avLst/>
          </a:prstGeom>
        </p:spPr>
      </p:pic>
      <p:pic>
        <p:nvPicPr>
          <p:cNvPr id="9" name="Picture 8" descr="zits passcodes.jpg"/>
          <p:cNvPicPr>
            <a:picLocks noChangeAspect="1"/>
          </p:cNvPicPr>
          <p:nvPr/>
        </p:nvPicPr>
        <p:blipFill>
          <a:blip r:embed="rId7"/>
          <a:stretch>
            <a:fillRect/>
          </a:stretch>
        </p:blipFill>
        <p:spPr>
          <a:xfrm>
            <a:off x="1524000" y="1676400"/>
            <a:ext cx="9144000" cy="4679950"/>
          </a:xfrm>
          <a:prstGeom prst="rect">
            <a:avLst/>
          </a:prstGeom>
        </p:spPr>
      </p:pic>
    </p:spTree>
    <p:extLst>
      <p:ext uri="{BB962C8B-B14F-4D97-AF65-F5344CB8AC3E}">
        <p14:creationId xmlns:p14="http://schemas.microsoft.com/office/powerpoint/2010/main" val="539202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childTnLst>
                          </p:cTn>
                        </p:par>
                        <p:par>
                          <p:cTn id="16" fill="hold">
                            <p:stCondLst>
                              <p:cond delay="2000"/>
                            </p:stCondLst>
                            <p:childTnLst>
                              <p:par>
                                <p:cTn id="17" presetID="2" presetClass="entr" presetSubtype="8" accel="50000" decel="5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par>
                          <p:cTn id="26" fill="hold">
                            <p:stCondLst>
                              <p:cond delay="2000"/>
                            </p:stCondLst>
                            <p:childTnLst>
                              <p:par>
                                <p:cTn id="27" presetID="14" presetClass="entr" presetSubtype="5"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childTnLst>
                          </p:cTn>
                        </p:par>
                        <p:par>
                          <p:cTn id="35" fill="hold">
                            <p:stCondLst>
                              <p:cond delay="2000"/>
                            </p:stCondLst>
                            <p:childTnLst>
                              <p:par>
                                <p:cTn id="36" presetID="9"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8"/>
                                        </p:tgtEl>
                                      </p:cBhvr>
                                    </p:animEffect>
                                    <p:set>
                                      <p:cBhvr>
                                        <p:cTn id="43" dur="1" fill="hold">
                                          <p:stCondLst>
                                            <p:cond delay="1999"/>
                                          </p:stCondLst>
                                        </p:cTn>
                                        <p:tgtEl>
                                          <p:spTgt spid="8"/>
                                        </p:tgtEl>
                                        <p:attrNameLst>
                                          <p:attrName>style.visibility</p:attrName>
                                        </p:attrNameLst>
                                      </p:cBhvr>
                                      <p:to>
                                        <p:strVal val="hidden"/>
                                      </p:to>
                                    </p:set>
                                  </p:childTnLst>
                                </p:cTn>
                              </p:par>
                            </p:childTnLst>
                          </p:cTn>
                        </p:par>
                        <p:par>
                          <p:cTn id="44" fill="hold">
                            <p:stCondLst>
                              <p:cond delay="2000"/>
                            </p:stCondLst>
                            <p:childTnLst>
                              <p:par>
                                <p:cTn id="45" presetID="47"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r>
              <a:rPr lang="en-US" sz="3000" dirty="0">
                <a:solidFill>
                  <a:srgbClr val="660066"/>
                </a:solidFill>
                <a:effectLst>
                  <a:outerShdw blurRad="50800" dist="38100" dir="2700000">
                    <a:srgbClr val="000000">
                      <a:alpha val="43000"/>
                    </a:srgbClr>
                  </a:outerShdw>
                </a:effectLst>
                <a:latin typeface="Estelle" panose="02000503000000000000" pitchFamily="2" charset="0"/>
                <a:cs typeface="Estelle Black SF"/>
              </a:rPr>
              <a:t>but whether there be prophecies, they shall fail; whether there be tongues, they shall cease; whether there be knowledge, it shall vanish away. For we know in part, and we prophesy in part. But when that which is perfect is come, then that which is in part shall be done away.  When I was a child, I </a:t>
            </a:r>
            <a:r>
              <a:rPr lang="en-US" sz="3000" dirty="0" err="1">
                <a:solidFill>
                  <a:srgbClr val="660066"/>
                </a:solidFill>
                <a:effectLst>
                  <a:outerShdw blurRad="50800" dist="38100" dir="2700000">
                    <a:srgbClr val="000000">
                      <a:alpha val="43000"/>
                    </a:srgbClr>
                  </a:outerShdw>
                </a:effectLst>
                <a:latin typeface="Estelle" panose="02000503000000000000" pitchFamily="2" charset="0"/>
                <a:cs typeface="Estelle Black SF"/>
              </a:rPr>
              <a:t>spake</a:t>
            </a:r>
            <a:r>
              <a:rPr lang="en-US" sz="3000" dirty="0">
                <a:solidFill>
                  <a:srgbClr val="660066"/>
                </a:solidFill>
                <a:effectLst>
                  <a:outerShdw blurRad="50800" dist="38100" dir="2700000">
                    <a:srgbClr val="000000">
                      <a:alpha val="43000"/>
                    </a:srgbClr>
                  </a:outerShdw>
                </a:effectLst>
                <a:latin typeface="Estelle" panose="02000503000000000000" pitchFamily="2" charset="0"/>
                <a:cs typeface="Estelle Black SF"/>
              </a:rPr>
              <a:t> as a child, I understood as a child, I thought as a child: but when I became a man, I put away childish things. For now we see through a glass, darkly; but then face to face: now I know in part; but then shall I know even as also I am known. And now </a:t>
            </a:r>
            <a:r>
              <a:rPr lang="en-US" sz="3000" dirty="0" err="1">
                <a:solidFill>
                  <a:srgbClr val="660066"/>
                </a:solidFill>
                <a:effectLst>
                  <a:outerShdw blurRad="50800" dist="38100" dir="2700000">
                    <a:srgbClr val="000000">
                      <a:alpha val="43000"/>
                    </a:srgbClr>
                  </a:outerShdw>
                </a:effectLst>
                <a:latin typeface="Estelle" panose="02000503000000000000" pitchFamily="2" charset="0"/>
                <a:cs typeface="Estelle Black SF"/>
              </a:rPr>
              <a:t>abideth</a:t>
            </a:r>
            <a:r>
              <a:rPr lang="en-US" sz="3000" dirty="0">
                <a:solidFill>
                  <a:srgbClr val="660066"/>
                </a:solidFill>
                <a:effectLst>
                  <a:outerShdw blurRad="50800" dist="38100" dir="2700000">
                    <a:srgbClr val="000000">
                      <a:alpha val="43000"/>
                    </a:srgbClr>
                  </a:outerShdw>
                </a:effectLst>
                <a:latin typeface="Estelle" panose="02000503000000000000" pitchFamily="2" charset="0"/>
                <a:cs typeface="Estelle Black SF"/>
              </a:rPr>
              <a:t> faith, hope, charity, these three; but the greatest of these is charity.</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I Corinthians 13:8b-13 (KJV)</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816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398866639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62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pPr>
              <a:lnSpc>
                <a:spcPct val="120000"/>
              </a:lnSpc>
              <a:defRPr/>
            </a:pPr>
            <a:r>
              <a:rPr lang="en-US" sz="2800" dirty="0">
                <a:solidFill>
                  <a:srgbClr val="660066"/>
                </a:solidFill>
                <a:effectLst>
                  <a:outerShdw blurRad="50800" dist="38100" dir="2700000">
                    <a:srgbClr val="000000">
                      <a:alpha val="43000"/>
                    </a:srgbClr>
                  </a:outerShdw>
                </a:effectLst>
                <a:latin typeface="Estelle" panose="02000503000000000000" pitchFamily="2" charset="0"/>
                <a:cs typeface="Estelle Black SF"/>
              </a:rPr>
              <a:t>But where there are prophecies, they will cease; where there are tongues, they will be stilled; where there is knowledge, it will pass away. For we know in part and we prophesy in part, but when completeness comes, what is in part disappears. When I was a child, I talked like a child, I thought like a child, I reasoned like a child. When I became a man, I put the ways of childhood behind me. For now we see only a reflection as in a mirror; then we shall see face to face. Now I know in part; then I shall know fully, even as I am fully known. And now these three remain: faith, hope and love. But the greatest of these is love.</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I Corinthians 13:8b-13 (NIV)</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1295400"/>
          </a:xfrm>
        </p:spPr>
        <p:txBody>
          <a:bodyPr anchor="t"/>
          <a:lstStyle/>
          <a:p>
            <a:pPr>
              <a:lnSpc>
                <a:spcPct val="120000"/>
              </a:lnSpc>
            </a:pPr>
            <a:r>
              <a:rPr lang="en-US" sz="2800" dirty="0">
                <a:solidFill>
                  <a:srgbClr val="4F6228"/>
                </a:solidFill>
                <a:latin typeface=" JSP Ross"/>
                <a:cs typeface=" JSP Ross"/>
              </a:rPr>
              <a:t>Read chapter 9 before Wednesday.  Be ready to discuss in class the rest of the week.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9:  Caring Enough to Communicate</a:t>
            </a:r>
          </a:p>
        </p:txBody>
      </p:sp>
    </p:spTree>
    <p:extLst>
      <p:ext uri="{BB962C8B-B14F-4D97-AF65-F5344CB8AC3E}">
        <p14:creationId xmlns:p14="http://schemas.microsoft.com/office/powerpoint/2010/main" val="850233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461665"/>
          </a:xfrm>
          <a:prstGeom prst="rect">
            <a:avLst/>
          </a:prstGeom>
          <a:noFill/>
        </p:spPr>
        <p:txBody>
          <a:bodyPr wrap="square" rtlCol="0">
            <a:spAutoFit/>
          </a:bodyPr>
          <a:lstStyle/>
          <a:p>
            <a:pPr algn="ctr"/>
            <a:r>
              <a:rPr lang="en-US" sz="2400" dirty="0" err="1"/>
              <a:t>Pgs</a:t>
            </a:r>
            <a:r>
              <a:rPr lang="en-US" sz="2400" dirty="0"/>
              <a:t> 102-115</a:t>
            </a:r>
          </a:p>
        </p:txBody>
      </p:sp>
    </p:spTree>
    <p:extLst>
      <p:ext uri="{BB962C8B-B14F-4D97-AF65-F5344CB8AC3E}">
        <p14:creationId xmlns:p14="http://schemas.microsoft.com/office/powerpoint/2010/main" val="284405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1295400"/>
          </a:xfrm>
        </p:spPr>
        <p:txBody>
          <a:bodyPr anchor="t"/>
          <a:lstStyle/>
          <a:p>
            <a:pPr>
              <a:lnSpc>
                <a:spcPct val="120000"/>
              </a:lnSpc>
            </a:pPr>
            <a:r>
              <a:rPr lang="en-US" sz="4000" dirty="0">
                <a:solidFill>
                  <a:srgbClr val="4F6228"/>
                </a:solidFill>
                <a:latin typeface=" JSP Ross"/>
                <a:cs typeface=" JSP Ross"/>
              </a:rPr>
              <a:t>Communication</a:t>
            </a:r>
            <a:endParaRPr lang="en-US" sz="4000" dirty="0">
              <a:solidFill>
                <a:srgbClr val="4F6228"/>
              </a:solidFill>
              <a:latin typeface=" JSP Ross"/>
              <a:ea typeface="ＭＳ Ｐゴシック" pitchFamily="71" charset="-128"/>
              <a:cs typeface=" JSP Ross"/>
            </a:endParaRPr>
          </a:p>
        </p:txBody>
      </p:sp>
      <p:pic>
        <p:nvPicPr>
          <p:cNvPr id="6" name="Picture 5" descr="language start.jpg"/>
          <p:cNvPicPr>
            <a:picLocks noChangeAspect="1"/>
          </p:cNvPicPr>
          <p:nvPr/>
        </p:nvPicPr>
        <p:blipFill>
          <a:blip r:embed="rId3"/>
          <a:stretch>
            <a:fillRect/>
          </a:stretch>
        </p:blipFill>
        <p:spPr>
          <a:xfrm>
            <a:off x="2184400" y="1290550"/>
            <a:ext cx="7874000" cy="5186451"/>
          </a:xfrm>
          <a:prstGeom prst="rect">
            <a:avLst/>
          </a:prstGeom>
          <a:ln>
            <a:noFill/>
          </a:ln>
          <a:effectLst>
            <a:softEdge rad="112500"/>
          </a:effectLst>
        </p:spPr>
      </p:pic>
    </p:spTree>
    <p:extLst>
      <p:ext uri="{BB962C8B-B14F-4D97-AF65-F5344CB8AC3E}">
        <p14:creationId xmlns:p14="http://schemas.microsoft.com/office/powerpoint/2010/main" val="3205793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1981200" cy="914400"/>
          </a:xfrm>
        </p:spPr>
        <p:txBody>
          <a:bodyPr anchor="t"/>
          <a:lstStyle/>
          <a:p>
            <a:pPr>
              <a:lnSpc>
                <a:spcPct val="120000"/>
              </a:lnSpc>
            </a:pPr>
            <a:r>
              <a:rPr lang="en-US" sz="2800" dirty="0">
                <a:solidFill>
                  <a:srgbClr val="4F6228"/>
                </a:solidFill>
                <a:latin typeface=" JSP Ross"/>
                <a:cs typeface=" JSP Ross"/>
              </a:rPr>
              <a:t>WOMEN:</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514600" y="3429000"/>
            <a:ext cx="16002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MEN:</a:t>
            </a:r>
            <a:endParaRPr lang="en-US" sz="2800" dirty="0">
              <a:latin typeface=" JSP Ross"/>
              <a:ea typeface="ＭＳ Ｐゴシック" pitchFamily="71" charset="-128"/>
              <a:cs typeface=" JSP Ross"/>
            </a:endParaRPr>
          </a:p>
        </p:txBody>
      </p:sp>
      <p:pic>
        <p:nvPicPr>
          <p:cNvPr id="8" name="Picture 7" descr="spaghetti.jpg"/>
          <p:cNvPicPr>
            <a:picLocks noChangeAspect="1"/>
          </p:cNvPicPr>
          <p:nvPr/>
        </p:nvPicPr>
        <p:blipFill>
          <a:blip r:embed="rId3"/>
          <a:stretch>
            <a:fillRect/>
          </a:stretch>
        </p:blipFill>
        <p:spPr>
          <a:xfrm>
            <a:off x="5410200" y="228600"/>
            <a:ext cx="4699000" cy="2768600"/>
          </a:xfrm>
          <a:prstGeom prst="rect">
            <a:avLst/>
          </a:prstGeom>
        </p:spPr>
      </p:pic>
      <p:pic>
        <p:nvPicPr>
          <p:cNvPr id="9" name="Picture 8" descr="waffles.jpg"/>
          <p:cNvPicPr>
            <a:picLocks noChangeAspect="1"/>
          </p:cNvPicPr>
          <p:nvPr/>
        </p:nvPicPr>
        <p:blipFill>
          <a:blip r:embed="rId4"/>
          <a:stretch>
            <a:fillRect/>
          </a:stretch>
        </p:blipFill>
        <p:spPr>
          <a:xfrm>
            <a:off x="4946650" y="3238500"/>
            <a:ext cx="5626100" cy="3302000"/>
          </a:xfrm>
          <a:prstGeom prst="rect">
            <a:avLst/>
          </a:prstGeom>
        </p:spPr>
      </p:pic>
    </p:spTree>
    <p:extLst>
      <p:ext uri="{BB962C8B-B14F-4D97-AF65-F5344CB8AC3E}">
        <p14:creationId xmlns:p14="http://schemas.microsoft.com/office/powerpoint/2010/main" val="3455330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spoken-communicationgender.jpg"/>
          <p:cNvPicPr>
            <a:picLocks noChangeAspect="1"/>
          </p:cNvPicPr>
          <p:nvPr/>
        </p:nvPicPr>
        <p:blipFill>
          <a:blip r:embed="rId3"/>
          <a:stretch>
            <a:fillRect/>
          </a:stretch>
        </p:blipFill>
        <p:spPr>
          <a:xfrm>
            <a:off x="1524000" y="1295400"/>
            <a:ext cx="9144000" cy="4302126"/>
          </a:xfrm>
          <a:prstGeom prst="rect">
            <a:avLst/>
          </a:prstGeom>
        </p:spPr>
      </p:pic>
      <p:pic>
        <p:nvPicPr>
          <p:cNvPr id="5" name="Picture 4" descr="yelling comm.jpg"/>
          <p:cNvPicPr>
            <a:picLocks noChangeAspect="1"/>
          </p:cNvPicPr>
          <p:nvPr/>
        </p:nvPicPr>
        <p:blipFill>
          <a:blip r:embed="rId4"/>
          <a:stretch>
            <a:fillRect/>
          </a:stretch>
        </p:blipFill>
        <p:spPr>
          <a:xfrm>
            <a:off x="6858000" y="381000"/>
            <a:ext cx="3479800" cy="2336800"/>
          </a:xfrm>
          <a:prstGeom prst="rect">
            <a:avLst/>
          </a:prstGeom>
        </p:spPr>
      </p:pic>
      <p:pic>
        <p:nvPicPr>
          <p:cNvPr id="9" name="Picture 8" descr="Blog-communication-cartoon.jpg"/>
          <p:cNvPicPr>
            <a:picLocks noChangeAspect="1"/>
          </p:cNvPicPr>
          <p:nvPr/>
        </p:nvPicPr>
        <p:blipFill>
          <a:blip r:embed="rId5"/>
          <a:stretch>
            <a:fillRect/>
          </a:stretch>
        </p:blipFill>
        <p:spPr>
          <a:xfrm>
            <a:off x="3200400" y="457201"/>
            <a:ext cx="5911850" cy="6156325"/>
          </a:xfrm>
          <a:prstGeom prst="rect">
            <a:avLst/>
          </a:prstGeom>
        </p:spPr>
      </p:pic>
      <p:pic>
        <p:nvPicPr>
          <p:cNvPr id="10" name="Picture 9" descr="comm images.jpg"/>
          <p:cNvPicPr>
            <a:picLocks noChangeAspect="1"/>
          </p:cNvPicPr>
          <p:nvPr/>
        </p:nvPicPr>
        <p:blipFill>
          <a:blip r:embed="rId6"/>
          <a:stretch>
            <a:fillRect/>
          </a:stretch>
        </p:blipFill>
        <p:spPr>
          <a:xfrm>
            <a:off x="1828800" y="3733800"/>
            <a:ext cx="2832100" cy="2870200"/>
          </a:xfrm>
          <a:prstGeom prst="rect">
            <a:avLst/>
          </a:prstGeom>
        </p:spPr>
      </p:pic>
      <p:pic>
        <p:nvPicPr>
          <p:cNvPr id="11" name="Picture 10" descr="Communication-Skills1.png"/>
          <p:cNvPicPr>
            <a:picLocks noChangeAspect="1"/>
          </p:cNvPicPr>
          <p:nvPr/>
        </p:nvPicPr>
        <p:blipFill>
          <a:blip r:embed="rId7"/>
          <a:stretch>
            <a:fillRect/>
          </a:stretch>
        </p:blipFill>
        <p:spPr>
          <a:xfrm>
            <a:off x="1600200" y="304800"/>
            <a:ext cx="8991600" cy="6124576"/>
          </a:xfrm>
          <a:prstGeom prst="rect">
            <a:avLst/>
          </a:prstGeom>
        </p:spPr>
      </p:pic>
    </p:spTree>
    <p:extLst>
      <p:ext uri="{BB962C8B-B14F-4D97-AF65-F5344CB8AC3E}">
        <p14:creationId xmlns:p14="http://schemas.microsoft.com/office/powerpoint/2010/main" val="42171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2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strVal val="(6*min(max(ppt_w*ppt_h,.3),1)-7.4)/-.7*ppt_w"/>
                                          </p:val>
                                        </p:tav>
                                      </p:tavLst>
                                    </p:anim>
                                    <p:anim calcmode="lin" valueType="num">
                                      <p:cBhvr>
                                        <p:cTn id="7" dur="500"/>
                                        <p:tgtEl>
                                          <p:spTgt spid="9"/>
                                        </p:tgtEl>
                                        <p:attrNameLst>
                                          <p:attrName>ppt_h</p:attrName>
                                        </p:attrNameLst>
                                      </p:cBhvr>
                                      <p:tavLst>
                                        <p:tav tm="0">
                                          <p:val>
                                            <p:strVal val="ppt_h"/>
                                          </p:val>
                                        </p:tav>
                                        <p:tav tm="100000">
                                          <p:val>
                                            <p:strVal val="(6*min(max(ppt_w*ppt_h,.3),1)-7.4)/-.7*ppt_h"/>
                                          </p:val>
                                        </p:tav>
                                      </p:tavLst>
                                    </p:anim>
                                    <p:anim calcmode="lin" valueType="num">
                                      <p:cBhvr>
                                        <p:cTn id="8" dur="500"/>
                                        <p:tgtEl>
                                          <p:spTgt spid="9"/>
                                        </p:tgtEl>
                                        <p:attrNameLst>
                                          <p:attrName>ppt_y</p:attrName>
                                        </p:attrNameLst>
                                      </p:cBhvr>
                                      <p:tavLst>
                                        <p:tav tm="0">
                                          <p:val>
                                            <p:strVal val="ppt_y"/>
                                          </p:val>
                                        </p:tav>
                                        <p:tav tm="100000">
                                          <p:val>
                                            <p:strVal val="1+(6*min(max(ppt_w*ppt_h,.3),1)-7.4)/-.7*ppt_h/2"/>
                                          </p:val>
                                        </p:tav>
                                      </p:tavLst>
                                    </p:anim>
                                    <p:set>
                                      <p:cBhvr>
                                        <p:cTn id="9" dur="1" fill="hold">
                                          <p:stCondLst>
                                            <p:cond delay="499"/>
                                          </p:stCondLst>
                                        </p:cTn>
                                        <p:tgtEl>
                                          <p:spTgt spid="9"/>
                                        </p:tgtEl>
                                        <p:attrNameLst>
                                          <p:attrName>style.visibility</p:attrName>
                                        </p:attrNameLst>
                                      </p:cBhvr>
                                      <p:to>
                                        <p:strVal val="hidden"/>
                                      </p:to>
                                    </p:se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3"/>
                                        </p:tgtEl>
                                      </p:cBhvr>
                                    </p:animEffect>
                                    <p:anim calcmode="lin" valueType="num">
                                      <p:cBhvr>
                                        <p:cTn id="20" dur="1000"/>
                                        <p:tgtEl>
                                          <p:spTgt spid="3"/>
                                        </p:tgtEl>
                                        <p:attrNameLst>
                                          <p:attrName>ppt_x</p:attrName>
                                        </p:attrNameLst>
                                      </p:cBhvr>
                                      <p:tavLst>
                                        <p:tav tm="0">
                                          <p:val>
                                            <p:strVal val="ppt_x"/>
                                          </p:val>
                                        </p:tav>
                                        <p:tav tm="100000">
                                          <p:val>
                                            <p:strVal val="ppt_x"/>
                                          </p:val>
                                        </p:tav>
                                      </p:tavLst>
                                    </p:anim>
                                    <p:anim calcmode="lin" valueType="num">
                                      <p:cBhvr>
                                        <p:cTn id="21" dur="1000"/>
                                        <p:tgtEl>
                                          <p:spTgt spid="3"/>
                                        </p:tgtEl>
                                        <p:attrNameLst>
                                          <p:attrName>ppt_y</p:attrName>
                                        </p:attrNameLst>
                                      </p:cBhvr>
                                      <p:tavLst>
                                        <p:tav tm="0">
                                          <p:val>
                                            <p:strVal val="ppt_y"/>
                                          </p:val>
                                        </p:tav>
                                        <p:tav tm="100000">
                                          <p:val>
                                            <p:strVal val="ppt_y+.1"/>
                                          </p:val>
                                        </p:tav>
                                      </p:tavLst>
                                    </p:anim>
                                    <p:set>
                                      <p:cBhvr>
                                        <p:cTn id="22" dur="1" fill="hold">
                                          <p:stCondLst>
                                            <p:cond delay="999"/>
                                          </p:stCondLst>
                                        </p:cTn>
                                        <p:tgtEl>
                                          <p:spTgt spid="3"/>
                                        </p:tgtEl>
                                        <p:attrNameLst>
                                          <p:attrName>style.visibility</p:attrName>
                                        </p:attrNameLst>
                                      </p:cBhvr>
                                      <p:to>
                                        <p:strVal val="hidden"/>
                                      </p:to>
                                    </p:set>
                                  </p:childTnLst>
                                </p:cTn>
                              </p:par>
                            </p:childTnLst>
                          </p:cTn>
                        </p:par>
                        <p:par>
                          <p:cTn id="23" fill="hold">
                            <p:stCondLst>
                              <p:cond delay="1000"/>
                            </p:stCondLst>
                            <p:childTnLst>
                              <p:par>
                                <p:cTn id="24" presetID="2" presetClass="entr" presetSubtype="2" accel="50000" decel="5000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8" accel="50000" decel="5000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9" presetClass="exit" presetSubtype="0" accel="100000" fill="hold" nodeType="click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 calcmode="lin" valueType="num">
                                      <p:cBhvr>
                                        <p:cTn id="37" dur="500"/>
                                        <p:tgtEl>
                                          <p:spTgt spid="5"/>
                                        </p:tgtEl>
                                        <p:attrNameLst>
                                          <p:attrName>style.rotation</p:attrName>
                                        </p:attrNameLst>
                                      </p:cBhvr>
                                      <p:tavLst>
                                        <p:tav tm="0">
                                          <p:val>
                                            <p:fltVal val="0"/>
                                          </p:val>
                                        </p:tav>
                                        <p:tav tm="100000">
                                          <p:val>
                                            <p:fltVal val="360"/>
                                          </p:val>
                                        </p:tav>
                                      </p:tavLst>
                                    </p:anim>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49" presetClass="exit" presetSubtype="0" accel="100000" fill="hold" nodeType="with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 calcmode="lin" valueType="num">
                                      <p:cBhvr>
                                        <p:cTn id="43" dur="500"/>
                                        <p:tgtEl>
                                          <p:spTgt spid="10"/>
                                        </p:tgtEl>
                                        <p:attrNameLst>
                                          <p:attrName>style.rotation</p:attrName>
                                        </p:attrNameLst>
                                      </p:cBhvr>
                                      <p:tavLst>
                                        <p:tav tm="0">
                                          <p:val>
                                            <p:fltVal val="0"/>
                                          </p:val>
                                        </p:tav>
                                        <p:tav tm="100000">
                                          <p:val>
                                            <p:fltVal val="360"/>
                                          </p:val>
                                        </p:tav>
                                      </p:tavLst>
                                    </p:anim>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par>
                          <p:cTn id="46" fill="hold">
                            <p:stCondLst>
                              <p:cond delay="500"/>
                            </p:stCondLst>
                            <p:childTnLst>
                              <p:par>
                                <p:cTn id="47" presetID="31" presetClass="entr" presetSubtype="0" fill="hold" nodeType="afterEffect">
                                  <p:stCondLst>
                                    <p:cond delay="0"/>
                                  </p:stCondLst>
                                  <p:iterate type="lt">
                                    <p:tmPct val="5000"/>
                                  </p:iterate>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BF05B-AFEC-FA3D-326B-807576671D1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73D1C8E-5C48-F8B1-8C81-9EC1488749D3}"/>
              </a:ext>
            </a:extLst>
          </p:cNvPr>
          <p:cNvSpPr txBox="1"/>
          <p:nvPr/>
        </p:nvSpPr>
        <p:spPr>
          <a:xfrm>
            <a:off x="3657600" y="0"/>
            <a:ext cx="4572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4 Temperament Needs</a:t>
            </a:r>
          </a:p>
        </p:txBody>
      </p:sp>
      <p:pic>
        <p:nvPicPr>
          <p:cNvPr id="3" name="Picture 2">
            <a:extLst>
              <a:ext uri="{FF2B5EF4-FFF2-40B4-BE49-F238E27FC236}">
                <a16:creationId xmlns:a16="http://schemas.microsoft.com/office/drawing/2014/main" id="{60D84DBD-3F23-6D79-4DFB-032FC06E3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65355"/>
            <a:ext cx="7315200" cy="6292645"/>
          </a:xfrm>
          <a:prstGeom prst="rect">
            <a:avLst/>
          </a:prstGeom>
        </p:spPr>
      </p:pic>
    </p:spTree>
    <p:extLst>
      <p:ext uri="{BB962C8B-B14F-4D97-AF65-F5344CB8AC3E}">
        <p14:creationId xmlns:p14="http://schemas.microsoft.com/office/powerpoint/2010/main" val="1433815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4115</TotalTime>
  <Words>670</Words>
  <Application>Microsoft Macintosh PowerPoint</Application>
  <PresentationFormat>Widescreen</PresentationFormat>
  <Paragraphs>65</Paragraphs>
  <Slides>23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ＭＳ Ｐゴシック</vt:lpstr>
      <vt:lpstr> JSP Ross</vt:lpstr>
      <vt:lpstr>Arial</vt:lpstr>
      <vt:lpstr>Calibri</vt:lpstr>
      <vt:lpstr>Estelle</vt:lpstr>
      <vt:lpstr>Estelle Black SF</vt:lpstr>
      <vt:lpstr>Impact</vt:lpstr>
      <vt:lpstr>SLGreek</vt:lpstr>
      <vt:lpstr>Wingdings</vt:lpstr>
      <vt:lpstr>Office Theme</vt:lpstr>
      <vt:lpstr>PowerPoint Presentation</vt:lpstr>
      <vt:lpstr>but whether there be prophecies, they shall fail; whether there be tongues, they shall cease; whether there be knowledge, it shall vanish away. For we know in part, and we prophesy in part. But when that which is perfect is come, then that which is in part shall be done away.  When I was a child, I spake as a child, I understood as a child, I thought as a child: but when I became a man, I put away childish things. For now we see through a glass, darkly; but then face to face: now I know in part; but then shall I know even as also I am known. And now abideth faith, hope, charity, these three; but the greatest of these is charity.</vt:lpstr>
      <vt:lpstr>But where there are prophecies, they will cease; where there are tongues, they will be stilled; where there is knowledge, it will pass away. For we know in part and we prophesy in part, but when completeness comes, what is in part disappears. When I was a child, I talked like a child, I thought like a child, I reasoned like a child. When I became a man, I put the ways of childhood behind me. For now we see only a reflection as in a mirror; then we shall see face to face. Now I know in part; then I shall know fully, even as I am fully known. And now these three remain: faith, hope and love. But the greatest of these is love.</vt:lpstr>
      <vt:lpstr>Read chapter 9 before Wednesday.  Be ready to discuss in class the rest of the week.  Discussion points! </vt:lpstr>
      <vt:lpstr>PowerPoint Presentation</vt:lpstr>
      <vt:lpstr>Communication</vt:lpstr>
      <vt:lpstr>WOMEN:</vt:lpstr>
      <vt:lpstr>PowerPoint Presentation</vt:lpstr>
      <vt:lpstr>PowerPoint Presentation</vt:lpstr>
      <vt:lpstr>PowerPoint Presentation</vt:lpstr>
      <vt:lpstr>PowerPoint Presentation</vt:lpstr>
      <vt:lpstr>“Because that’s what intimacy is: it’s a willingness to be vulnerable, a willingness to bite my tongue and a willingness to set an example of what I believe in.”</vt:lpstr>
      <vt:lpstr>PowerPoint Presentation</vt:lpstr>
      <vt:lpstr>PowerPoint Presentation</vt:lpstr>
      <vt:lpstr>PowerPoint Presentation</vt:lpstr>
      <vt:lpstr>PowerPoint Presentation</vt:lpstr>
      <vt:lpstr>PowerPoint Presentation</vt:lpstr>
      <vt:lpstr>PowerPoint Presentation</vt:lpstr>
      <vt:lpstr>Communication is a good place to start with understanding.  Clarify the terms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Microsoft Office User</cp:lastModifiedBy>
  <cp:revision>108</cp:revision>
  <dcterms:created xsi:type="dcterms:W3CDTF">2013-11-05T03:53:23Z</dcterms:created>
  <dcterms:modified xsi:type="dcterms:W3CDTF">2025-10-03T19:11:44Z</dcterms:modified>
</cp:coreProperties>
</file>