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38" r:id="rId3"/>
    <p:sldId id="339" r:id="rId4"/>
    <p:sldId id="396" r:id="rId5"/>
    <p:sldId id="397" r:id="rId6"/>
    <p:sldId id="664" r:id="rId7"/>
    <p:sldId id="398" r:id="rId8"/>
    <p:sldId id="323" r:id="rId9"/>
    <p:sldId id="317" r:id="rId10"/>
    <p:sldId id="395" r:id="rId11"/>
    <p:sldId id="412" r:id="rId12"/>
    <p:sldId id="410" r:id="rId13"/>
    <p:sldId id="400" r:id="rId14"/>
    <p:sldId id="665" r:id="rId15"/>
    <p:sldId id="341" r:id="rId16"/>
    <p:sldId id="372" r:id="rId17"/>
    <p:sldId id="411" r:id="rId18"/>
    <p:sldId id="404" r:id="rId19"/>
    <p:sldId id="373" r:id="rId20"/>
    <p:sldId id="385" r:id="rId21"/>
    <p:sldId id="386" r:id="rId22"/>
    <p:sldId id="682" r:id="rId23"/>
    <p:sldId id="68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94"/>
  </p:normalViewPr>
  <p:slideViewPr>
    <p:cSldViewPr>
      <p:cViewPr>
        <p:scale>
          <a:sx n="100" d="100"/>
          <a:sy n="100" d="100"/>
        </p:scale>
        <p:origin x="464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8CB7F3F3-29BE-4C23-AB0E-2D4AA450FBEE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B1208A46-CBBB-4942-95C9-0208B302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ＭＳ Ｐゴシック" pitchFamily="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D6FF1-3C76-4A4D-A5D6-12404D56C19F}" type="slidenum">
              <a:rPr lang="en-GB">
                <a:latin typeface="Calibri" pitchFamily="79" charset="0"/>
              </a:rPr>
              <a:pPr/>
              <a:t>1</a:t>
            </a:fld>
            <a:endParaRPr lang="en-GB">
              <a:latin typeface="Calibri" pitchFamily="79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11</a:t>
            </a:fld>
            <a:endParaRPr lang="en-US" sz="1200">
              <a:latin typeface="Calibri" pitchFamily="7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anchor="ctr"/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3AAA6C-8814-4938-8BFC-2C2C72ED9530}" type="slidenum">
              <a:rPr lang="en-US" sz="1200">
                <a:latin typeface="Calibri" pitchFamily="79" charset="0"/>
              </a:rPr>
              <a:pPr algn="r"/>
              <a:t>14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5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15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16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19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D6FF1-3C76-4A4D-A5D6-12404D56C19F}" type="slidenum">
              <a:rPr lang="en-GB">
                <a:latin typeface="Calibri" pitchFamily="79" charset="0"/>
              </a:rPr>
              <a:pPr/>
              <a:t>20</a:t>
            </a:fld>
            <a:endParaRPr lang="en-GB">
              <a:latin typeface="Calibri" pitchFamily="79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21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22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405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23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75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3AAA6C-8814-4938-8BFC-2C2C72ED9530}" type="slidenum">
              <a:rPr lang="en-US" sz="1200">
                <a:latin typeface="Calibri" pitchFamily="79" charset="0"/>
              </a:rPr>
              <a:pPr algn="r"/>
              <a:t>6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5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B50D21A-3E64-4D3F-BB2A-5C4CF260C43E}" type="slidenum">
              <a:rPr lang="en-US" sz="1200">
                <a:latin typeface="Calibri" pitchFamily="79" charset="0"/>
              </a:rPr>
              <a:pPr algn="r"/>
              <a:t>7</a:t>
            </a:fld>
            <a:endParaRPr lang="en-US" sz="1200">
              <a:latin typeface="Calibri" pitchFamily="7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8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9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6EB0-60A7-4F0A-9BA5-038F20A3DD47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B948-A2AC-4E2D-A1C7-CDB57415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945E-53B5-44D0-991C-51D7ED4750F1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6411-37B1-459E-AF18-F8B8CC7E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053C-40D5-4A65-8B5E-B01C75AB3887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E38-4BD5-4CD8-8721-699F141B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363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833" y="6246814"/>
            <a:ext cx="2838451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664C-AD9C-4C07-803C-8BEB3F2B1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F45-5539-44DF-BA33-E3476D4B56AB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3DBE-0B51-4BD4-8A02-A37941A2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BDF-0FF4-455F-BF39-46BB987D56D0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9373-0138-4C14-ADA0-38A2C480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18A5-AF1C-4A30-8A75-6B22BD57A1F6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8903-6EE0-4891-A116-119C717C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FF89-49D2-44EB-B9D7-814D71640F52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0D5-D9A0-486E-BFB6-F2745906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D2D4-C7A1-433F-AED7-24B39BF442B9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FDD-ADD7-4190-936E-52B6A62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F989-ED77-44FE-8127-EB4A5AEBDF6B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E9A1-FBE8-4B9B-B3F7-E88E5B6AC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EB6D-A39F-4855-A7FD-03B29555FC66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9ED8-DA6A-48AC-87E1-8CD3FC68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59D0-6E30-42F3-8129-0ABF21C32910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602-B062-4220-BE56-E60F29C2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CF55BFE7-9EBC-4FAE-960C-ADEC4F70D314}" type="datetime1">
              <a:rPr lang="en-US"/>
              <a:pPr>
                <a:defRPr/>
              </a:pPr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5B9D535B-F9BE-4565-86DF-DCDF6C72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2" charset="-128"/>
          <a:cs typeface="ＭＳ Ｐゴシック" pitchFamily="5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3200" kern="1200">
          <a:solidFill>
            <a:schemeClr val="tx1"/>
          </a:solidFill>
          <a:latin typeface="+mn-lt"/>
          <a:ea typeface="ＭＳ Ｐゴシック" pitchFamily="52" charset="-128"/>
          <a:cs typeface="ＭＳ Ｐゴシック" pitchFamily="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8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24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»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8305800" cy="54864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4F6228"/>
                </a:solidFill>
                <a:latin typeface="Estelle Black SF"/>
                <a:cs typeface="Estelle Black SF"/>
              </a:rPr>
              <a:t>“If you age with somebody, you go through so many roles - you're lovers, friends, enemies, colleagues, strangers; you're brother and sister.  That's what intimacy is, if you're with your </a:t>
            </a:r>
            <a:r>
              <a:rPr lang="en-US" sz="4000" dirty="0" err="1">
                <a:solidFill>
                  <a:srgbClr val="4F6228"/>
                </a:solidFill>
                <a:latin typeface="Estelle Black SF"/>
                <a:cs typeface="Estelle Black SF"/>
              </a:rPr>
              <a:t>soulmate</a:t>
            </a:r>
            <a:r>
              <a:rPr lang="en-US" sz="4000" dirty="0">
                <a:solidFill>
                  <a:srgbClr val="4F6228"/>
                </a:solidFill>
                <a:latin typeface="Estelle Black SF"/>
                <a:cs typeface="Estelle Black SF"/>
              </a:rPr>
              <a:t>.”</a:t>
            </a:r>
            <a:endParaRPr lang="en-US" sz="4000" dirty="0">
              <a:solidFill>
                <a:srgbClr val="4F6228"/>
              </a:solidFill>
              <a:latin typeface="Estelle Black SF"/>
              <a:ea typeface="ＭＳ Ｐゴシック" pitchFamily="71" charset="-128"/>
              <a:cs typeface="Estelle Black SF"/>
            </a:endParaRPr>
          </a:p>
        </p:txBody>
      </p:sp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5943600" y="5867401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 err="1"/>
              <a:t>Cate</a:t>
            </a:r>
            <a:r>
              <a:rPr lang="en-US" b="1" i="1" dirty="0"/>
              <a:t> </a:t>
            </a:r>
            <a:r>
              <a:rPr lang="en-US" b="1" i="1" dirty="0" err="1"/>
              <a:t>Blanchett</a:t>
            </a:r>
            <a:endParaRPr lang="en-US" b="1" i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752600" y="33528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Boundaries of pride can damage ourselves</a:t>
            </a:r>
            <a:endParaRPr lang="en-US" dirty="0">
              <a:solidFill>
                <a:srgbClr val="D9D9D9"/>
              </a:solidFill>
              <a:latin typeface="SLGreek"/>
              <a:cs typeface="SLGree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3962400" cy="15240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4F6228"/>
                </a:solidFill>
                <a:latin typeface=" JSP Ross"/>
                <a:cs typeface=" JSP Ross"/>
              </a:rPr>
              <a:t>Drawing on our line illustration (pun!)</a:t>
            </a:r>
            <a:endParaRPr lang="en-US" sz="2800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pic>
        <p:nvPicPr>
          <p:cNvPr id="6" name="Picture 5" descr="Color-outside-the-l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107260"/>
            <a:ext cx="5657820" cy="408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lternate Process 17"/>
          <p:cNvSpPr/>
          <p:nvPr/>
        </p:nvSpPr>
        <p:spPr>
          <a:xfrm>
            <a:off x="1676400" y="6477000"/>
            <a:ext cx="845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lternate Process 16"/>
          <p:cNvSpPr/>
          <p:nvPr/>
        </p:nvSpPr>
        <p:spPr>
          <a:xfrm>
            <a:off x="1676400" y="5791200"/>
            <a:ext cx="845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Alternate Process 15"/>
          <p:cNvSpPr/>
          <p:nvPr/>
        </p:nvSpPr>
        <p:spPr>
          <a:xfrm>
            <a:off x="1676400" y="1143000"/>
            <a:ext cx="845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lternate Process 8"/>
          <p:cNvSpPr/>
          <p:nvPr/>
        </p:nvSpPr>
        <p:spPr>
          <a:xfrm>
            <a:off x="1676400" y="838200"/>
            <a:ext cx="845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752600" y="76200"/>
            <a:ext cx="8763000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400" dirty="0"/>
              <a:t>What areas of life does the book suggest we need boundaries for?</a:t>
            </a:r>
            <a:endParaRPr lang="en-GB" sz="2400" dirty="0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905000" y="762001"/>
            <a:ext cx="8534400" cy="10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physical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 err="1">
                <a:solidFill>
                  <a:srgbClr val="FF0000"/>
                </a:solidFill>
              </a:rPr>
              <a:t>b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emotional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 err="1">
                <a:solidFill>
                  <a:srgbClr val="FF0000"/>
                </a:solidFill>
              </a:rPr>
              <a:t>c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financial</a:t>
            </a:r>
          </a:p>
        </p:txBody>
      </p:sp>
      <p:sp>
        <p:nvSpPr>
          <p:cNvPr id="10" name="Alternate Process 9"/>
          <p:cNvSpPr/>
          <p:nvPr/>
        </p:nvSpPr>
        <p:spPr>
          <a:xfrm>
            <a:off x="1676400" y="3276600"/>
            <a:ext cx="845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752600" y="2590800"/>
            <a:ext cx="87630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800" dirty="0"/>
              <a:t>Some personalities need more boundaries than others</a:t>
            </a:r>
            <a:endParaRPr lang="en-GB" sz="280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05000" y="3200401"/>
            <a:ext cx="8534400" cy="10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False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 err="1">
                <a:solidFill>
                  <a:srgbClr val="FF0000"/>
                </a:solidFill>
              </a:rPr>
              <a:t>b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True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 err="1">
                <a:solidFill>
                  <a:srgbClr val="FF0000"/>
                </a:solidFill>
              </a:rPr>
              <a:t>c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Don’t know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752600" y="5152128"/>
            <a:ext cx="87630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800" dirty="0"/>
              <a:t>What were some lessons learned with the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drawing</a:t>
            </a:r>
            <a:r>
              <a:rPr lang="en-US" sz="2800" dirty="0"/>
              <a:t>?</a:t>
            </a:r>
            <a:endParaRPr lang="en-GB" sz="28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05000" y="5726128"/>
            <a:ext cx="8534400" cy="10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Lines are important guides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 err="1">
                <a:solidFill>
                  <a:srgbClr val="FF0000"/>
                </a:solidFill>
              </a:rPr>
              <a:t>b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Some personalities are better at drawing than others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dirty="0" err="1">
                <a:solidFill>
                  <a:srgbClr val="FF0000"/>
                </a:solidFill>
              </a:rPr>
              <a:t>c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0000FF"/>
                </a:solidFill>
              </a:rPr>
              <a:t>Having a model to aim for is helpful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9B76E-4A8B-624F-BAF4-453F65B38125}"/>
              </a:ext>
            </a:extLst>
          </p:cNvPr>
          <p:cNvSpPr txBox="1"/>
          <p:nvPr/>
        </p:nvSpPr>
        <p:spPr>
          <a:xfrm>
            <a:off x="1752600" y="345440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Pgs</a:t>
            </a:r>
            <a:r>
              <a:rPr lang="en-US" sz="2400" dirty="0"/>
              <a:t> 116-127</a:t>
            </a:r>
          </a:p>
        </p:txBody>
      </p:sp>
    </p:spTree>
    <p:extLst>
      <p:ext uri="{BB962C8B-B14F-4D97-AF65-F5344CB8AC3E}">
        <p14:creationId xmlns:p14="http://schemas.microsoft.com/office/powerpoint/2010/main" val="125600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3962400" cy="8382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4F6228"/>
                </a:solidFill>
                <a:latin typeface=" JSP Ross"/>
                <a:cs typeface=" JSP Ross"/>
              </a:rPr>
              <a:t>Boundaries . . .</a:t>
            </a:r>
            <a:endParaRPr lang="en-US" sz="2800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pic>
        <p:nvPicPr>
          <p:cNvPr id="5" name="Picture 4" descr="garfield caffein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1066800"/>
            <a:ext cx="6054725" cy="4210050"/>
          </a:xfrm>
          <a:prstGeom prst="rect">
            <a:avLst/>
          </a:prstGeom>
        </p:spPr>
      </p:pic>
      <p:pic>
        <p:nvPicPr>
          <p:cNvPr id="7" name="Picture 6" descr="dear di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102" y="1981200"/>
            <a:ext cx="7734848" cy="2514600"/>
          </a:xfrm>
          <a:prstGeom prst="rect">
            <a:avLst/>
          </a:prstGeom>
        </p:spPr>
      </p:pic>
      <p:pic>
        <p:nvPicPr>
          <p:cNvPr id="8" name="Picture 7" descr="friendship host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278" y="2166938"/>
            <a:ext cx="5999322" cy="46148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0"/>
            <a:ext cx="3810000" cy="8382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4F6228"/>
                </a:solidFill>
                <a:latin typeface=" JSP Ross"/>
                <a:cs typeface=" JSP Ross"/>
              </a:rPr>
              <a:t>Group yourselves: </a:t>
            </a:r>
            <a:endParaRPr lang="en-US" sz="2800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7400" y="304800"/>
            <a:ext cx="457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latin typeface=" JSP Ross"/>
                <a:ea typeface="ＭＳ Ｐゴシック" pitchFamily="52" charset="-128"/>
                <a:cs typeface=" JSP Ross"/>
              </a:rPr>
              <a:t>Question 1: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What was your favorite family vacation?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latin typeface=" JSP Ross"/>
                <a:ea typeface="ＭＳ Ｐゴシック" pitchFamily="52" charset="-128"/>
                <a:cs typeface=" JSP Ross"/>
              </a:rPr>
              <a:t>Question 2: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17375E"/>
                </a:solidFill>
              </a:rPr>
              <a:t>What’s one thing you’ve done that you’d like to erase?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latin typeface=" JSP Ross"/>
                <a:ea typeface="ＭＳ Ｐゴシック" pitchFamily="52" charset="-128"/>
                <a:cs typeface=" JSP Ross"/>
              </a:rPr>
              <a:t>Question 3: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17375E"/>
                </a:solidFill>
              </a:rPr>
              <a:t>What would you like to be famous for someday?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latin typeface=" JSP Ross"/>
                <a:ea typeface="ＭＳ Ｐゴシック" pitchFamily="52" charset="-128"/>
                <a:cs typeface=" JSP Ross"/>
              </a:rPr>
              <a:t>Question 4: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17375E"/>
                </a:solidFill>
              </a:rPr>
              <a:t>Would you keep a secret if you know someone would get hurt if you did?</a:t>
            </a:r>
          </a:p>
          <a:p>
            <a:pPr eaLnBrk="0" hangingPunct="0">
              <a:lnSpc>
                <a:spcPct val="120000"/>
              </a:lnSpc>
              <a:defRPr/>
            </a:pPr>
            <a:endParaRPr lang="en-US" sz="2800" dirty="0">
              <a:latin typeface=" JSP Ross"/>
              <a:ea typeface="ＭＳ Ｐゴシック" pitchFamily="52" charset="-128"/>
              <a:cs typeface=" JSP Ross"/>
            </a:endParaRPr>
          </a:p>
        </p:txBody>
      </p:sp>
      <p:pic>
        <p:nvPicPr>
          <p:cNvPr id="7" name="Picture 6" descr="personality peanu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4092674" cy="40719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76400" y="10668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4F6228"/>
                </a:solidFill>
                <a:latin typeface=" JSP Ross"/>
                <a:ea typeface="ＭＳ Ｐゴシック" pitchFamily="52" charset="-128"/>
                <a:cs typeface=" JSP Ross"/>
              </a:rPr>
              <a:t>Phlegmatic</a:t>
            </a:r>
            <a:endParaRPr lang="en-US" sz="2000" b="1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7600" y="10668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366FF"/>
                </a:solidFill>
                <a:latin typeface=" JSP Ross"/>
                <a:ea typeface="ＭＳ Ｐゴシック" pitchFamily="52" charset="-128"/>
                <a:cs typeface=" JSP Ross"/>
              </a:rPr>
              <a:t>Melancholy</a:t>
            </a:r>
            <a:endParaRPr lang="en-US" sz="2000" b="1" dirty="0">
              <a:solidFill>
                <a:srgbClr val="3366FF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76400" y="56388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 JSP Ross"/>
                <a:ea typeface="ＭＳ Ｐゴシック" pitchFamily="52" charset="-128"/>
                <a:cs typeface=" JSP Ross"/>
              </a:rPr>
              <a:t>Sanguine</a:t>
            </a:r>
            <a:endParaRPr lang="en-US" sz="2000" b="1" dirty="0">
              <a:solidFill>
                <a:srgbClr val="FF0000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57600" y="56388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 JSP Ross"/>
                <a:ea typeface="ＭＳ Ｐゴシック" pitchFamily="52" charset="-128"/>
                <a:cs typeface=" JSP Ross"/>
              </a:rPr>
              <a:t>Choleric</a:t>
            </a:r>
            <a:endParaRPr lang="en-US" sz="2000" b="1" dirty="0">
              <a:solidFill>
                <a:srgbClr val="FFFF00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r>
              <a:rPr lang="en-US" sz="40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Except the Lord build the house, they </a:t>
            </a:r>
            <a:r>
              <a:rPr lang="en-US" sz="4000" dirty="0" err="1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labour</a:t>
            </a:r>
            <a:r>
              <a:rPr lang="en-US" sz="40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 in vain that build it:</a:t>
            </a:r>
            <a:br>
              <a:rPr lang="en-US" sz="40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</a:br>
            <a:r>
              <a:rPr lang="en-US" sz="40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except the Lord keep the city, the watchman </a:t>
            </a:r>
            <a:r>
              <a:rPr lang="en-US" sz="4000" dirty="0" err="1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waketh</a:t>
            </a:r>
            <a:r>
              <a:rPr lang="en-US" sz="40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 but in vain.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Psalm 127:1 (KJV)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00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1744435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Unless the Lord builds the house, the builders labor in vain. Unless the Lord watches over the city, the guards stand watch in vain.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Psalm 127:1 (NIV)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isney_jc_colo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"/>
            <a:ext cx="5702300" cy="6858001"/>
          </a:xfrm>
          <a:prstGeom prst="rect">
            <a:avLst/>
          </a:prstGeom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629400" y="152401"/>
            <a:ext cx="39624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Group yourselves in pairs with an opposite Example: sanguine with melancholy or choleric with phlegmatic. Or ENTJ and ISFP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i="1" dirty="0">
                <a:solidFill>
                  <a:srgbClr val="FF0000"/>
                </a:solidFill>
              </a:rPr>
              <a:t>draw </a:t>
            </a:r>
            <a:r>
              <a:rPr lang="en-US" dirty="0" err="1"/>
              <a:t>Jimney</a:t>
            </a:r>
            <a:r>
              <a:rPr lang="en-US" dirty="0"/>
              <a:t> Cricket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304800"/>
            <a:ext cx="8382000" cy="2133600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4F6228"/>
                </a:solidFill>
                <a:latin typeface=" JSP Ross"/>
                <a:cs typeface=" JSP Ross"/>
              </a:rPr>
              <a:t>Read chapter 10 pages 117-120 before Tomorrow (Tuesday!).  Be ready to discuss in class the rest of the week.  Discussion points! </a:t>
            </a:r>
            <a:endParaRPr lang="en-US" sz="2800" dirty="0">
              <a:solidFill>
                <a:srgbClr val="4F6228"/>
              </a:solidFill>
              <a:latin typeface=" JSP Ross"/>
              <a:ea typeface="ＭＳ Ｐゴシック" pitchFamily="71" charset="-128"/>
              <a:cs typeface=" JSP Ros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28194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latin typeface=" JSP Ross"/>
                <a:ea typeface="ＭＳ Ｐゴシック" pitchFamily="52" charset="-128"/>
                <a:cs typeface=" JSP Ross"/>
              </a:rPr>
              <a:t>Chapter 10:  Keeping Between the Lines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9B76E-4A8B-624F-BAF4-453F65B38125}"/>
              </a:ext>
            </a:extLst>
          </p:cNvPr>
          <p:cNvSpPr txBox="1"/>
          <p:nvPr/>
        </p:nvSpPr>
        <p:spPr>
          <a:xfrm>
            <a:off x="1752600" y="345440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Pgs</a:t>
            </a:r>
            <a:r>
              <a:rPr lang="en-US" sz="2400" dirty="0"/>
              <a:t> 116-127</a:t>
            </a:r>
          </a:p>
        </p:txBody>
      </p:sp>
    </p:spTree>
    <p:extLst>
      <p:ext uri="{BB962C8B-B14F-4D97-AF65-F5344CB8AC3E}">
        <p14:creationId xmlns:p14="http://schemas.microsoft.com/office/powerpoint/2010/main" val="284405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think_bg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0200"/>
            <a:ext cx="7518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368380"/>
            <a:ext cx="8305800" cy="58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 pitchFamily="52" charset="0"/>
              <a:buChar char="•"/>
              <a:defRPr/>
            </a:pPr>
            <a:r>
              <a:rPr lang="en-US" sz="2800" dirty="0">
                <a:latin typeface="Arial" pitchFamily="52" charset="0"/>
              </a:rPr>
              <a:t>What might be some emotional “guardrails” for you? What are some boundaries you might need to set for yourself?</a:t>
            </a:r>
          </a:p>
          <a:p>
            <a:pPr>
              <a:spcAft>
                <a:spcPts val="1200"/>
              </a:spcAft>
              <a:buFont typeface="Arial" pitchFamily="52" charset="0"/>
              <a:buChar char="•"/>
              <a:defRPr/>
            </a:pPr>
            <a:r>
              <a:rPr lang="en-US" sz="2800" dirty="0">
                <a:solidFill>
                  <a:schemeClr val="accent1"/>
                </a:solidFill>
                <a:latin typeface="Arial" pitchFamily="52" charset="0"/>
              </a:rPr>
              <a:t>What are boundaries issues you HAVE set (or need to?) on relationship issues against you?</a:t>
            </a:r>
          </a:p>
          <a:p>
            <a:pPr>
              <a:spcAft>
                <a:spcPts val="1200"/>
              </a:spcAft>
              <a:buFont typeface="Arial" pitchFamily="52" charset="0"/>
              <a:buChar char="•"/>
              <a:defRPr/>
            </a:pPr>
            <a:r>
              <a:rPr lang="en-US" sz="2800" dirty="0">
                <a:latin typeface="Arial" pitchFamily="52" charset="0"/>
              </a:rPr>
              <a:t>What are some practical suggestions for maintaining your own integrity? (buddy call, random checks, software protection)</a:t>
            </a:r>
          </a:p>
          <a:p>
            <a:pPr>
              <a:spcAft>
                <a:spcPts val="1200"/>
              </a:spcAft>
              <a:buFont typeface="Arial" pitchFamily="52" charset="0"/>
              <a:buChar char="•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52" charset="0"/>
              </a:rPr>
              <a:t>What is your plan for your relationship when you get into a mess?  How will you know when you are in a mess?</a:t>
            </a:r>
          </a:p>
          <a:p>
            <a:pPr>
              <a:spcAft>
                <a:spcPts val="1200"/>
              </a:spcAft>
              <a:buFont typeface="Arial" pitchFamily="52" charset="0"/>
              <a:buChar char="•"/>
              <a:defRPr/>
            </a:pPr>
            <a:r>
              <a:rPr lang="en-US" sz="2800" dirty="0">
                <a:latin typeface="Arial" pitchFamily="52" charset="0"/>
              </a:rPr>
              <a:t>What are other boundary issues in relationships?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454</Words>
  <Application>Microsoft Macintosh PowerPoint</Application>
  <PresentationFormat>Widescreen</PresentationFormat>
  <Paragraphs>67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 JSP Ross</vt:lpstr>
      <vt:lpstr>Arial</vt:lpstr>
      <vt:lpstr>Calibri</vt:lpstr>
      <vt:lpstr>Estelle Black SF</vt:lpstr>
      <vt:lpstr>Impact</vt:lpstr>
      <vt:lpstr>SLGreek</vt:lpstr>
      <vt:lpstr>Wingdings</vt:lpstr>
      <vt:lpstr>Office Theme</vt:lpstr>
      <vt:lpstr>PowerPoint Presentation</vt:lpstr>
      <vt:lpstr>Except the Lord build the house, they labour in vain that build it: except the Lord keep the city, the watchman waketh but in vain.</vt:lpstr>
      <vt:lpstr>Unless the Lord builds the house, the builders labor in vain. Unless the Lord watches over the city, the guards stand watch in vain.</vt:lpstr>
      <vt:lpstr>PowerPoint Presentation</vt:lpstr>
      <vt:lpstr>Read chapter 10 pages 117-120 before Tomorrow (Tuesday!).  Be ready to discuss in class the rest of the week.  Discussion points! </vt:lpstr>
      <vt:lpstr>PowerPoint Presentation</vt:lpstr>
      <vt:lpstr>PowerPoint Presentation</vt:lpstr>
      <vt:lpstr>PowerPoint Presentation</vt:lpstr>
      <vt:lpstr>PowerPoint Presentation</vt:lpstr>
      <vt:lpstr>“If you age with somebody, you go through so many roles - you're lovers, friends, enemies, colleagues, strangers; you're brother and sister.  That's what intimacy is, if you're with your soulmate.”</vt:lpstr>
      <vt:lpstr>PowerPoint Presentation</vt:lpstr>
      <vt:lpstr>Drawing on our line illustration (pun!)</vt:lpstr>
      <vt:lpstr>PowerPoint Presentation</vt:lpstr>
      <vt:lpstr>PowerPoint Presentation</vt:lpstr>
      <vt:lpstr>PowerPoint Presentation</vt:lpstr>
      <vt:lpstr>PowerPoint Presentation</vt:lpstr>
      <vt:lpstr>Boundaries . . .</vt:lpstr>
      <vt:lpstr>Group yourselves: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dgregory@montereybayacademy.org</cp:lastModifiedBy>
  <cp:revision>99</cp:revision>
  <dcterms:created xsi:type="dcterms:W3CDTF">2013-09-26T21:37:09Z</dcterms:created>
  <dcterms:modified xsi:type="dcterms:W3CDTF">2025-10-07T18:50:50Z</dcterms:modified>
</cp:coreProperties>
</file>