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338" r:id="rId3"/>
    <p:sldId id="339" r:id="rId4"/>
    <p:sldId id="466" r:id="rId5"/>
    <p:sldId id="427" r:id="rId6"/>
    <p:sldId id="555" r:id="rId7"/>
    <p:sldId id="398" r:id="rId8"/>
    <p:sldId id="424" r:id="rId9"/>
    <p:sldId id="416" r:id="rId10"/>
    <p:sldId id="323" r:id="rId11"/>
    <p:sldId id="317" r:id="rId12"/>
    <p:sldId id="428" r:id="rId13"/>
    <p:sldId id="429" r:id="rId14"/>
    <p:sldId id="341" r:id="rId15"/>
    <p:sldId id="372" r:id="rId16"/>
    <p:sldId id="401" r:id="rId17"/>
    <p:sldId id="391" r:id="rId18"/>
    <p:sldId id="373" r:id="rId19"/>
    <p:sldId id="385" r:id="rId20"/>
    <p:sldId id="415" r:id="rId21"/>
    <p:sldId id="386"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7"/>
    <p:restoredTop sz="94694"/>
  </p:normalViewPr>
  <p:slideViewPr>
    <p:cSldViewPr>
      <p:cViewPr varScale="1">
        <p:scale>
          <a:sx n="121" d="100"/>
          <a:sy n="121" d="100"/>
        </p:scale>
        <p:origin x="480"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10/24/25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3385855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1</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10</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11</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12</a:t>
            </a:fld>
            <a:endParaRPr lang="en-US" sz="1200">
              <a:latin typeface="Calibri" pitchFamily="79" charset="0"/>
            </a:endParaRPr>
          </a:p>
        </p:txBody>
      </p:sp>
    </p:spTree>
    <p:extLst>
      <p:ext uri="{BB962C8B-B14F-4D97-AF65-F5344CB8AC3E}">
        <p14:creationId xmlns:p14="http://schemas.microsoft.com/office/powerpoint/2010/main" val="109048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13</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04476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15</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16</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17</a:t>
            </a:fld>
            <a:endParaRPr lang="en-US" sz="1200">
              <a:latin typeface="Calibri" pitchFamily="79"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18</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19</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20</a:t>
            </a:fld>
            <a:endParaRPr lang="en-US" sz="1200">
              <a:latin typeface="Calibri" pitchFamily="7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2024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5</a:t>
            </a:fld>
            <a:endParaRPr lang="en-US" sz="1200">
              <a:latin typeface="Calibri" pitchFamily="79"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6</a:t>
            </a:fld>
            <a:endParaRPr lang="en-US" sz="1200">
              <a:latin typeface="Calibri" pitchFamily="79" charset="0"/>
            </a:endParaRPr>
          </a:p>
        </p:txBody>
      </p:sp>
    </p:spTree>
    <p:extLst>
      <p:ext uri="{BB962C8B-B14F-4D97-AF65-F5344CB8AC3E}">
        <p14:creationId xmlns:p14="http://schemas.microsoft.com/office/powerpoint/2010/main" val="408552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B50D21A-3E64-4D3F-BB2A-5C4CF260C43E}" type="slidenum">
              <a:rPr lang="en-US" sz="1200">
                <a:latin typeface="Calibri" pitchFamily="79" charset="0"/>
              </a:rPr>
              <a:pPr algn="r"/>
              <a:t>7</a:t>
            </a:fld>
            <a:endParaRPr lang="en-US" sz="1200">
              <a:latin typeface="Calibri" pitchFamily="79"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8</a:t>
            </a:fld>
            <a:endParaRPr lang="en-US" sz="1200">
              <a:latin typeface="Calibri" pitchFamily="79"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9</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44415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10/24/25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10/24/25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10/24/25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10/24/25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10/24/25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10/24/25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10/24/25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10/24/25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10/24/25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10/24/25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10/24/25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10/24/25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FF00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FF66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saturation sat="33000"/>
                    </a14:imgEffect>
                  </a14:imgLayer>
                </a14:imgProps>
              </a:ext>
            </a:extLst>
          </a:blip>
          <a:stretch>
            <a:fillRect/>
          </a:stretch>
        </p:blipFill>
        <p:spPr>
          <a:xfrm>
            <a:off x="1600200" y="4038600"/>
            <a:ext cx="3581400" cy="2819400"/>
          </a:xfrm>
          <a:prstGeom prst="rect">
            <a:avLst/>
          </a:prstGeom>
        </p:spPr>
      </p:pic>
      <p:sp>
        <p:nvSpPr>
          <p:cNvPr id="2" name="TextBox 1"/>
          <p:cNvSpPr txBox="1"/>
          <p:nvPr/>
        </p:nvSpPr>
        <p:spPr>
          <a:xfrm>
            <a:off x="3581400" y="401614"/>
            <a:ext cx="5943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Activity</a:t>
            </a:r>
          </a:p>
        </p:txBody>
      </p:sp>
      <p:sp>
        <p:nvSpPr>
          <p:cNvPr id="4" name="Text Box 2"/>
          <p:cNvSpPr txBox="1">
            <a:spLocks noChangeArrowheads="1"/>
          </p:cNvSpPr>
          <p:nvPr/>
        </p:nvSpPr>
        <p:spPr bwMode="auto">
          <a:xfrm>
            <a:off x="2590800" y="2819401"/>
            <a:ext cx="2514600" cy="3539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Service project</a:t>
            </a:r>
          </a:p>
        </p:txBody>
      </p:sp>
      <p:pic>
        <p:nvPicPr>
          <p:cNvPr id="5" name="Picture 4"/>
          <p:cNvPicPr>
            <a:picLocks noChangeAspect="1"/>
          </p:cNvPicPr>
          <p:nvPr/>
        </p:nvPicPr>
        <p:blipFill>
          <a:blip r:embed="rId5"/>
          <a:stretch>
            <a:fillRect/>
          </a:stretch>
        </p:blipFill>
        <p:spPr>
          <a:xfrm>
            <a:off x="1828800" y="4229100"/>
            <a:ext cx="3048000" cy="2286000"/>
          </a:xfrm>
          <a:prstGeom prst="rect">
            <a:avLst/>
          </a:prstGeom>
        </p:spPr>
      </p:pic>
    </p:spTree>
    <p:extLst>
      <p:ext uri="{BB962C8B-B14F-4D97-AF65-F5344CB8AC3E}">
        <p14:creationId xmlns:p14="http://schemas.microsoft.com/office/powerpoint/2010/main" val="2983496073"/>
      </p:ext>
    </p:extLst>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A Man Called Norman</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25 min</a:t>
            </a:r>
          </a:p>
        </p:txBody>
      </p:sp>
    </p:spTree>
    <p:extLst>
      <p:ext uri="{BB962C8B-B14F-4D97-AF65-F5344CB8AC3E}">
        <p14:creationId xmlns:p14="http://schemas.microsoft.com/office/powerpoint/2010/main" val="3722880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008000"/>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A Man Called Norman</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end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3"/>
          <a:stretch>
            <a:fillRect/>
          </a:stretch>
        </p:blipFill>
        <p:spPr>
          <a:xfrm>
            <a:off x="1752601" y="5029201"/>
            <a:ext cx="1546225" cy="1355725"/>
          </a:xfrm>
          <a:prstGeom prst="rect">
            <a:avLst/>
          </a:prstGeom>
        </p:spPr>
      </p:pic>
      <p:pic>
        <p:nvPicPr>
          <p:cNvPr id="6" name="Picture 5" descr="1 page.jpg"/>
          <p:cNvPicPr>
            <a:picLocks noChangeAspect="1"/>
          </p:cNvPicPr>
          <p:nvPr/>
        </p:nvPicPr>
        <p:blipFill>
          <a:blip r:embed="rId4"/>
          <a:stretch>
            <a:fillRect/>
          </a:stretch>
        </p:blipFill>
        <p:spPr>
          <a:xfrm>
            <a:off x="4543425" y="2363788"/>
            <a:ext cx="3378200" cy="2717800"/>
          </a:xfrm>
          <a:prstGeom prst="rect">
            <a:avLst/>
          </a:prstGeom>
        </p:spPr>
      </p:pic>
      <p:sp>
        <p:nvSpPr>
          <p:cNvPr id="4" name="Text Box 2"/>
          <p:cNvSpPr txBox="1">
            <a:spLocks noChangeArrowheads="1"/>
          </p:cNvSpPr>
          <p:nvPr/>
        </p:nvSpPr>
        <p:spPr bwMode="auto">
          <a:xfrm>
            <a:off x="3505200" y="2126629"/>
            <a:ext cx="7696200" cy="450277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solidFill>
                  <a:schemeClr val="accent1">
                    <a:lumMod val="75000"/>
                  </a:schemeClr>
                </a:solidFill>
                <a:latin typeface="Arial" pitchFamily="52" charset="0"/>
              </a:rPr>
              <a:t>Norman is different from others and that is perhaps why they shun him.  Have you ever felt like an “outsider” and experienced being treated like Norman?  Where/when/how? Detail situation.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solidFill>
                  <a:schemeClr val="accent1">
                    <a:lumMod val="75000"/>
                  </a:schemeClr>
                </a:solidFill>
                <a:latin typeface="Arial" pitchFamily="52" charset="0"/>
              </a:rPr>
              <a:t>Have you ever been like Mike and treated someone different as a friend when others rejected them? Detail situation.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75000"/>
                  </a:schemeClr>
                </a:solidFill>
              </a:rPr>
              <a:t>Choose someone to befriend outside of your regular circle of friends for an event.  Report on situation.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2800" dirty="0">
                <a:solidFill>
                  <a:srgbClr val="660066"/>
                </a:solidFill>
                <a:effectLst>
                  <a:outerShdw blurRad="50800" dist="38100" dir="2700000" algn="tl" rotWithShape="0">
                    <a:prstClr val="black">
                      <a:alpha val="40000"/>
                    </a:prstClr>
                  </a:outerShdw>
                </a:effectLst>
                <a:latin typeface="Estelle" panose="02000503000000000000" pitchFamily="2" charset="0"/>
              </a:rPr>
              <a:t>And Jesus answered him, The first of all the commandments is, Hear, O Israel; The Lord our God is one Lord: And thou shalt love the Lord thy God with all thy heart, and with all thy soul, and with all thy mind, and with all thy strength: this is the first commandment. And the second is like, namely this, Thou shalt love thy </a:t>
            </a:r>
            <a:r>
              <a:rPr lang="en-US" sz="2800" dirty="0" err="1">
                <a:solidFill>
                  <a:srgbClr val="660066"/>
                </a:solidFill>
                <a:effectLst>
                  <a:outerShdw blurRad="50800" dist="38100" dir="2700000" algn="tl" rotWithShape="0">
                    <a:prstClr val="black">
                      <a:alpha val="40000"/>
                    </a:prstClr>
                  </a:outerShdw>
                </a:effectLst>
                <a:latin typeface="Estelle" panose="02000503000000000000" pitchFamily="2" charset="0"/>
              </a:rPr>
              <a:t>neighbour</a:t>
            </a:r>
            <a:r>
              <a:rPr lang="en-US" sz="2800" dirty="0">
                <a:solidFill>
                  <a:srgbClr val="660066"/>
                </a:solidFill>
                <a:effectLst>
                  <a:outerShdw blurRad="50800" dist="38100" dir="2700000" algn="tl" rotWithShape="0">
                    <a:prstClr val="black">
                      <a:alpha val="40000"/>
                    </a:prstClr>
                  </a:outerShdw>
                </a:effectLst>
                <a:latin typeface="Estelle" panose="02000503000000000000" pitchFamily="2" charset="0"/>
              </a:rPr>
              <a:t> as thyself. There is none other commandment greater than these. And the scribe said unto him, Well, Master, thou hast said the truth: for there is one God; and there is none other but he: And to love him with all the heart, and with all the understanding, and with all the soul, and with all the strength, and to love his </a:t>
            </a:r>
            <a:r>
              <a:rPr lang="en-US" sz="2800" dirty="0" err="1">
                <a:solidFill>
                  <a:srgbClr val="660066"/>
                </a:solidFill>
                <a:effectLst>
                  <a:outerShdw blurRad="50800" dist="38100" dir="2700000" algn="tl" rotWithShape="0">
                    <a:prstClr val="black">
                      <a:alpha val="40000"/>
                    </a:prstClr>
                  </a:outerShdw>
                </a:effectLst>
                <a:latin typeface="Estelle" panose="02000503000000000000" pitchFamily="2" charset="0"/>
              </a:rPr>
              <a:t>neighbour</a:t>
            </a:r>
            <a:r>
              <a:rPr lang="en-US" sz="2800" dirty="0">
                <a:solidFill>
                  <a:srgbClr val="660066"/>
                </a:solidFill>
                <a:effectLst>
                  <a:outerShdw blurRad="50800" dist="38100" dir="2700000" algn="tl" rotWithShape="0">
                    <a:prstClr val="black">
                      <a:alpha val="40000"/>
                    </a:prstClr>
                  </a:outerShdw>
                </a:effectLst>
                <a:latin typeface="Estelle" panose="02000503000000000000" pitchFamily="2" charset="0"/>
              </a:rPr>
              <a:t> as himself, is more than all whole burnt offerings and sacrifices.</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12:29-33 (KJV)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1" y="2209800"/>
            <a:ext cx="5617563"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742950" indent="-742950">
              <a:buAutoNum type="arabicPeriod"/>
            </a:pPr>
            <a:r>
              <a:rPr lang="en-US" sz="3600" dirty="0">
                <a:solidFill>
                  <a:schemeClr val="tx1"/>
                </a:solidFill>
                <a:latin typeface="Apple Casual"/>
                <a:cs typeface="Apple Casual"/>
              </a:rPr>
              <a:t>Good Afternoon</a:t>
            </a:r>
          </a:p>
          <a:p>
            <a:pPr marL="742950" indent="-742950">
              <a:buAutoNum type="arabicPeriod"/>
            </a:pPr>
            <a:r>
              <a:rPr lang="en-US" sz="3600" dirty="0">
                <a:solidFill>
                  <a:schemeClr val="tx1"/>
                </a:solidFill>
                <a:latin typeface="Apple Casual"/>
                <a:cs typeface="Apple Casual"/>
              </a:rPr>
              <a:t>Guided Learning Exercise</a:t>
            </a:r>
          </a:p>
          <a:p>
            <a:pPr marL="742950" indent="-742950">
              <a:buAutoNum type="arabicPeriod"/>
            </a:pPr>
            <a:r>
              <a:rPr lang="en-US" sz="3600" dirty="0">
                <a:solidFill>
                  <a:schemeClr val="tx1"/>
                </a:solidFill>
                <a:latin typeface="Apple Casual"/>
                <a:cs typeface="Apple Casual"/>
              </a:rPr>
              <a:t>Finish Notes for Week</a:t>
            </a:r>
          </a:p>
        </p:txBody>
      </p:sp>
    </p:spTree>
    <p:extLst>
      <p:ext uri="{BB962C8B-B14F-4D97-AF65-F5344CB8AC3E}">
        <p14:creationId xmlns:p14="http://schemas.microsoft.com/office/powerpoint/2010/main" val="198516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000" dirty="0">
                <a:solidFill>
                  <a:srgbClr val="660066"/>
                </a:solidFill>
                <a:effectLst>
                  <a:outerShdw blurRad="50800" dist="38100" dir="2700000" algn="tl" rotWithShape="0">
                    <a:prstClr val="black">
                      <a:alpha val="40000"/>
                    </a:prstClr>
                  </a:outerShdw>
                </a:effectLst>
                <a:latin typeface="Estelle" panose="02000503000000000000" pitchFamily="2" charset="0"/>
              </a:rPr>
              <a:t>The most important one,” answered Jesus, “is this: ‘Hear, O Israel: The Lord our God, the Lord is one.</a:t>
            </a:r>
            <a:r>
              <a:rPr lang="en-US" sz="3000" baseline="30000" dirty="0">
                <a:solidFill>
                  <a:srgbClr val="660066"/>
                </a:solidFill>
                <a:effectLst>
                  <a:outerShdw blurRad="50800" dist="38100" dir="2700000" algn="tl" rotWithShape="0">
                    <a:prstClr val="black">
                      <a:alpha val="40000"/>
                    </a:prstClr>
                  </a:outerShdw>
                </a:effectLst>
                <a:latin typeface="Estelle" panose="02000503000000000000" pitchFamily="2" charset="0"/>
              </a:rPr>
              <a:t> </a:t>
            </a:r>
            <a:r>
              <a:rPr lang="en-US" sz="3000" b="1" baseline="30000" dirty="0">
                <a:solidFill>
                  <a:srgbClr val="660066"/>
                </a:solidFill>
                <a:effectLst>
                  <a:outerShdw blurRad="50800" dist="38100" dir="2700000" algn="tl" rotWithShape="0">
                    <a:prstClr val="black">
                      <a:alpha val="40000"/>
                    </a:prstClr>
                  </a:outerShdw>
                </a:effectLst>
                <a:latin typeface="Estelle" panose="02000503000000000000" pitchFamily="2" charset="0"/>
              </a:rPr>
              <a:t> </a:t>
            </a:r>
            <a:r>
              <a:rPr lang="en-US" sz="3000" dirty="0">
                <a:solidFill>
                  <a:srgbClr val="660066"/>
                </a:solidFill>
                <a:effectLst>
                  <a:outerShdw blurRad="50800" dist="38100" dir="2700000" algn="tl" rotWithShape="0">
                    <a:prstClr val="black">
                      <a:alpha val="40000"/>
                    </a:prstClr>
                  </a:outerShdw>
                </a:effectLst>
                <a:latin typeface="Estelle" panose="02000503000000000000" pitchFamily="2" charset="0"/>
              </a:rPr>
              <a:t>Love the Lord your God with all your heart and with all your soul and with all your mind and with all your strength.’</a:t>
            </a:r>
            <a:r>
              <a:rPr lang="en-US" sz="3000" b="1" baseline="30000" dirty="0">
                <a:solidFill>
                  <a:srgbClr val="660066"/>
                </a:solidFill>
                <a:effectLst>
                  <a:outerShdw blurRad="50800" dist="38100" dir="2700000" algn="tl" rotWithShape="0">
                    <a:prstClr val="black">
                      <a:alpha val="40000"/>
                    </a:prstClr>
                  </a:outerShdw>
                </a:effectLst>
                <a:latin typeface="Estelle" panose="02000503000000000000" pitchFamily="2" charset="0"/>
              </a:rPr>
              <a:t>  </a:t>
            </a:r>
            <a:r>
              <a:rPr lang="en-US" sz="3000" dirty="0">
                <a:solidFill>
                  <a:srgbClr val="660066"/>
                </a:solidFill>
                <a:effectLst>
                  <a:outerShdw blurRad="50800" dist="38100" dir="2700000" algn="tl" rotWithShape="0">
                    <a:prstClr val="black">
                      <a:alpha val="40000"/>
                    </a:prstClr>
                  </a:outerShdw>
                </a:effectLst>
                <a:latin typeface="Estelle" panose="02000503000000000000" pitchFamily="2" charset="0"/>
              </a:rPr>
              <a:t>The second is this: ‘Love your neighbor as yourself.’ There is no commandment greater than these.”  “Well said, teacher,” the man replied. “You are right in saying that God is one and there is no other but him. To love him with all your heart, with all your understanding and with all your strength, and to love your neighbor as yourself is more important than all burnt offerings and sacrifices.”</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Mark 12:29-33 (NIV)</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chemeClr val="accent3">
                    <a:lumMod val="50000"/>
                  </a:schemeClr>
                </a:solidFill>
                <a:effectLst>
                  <a:outerShdw blurRad="38100" dist="38100" dir="2700000" algn="tl">
                    <a:srgbClr val="DDDDDD"/>
                  </a:outerShdw>
                </a:effectLst>
                <a:latin typeface="Estelle Black SF" pitchFamily="52" charset="0"/>
              </a:rPr>
              <a:t>This week </a:t>
            </a:r>
            <a:r>
              <a:rPr lang="en-US" sz="4000" dirty="0">
                <a:solidFill>
                  <a:srgbClr val="4F6228"/>
                </a:solidFill>
                <a:effectLst>
                  <a:outerShdw blurRad="38100" dist="38100" dir="2700000" algn="tl">
                    <a:srgbClr val="DDDDDD"/>
                  </a:outerShdw>
                </a:effectLst>
                <a:latin typeface="Estelle Black SF" pitchFamily="52" charset="0"/>
              </a:rPr>
              <a:t>MV submission: Comic</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4495800" y="2362201"/>
            <a:ext cx="5715000" cy="646331"/>
          </a:xfrm>
          <a:prstGeom prst="rect">
            <a:avLst/>
          </a:prstGeom>
          <a:noFill/>
          <a:ln w="9525">
            <a:noFill/>
            <a:miter lim="800000"/>
            <a:headEnd/>
            <a:tailEnd/>
          </a:ln>
        </p:spPr>
        <p:txBody>
          <a:bodyPr wrap="square">
            <a:prstTxWarp prst="textNoShape">
              <a:avLst/>
            </a:prstTxWarp>
            <a:spAutoFit/>
          </a:bodyPr>
          <a:lstStyle/>
          <a:p>
            <a:pPr algn="r"/>
            <a:r>
              <a:rPr lang="en-US" b="1" i="1" dirty="0"/>
              <a:t>Minimum of 8 panels telling or illustrating the passage!</a:t>
            </a:r>
          </a:p>
        </p:txBody>
      </p:sp>
    </p:spTree>
    <p:extLst>
      <p:ext uri="{BB962C8B-B14F-4D97-AF65-F5344CB8AC3E}">
        <p14:creationId xmlns:p14="http://schemas.microsoft.com/office/powerpoint/2010/main" val="6241075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Examples</a:t>
            </a:r>
          </a:p>
        </p:txBody>
      </p:sp>
    </p:spTree>
    <p:extLst>
      <p:ext uri="{BB962C8B-B14F-4D97-AF65-F5344CB8AC3E}">
        <p14:creationId xmlns:p14="http://schemas.microsoft.com/office/powerpoint/2010/main" val="324183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696755-AF7F-B04F-BBC2-E367EA02E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0"/>
            <a:ext cx="3472962" cy="6858000"/>
          </a:xfrm>
          <a:prstGeom prst="rect">
            <a:avLst/>
          </a:prstGeom>
        </p:spPr>
      </p:pic>
      <p:pic>
        <p:nvPicPr>
          <p:cNvPr id="3" name="Picture 2">
            <a:extLst>
              <a:ext uri="{FF2B5EF4-FFF2-40B4-BE49-F238E27FC236}">
                <a16:creationId xmlns:a16="http://schemas.microsoft.com/office/drawing/2014/main" id="{026ADCC3-2C4B-564D-84E3-30DBD6F49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0"/>
            <a:ext cx="6858000" cy="6858000"/>
          </a:xfrm>
          <a:prstGeom prst="rect">
            <a:avLst/>
          </a:prstGeom>
        </p:spPr>
      </p:pic>
    </p:spTree>
    <p:extLst>
      <p:ext uri="{BB962C8B-B14F-4D97-AF65-F5344CB8AC3E}">
        <p14:creationId xmlns:p14="http://schemas.microsoft.com/office/powerpoint/2010/main" val="28987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2"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ppt_w*1.125000"/>
                                          </p:val>
                                        </p:tav>
                                      </p:tavLst>
                                    </p:anim>
                                    <p:animEffect transition="out" filter="wipe(right)">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1981200" y="368379"/>
            <a:ext cx="8305800" cy="5016758"/>
          </a:xfrm>
          <a:prstGeom prst="rect">
            <a:avLst/>
          </a:prstGeom>
          <a:noFill/>
          <a:ln w="9525">
            <a:noFill/>
            <a:miter lim="800000"/>
            <a:headEnd/>
            <a:tailEnd/>
          </a:ln>
        </p:spPr>
        <p:txBody>
          <a:bodyPr wrap="square">
            <a:prstTxWarp prst="textNoShape">
              <a:avLst/>
            </a:prstTxWarp>
            <a:spAutoFit/>
          </a:bodyPr>
          <a:lstStyle/>
          <a:p>
            <a:pPr>
              <a:spcAft>
                <a:spcPts val="1200"/>
              </a:spcAft>
              <a:buFont typeface="Arial" pitchFamily="52" charset="0"/>
              <a:buChar char="•"/>
              <a:defRPr/>
            </a:pPr>
            <a:r>
              <a:rPr lang="en-US" sz="2800" dirty="0">
                <a:latin typeface="Arial" pitchFamily="52" charset="0"/>
              </a:rPr>
              <a:t>What does it mean “obedience is love in action”?</a:t>
            </a:r>
          </a:p>
          <a:p>
            <a:pPr>
              <a:spcAft>
                <a:spcPts val="1200"/>
              </a:spcAft>
              <a:buFont typeface="Arial" pitchFamily="52" charset="0"/>
              <a:buChar char="•"/>
              <a:defRPr/>
            </a:pPr>
            <a:r>
              <a:rPr lang="en-US" sz="2800" dirty="0">
                <a:solidFill>
                  <a:schemeClr val="accent1"/>
                </a:solidFill>
                <a:latin typeface="Arial" pitchFamily="52" charset="0"/>
              </a:rPr>
              <a:t>What are some limits we should put on our compassion, friendships, love?</a:t>
            </a:r>
          </a:p>
          <a:p>
            <a:pPr>
              <a:spcAft>
                <a:spcPts val="1200"/>
              </a:spcAft>
              <a:buFont typeface="Arial" pitchFamily="52" charset="0"/>
              <a:buChar char="•"/>
              <a:defRPr/>
            </a:pPr>
            <a:r>
              <a:rPr lang="en-US" sz="2800" dirty="0">
                <a:latin typeface="Arial" pitchFamily="52" charset="0"/>
              </a:rPr>
              <a:t>What is something you can do for someone this week (that they don’t have to know about)</a:t>
            </a:r>
          </a:p>
          <a:p>
            <a:pPr>
              <a:spcAft>
                <a:spcPts val="1200"/>
              </a:spcAft>
              <a:buFont typeface="Arial" pitchFamily="52" charset="0"/>
              <a:buChar char="•"/>
              <a:defRPr/>
            </a:pPr>
            <a:r>
              <a:rPr lang="en-US" sz="2800" dirty="0">
                <a:solidFill>
                  <a:schemeClr val="accent3">
                    <a:lumMod val="50000"/>
                  </a:schemeClr>
                </a:solidFill>
                <a:latin typeface="Arial" pitchFamily="52" charset="0"/>
              </a:rPr>
              <a:t>How does it feel when someone does something unexpected for you?</a:t>
            </a:r>
          </a:p>
          <a:p>
            <a:pPr>
              <a:spcAft>
                <a:spcPts val="1200"/>
              </a:spcAft>
              <a:buFont typeface="Arial" pitchFamily="52" charset="0"/>
              <a:buChar char="•"/>
              <a:defRPr/>
            </a:pPr>
            <a:r>
              <a:rPr lang="en-US" sz="2800" dirty="0">
                <a:latin typeface="Arial" pitchFamily="52" charset="0"/>
              </a:rPr>
              <a:t>How (give examples) is Christ right when saying what we do is more important than how we worship?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saturation sat="33000"/>
                    </a14:imgEffect>
                  </a14:imgLayer>
                </a14:imgProps>
              </a:ext>
            </a:extLst>
          </a:blip>
          <a:stretch>
            <a:fillRect/>
          </a:stretch>
        </p:blipFill>
        <p:spPr>
          <a:xfrm>
            <a:off x="1600200" y="4038600"/>
            <a:ext cx="3581400" cy="2819400"/>
          </a:xfrm>
          <a:prstGeom prst="rect">
            <a:avLst/>
          </a:prstGeom>
        </p:spPr>
      </p:pic>
      <p:sp>
        <p:nvSpPr>
          <p:cNvPr id="2" name="TextBox 1"/>
          <p:cNvSpPr txBox="1"/>
          <p:nvPr/>
        </p:nvSpPr>
        <p:spPr>
          <a:xfrm>
            <a:off x="3581400" y="401614"/>
            <a:ext cx="5943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Activity</a:t>
            </a:r>
          </a:p>
        </p:txBody>
      </p:sp>
      <p:sp>
        <p:nvSpPr>
          <p:cNvPr id="4" name="Text Box 2"/>
          <p:cNvSpPr txBox="1">
            <a:spLocks noChangeArrowheads="1"/>
          </p:cNvSpPr>
          <p:nvPr/>
        </p:nvSpPr>
        <p:spPr bwMode="auto">
          <a:xfrm>
            <a:off x="2590800" y="2819401"/>
            <a:ext cx="2514600" cy="3539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Service project</a:t>
            </a:r>
          </a:p>
        </p:txBody>
      </p:sp>
      <p:pic>
        <p:nvPicPr>
          <p:cNvPr id="5" name="Picture 4"/>
          <p:cNvPicPr>
            <a:picLocks noChangeAspect="1"/>
          </p:cNvPicPr>
          <p:nvPr/>
        </p:nvPicPr>
        <p:blipFill>
          <a:blip r:embed="rId5"/>
          <a:stretch>
            <a:fillRect/>
          </a:stretch>
        </p:blipFill>
        <p:spPr>
          <a:xfrm>
            <a:off x="1828800" y="4229100"/>
            <a:ext cx="3048000" cy="2286000"/>
          </a:xfrm>
          <a:prstGeom prst="rect">
            <a:avLst/>
          </a:prstGeom>
        </p:spPr>
      </p:pic>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A Man Called Norman</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25 min</a:t>
            </a:r>
          </a:p>
        </p:txBody>
      </p:sp>
    </p:spTree>
    <p:extLst>
      <p:ext uri="{BB962C8B-B14F-4D97-AF65-F5344CB8AC3E}">
        <p14:creationId xmlns:p14="http://schemas.microsoft.com/office/powerpoint/2010/main" val="217296628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4102</TotalTime>
  <Words>548</Words>
  <Application>Microsoft Macintosh PowerPoint</Application>
  <PresentationFormat>Widescreen</PresentationFormat>
  <Paragraphs>51</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ＭＳ Ｐゴシック</vt:lpstr>
      <vt:lpstr> JSP Ross</vt:lpstr>
      <vt:lpstr>Apple Casual</vt:lpstr>
      <vt:lpstr>Arial</vt:lpstr>
      <vt:lpstr>Calibri</vt:lpstr>
      <vt:lpstr>Estelle</vt:lpstr>
      <vt:lpstr>Estelle Black SF</vt:lpstr>
      <vt:lpstr>Helvetica</vt:lpstr>
      <vt:lpstr>Impact</vt:lpstr>
      <vt:lpstr>Wingdings</vt:lpstr>
      <vt:lpstr>Office Theme</vt:lpstr>
      <vt:lpstr>PowerPoint Presentation</vt:lpstr>
      <vt:lpstr>And Jesus answered him, The first of all the commandments is, Hear, O Israel; The Lord our God is one Lord: And thou shalt love the Lord thy God with all thy heart, and with all thy soul, and with all thy mind, and with all thy strength: this is the first commandment. And the second is like, namely this, Thou shalt love thy neighbour as thyself. There is none other commandment greater than these. And the scribe said unto him, Well, Master, thou hast said the truth: for there is one God; and there is none other but he: And to love him with all the heart, and with all the understanding, and with all the soul, and with all the strength, and to love his neighbour as himself, is more than all whole burnt offerings and sacrifices.</vt:lpstr>
      <vt:lpstr>The most important one,” answered Jesus, “is this: ‘Hear, O Israel: The Lord our God, the Lord is one.  Love the Lord your God with all your heart and with all your soul and with all your mind and with all your strength.’  The second is this: ‘Love your neighbor as yourself.’ There is no commandment greater than these.”  “Well said, teacher,” the man replied. “You are right in saying that God is one and there is no other but him. To love him with all your heart, with all your understanding and with all your strength, and to love your neighbor as yourself is more important than all burnt offerings and sacrifices.”</vt:lpstr>
      <vt:lpstr>This week MV submission: Comic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104</cp:revision>
  <dcterms:created xsi:type="dcterms:W3CDTF">2013-09-26T21:37:09Z</dcterms:created>
  <dcterms:modified xsi:type="dcterms:W3CDTF">2025-10-24T18:39:40Z</dcterms:modified>
</cp:coreProperties>
</file>