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12" r:id="rId2"/>
    <p:sldId id="466" r:id="rId3"/>
    <p:sldId id="446" r:id="rId4"/>
    <p:sldId id="447" r:id="rId5"/>
    <p:sldId id="686" r:id="rId6"/>
    <p:sldId id="458" r:id="rId7"/>
    <p:sldId id="664" r:id="rId8"/>
    <p:sldId id="404" r:id="rId9"/>
    <p:sldId id="456" r:id="rId10"/>
    <p:sldId id="454" r:id="rId11"/>
    <p:sldId id="455" r:id="rId12"/>
    <p:sldId id="453" r:id="rId13"/>
    <p:sldId id="314" r:id="rId14"/>
    <p:sldId id="315" r:id="rId15"/>
    <p:sldId id="464" r:id="rId16"/>
    <p:sldId id="687" r:id="rId17"/>
    <p:sldId id="685" r:id="rId18"/>
    <p:sldId id="478" r:id="rId19"/>
    <p:sldId id="467" r:id="rId20"/>
    <p:sldId id="474" r:id="rId21"/>
    <p:sldId id="457" r:id="rId22"/>
    <p:sldId id="483" r:id="rId23"/>
    <p:sldId id="665" r:id="rId24"/>
    <p:sldId id="445" r:id="rId25"/>
    <p:sldId id="316" r:id="rId26"/>
    <p:sldId id="465" r:id="rId27"/>
    <p:sldId id="468" r:id="rId28"/>
    <p:sldId id="684" r:id="rId29"/>
    <p:sldId id="452" r:id="rId30"/>
    <p:sldId id="470" r:id="rId31"/>
    <p:sldId id="479" r:id="rId32"/>
    <p:sldId id="481" r:id="rId33"/>
    <p:sldId id="460" r:id="rId34"/>
    <p:sldId id="461" r:id="rId35"/>
    <p:sldId id="322" r:id="rId36"/>
    <p:sldId id="276" r:id="rId37"/>
    <p:sldId id="469" r:id="rId38"/>
    <p:sldId id="471" r:id="rId39"/>
    <p:sldId id="323" r:id="rId40"/>
    <p:sldId id="682" r:id="rId41"/>
    <p:sldId id="683" r:id="rId42"/>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itchFamily="79" charset="0"/>
        <a:ea typeface="+mn-ea"/>
        <a:cs typeface="+mn-cs"/>
      </a:defRPr>
    </a:lvl1pPr>
    <a:lvl2pPr marL="457200" algn="l" rtl="0" fontAlgn="base">
      <a:spcBef>
        <a:spcPct val="0"/>
      </a:spcBef>
      <a:spcAft>
        <a:spcPct val="0"/>
      </a:spcAft>
      <a:defRPr kern="1200">
        <a:solidFill>
          <a:schemeClr val="tx1"/>
        </a:solidFill>
        <a:latin typeface="Arial" pitchFamily="79" charset="0"/>
        <a:ea typeface="+mn-ea"/>
        <a:cs typeface="+mn-cs"/>
      </a:defRPr>
    </a:lvl2pPr>
    <a:lvl3pPr marL="914400" algn="l" rtl="0" fontAlgn="base">
      <a:spcBef>
        <a:spcPct val="0"/>
      </a:spcBef>
      <a:spcAft>
        <a:spcPct val="0"/>
      </a:spcAft>
      <a:defRPr kern="1200">
        <a:solidFill>
          <a:schemeClr val="tx1"/>
        </a:solidFill>
        <a:latin typeface="Arial" pitchFamily="79" charset="0"/>
        <a:ea typeface="+mn-ea"/>
        <a:cs typeface="+mn-cs"/>
      </a:defRPr>
    </a:lvl3pPr>
    <a:lvl4pPr marL="1371600" algn="l" rtl="0" fontAlgn="base">
      <a:spcBef>
        <a:spcPct val="0"/>
      </a:spcBef>
      <a:spcAft>
        <a:spcPct val="0"/>
      </a:spcAft>
      <a:defRPr kern="1200">
        <a:solidFill>
          <a:schemeClr val="tx1"/>
        </a:solidFill>
        <a:latin typeface="Arial" pitchFamily="79" charset="0"/>
        <a:ea typeface="+mn-ea"/>
        <a:cs typeface="+mn-cs"/>
      </a:defRPr>
    </a:lvl4pPr>
    <a:lvl5pPr marL="1828800" algn="l" rtl="0" fontAlgn="base">
      <a:spcBef>
        <a:spcPct val="0"/>
      </a:spcBef>
      <a:spcAft>
        <a:spcPct val="0"/>
      </a:spcAft>
      <a:defRPr kern="1200">
        <a:solidFill>
          <a:schemeClr val="tx1"/>
        </a:solidFill>
        <a:latin typeface="Arial" pitchFamily="79" charset="0"/>
        <a:ea typeface="+mn-ea"/>
        <a:cs typeface="+mn-cs"/>
      </a:defRPr>
    </a:lvl5pPr>
    <a:lvl6pPr marL="2286000" algn="l" defTabSz="457200" rtl="0" eaLnBrk="1" latinLnBrk="0" hangingPunct="1">
      <a:defRPr kern="1200">
        <a:solidFill>
          <a:schemeClr val="tx1"/>
        </a:solidFill>
        <a:latin typeface="Arial" pitchFamily="79" charset="0"/>
        <a:ea typeface="+mn-ea"/>
        <a:cs typeface="+mn-cs"/>
      </a:defRPr>
    </a:lvl6pPr>
    <a:lvl7pPr marL="2743200" algn="l" defTabSz="457200" rtl="0" eaLnBrk="1" latinLnBrk="0" hangingPunct="1">
      <a:defRPr kern="1200">
        <a:solidFill>
          <a:schemeClr val="tx1"/>
        </a:solidFill>
        <a:latin typeface="Arial" pitchFamily="79" charset="0"/>
        <a:ea typeface="+mn-ea"/>
        <a:cs typeface="+mn-cs"/>
      </a:defRPr>
    </a:lvl7pPr>
    <a:lvl8pPr marL="3200400" algn="l" defTabSz="457200" rtl="0" eaLnBrk="1" latinLnBrk="0" hangingPunct="1">
      <a:defRPr kern="1200">
        <a:solidFill>
          <a:schemeClr val="tx1"/>
        </a:solidFill>
        <a:latin typeface="Arial" pitchFamily="79" charset="0"/>
        <a:ea typeface="+mn-ea"/>
        <a:cs typeface="+mn-cs"/>
      </a:defRPr>
    </a:lvl8pPr>
    <a:lvl9pPr marL="3657600" algn="l" defTabSz="457200" rtl="0" eaLnBrk="1" latinLnBrk="0" hangingPunct="1">
      <a:defRPr kern="1200">
        <a:solidFill>
          <a:schemeClr val="tx1"/>
        </a:solidFill>
        <a:latin typeface="Arial" pitchFamily="79"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00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418" autoAdjust="0"/>
    <p:restoredTop sz="94694"/>
  </p:normalViewPr>
  <p:slideViewPr>
    <p:cSldViewPr>
      <p:cViewPr varScale="1">
        <p:scale>
          <a:sx n="121" d="100"/>
          <a:sy n="121" d="100"/>
        </p:scale>
        <p:origin x="264" y="17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52"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52" charset="0"/>
              </a:defRPr>
            </a:lvl1pPr>
          </a:lstStyle>
          <a:p>
            <a:pPr>
              <a:defRPr/>
            </a:pPr>
            <a:fld id="{8CB7F3F3-29BE-4C23-AB0E-2D4AA450FBEE}" type="datetime1">
              <a:rPr lang="en-US"/>
              <a:pPr>
                <a:defRPr/>
              </a:pPr>
              <a:t>10/24/25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52"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52" charset="0"/>
              </a:defRPr>
            </a:lvl1pPr>
          </a:lstStyle>
          <a:p>
            <a:pPr>
              <a:defRPr/>
            </a:pPr>
            <a:fld id="{B1208A46-CBBB-4942-95C9-0208B30241B2}" type="slidenum">
              <a:rPr lang="en-US"/>
              <a:pPr>
                <a:defRPr/>
              </a:pPr>
              <a:t>‹#›</a:t>
            </a:fld>
            <a:endParaRPr lang="en-US"/>
          </a:p>
        </p:txBody>
      </p:sp>
    </p:spTree>
    <p:extLst>
      <p:ext uri="{BB962C8B-B14F-4D97-AF65-F5344CB8AC3E}">
        <p14:creationId xmlns:p14="http://schemas.microsoft.com/office/powerpoint/2010/main" val="26358233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52" charset="-128"/>
        <a:cs typeface="ＭＳ Ｐゴシック" pitchFamily="52"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DC60A3C-D498-4CB3-AC3A-9111DD872419}" type="slidenum">
              <a:rPr lang="en-GB" sz="1200">
                <a:latin typeface="Calibri" pitchFamily="71" charset="0"/>
                <a:ea typeface="ＭＳ Ｐゴシック" pitchFamily="71" charset="-128"/>
                <a:cs typeface="ＭＳ Ｐゴシック" pitchFamily="71" charset="-128"/>
              </a:rPr>
              <a:pPr algn="r"/>
              <a:t>1</a:t>
            </a:fld>
            <a:endParaRPr lang="en-GB" sz="1200">
              <a:latin typeface="Calibri" pitchFamily="71" charset="0"/>
              <a:ea typeface="ＭＳ Ｐゴシック" pitchFamily="71" charset="-128"/>
              <a:cs typeface="ＭＳ Ｐゴシック" pitchFamily="71" charset="-128"/>
            </a:endParaRPr>
          </a:p>
        </p:txBody>
      </p:sp>
      <p:sp>
        <p:nvSpPr>
          <p:cNvPr id="76803"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ea typeface="ＭＳ Ｐゴシック" pitchFamily="71" charset="-128"/>
              <a:cs typeface="ＭＳ Ｐゴシック" pitchFamily="71" charset="-128"/>
            </a:endParaRPr>
          </a:p>
        </p:txBody>
      </p:sp>
      <p:sp>
        <p:nvSpPr>
          <p:cNvPr id="76804"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9318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7F0F1A5-C187-4719-9988-5E5C61A71B60}" type="slidenum">
              <a:rPr lang="en-US" sz="1200">
                <a:latin typeface="Calibri" pitchFamily="71" charset="0"/>
              </a:rPr>
              <a:pPr algn="r"/>
              <a:t>10</a:t>
            </a:fld>
            <a:endParaRPr lang="en-US" sz="1200">
              <a:latin typeface="Calibri" pitchFamily="71"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9318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7F0F1A5-C187-4719-9988-5E5C61A71B60}" type="slidenum">
              <a:rPr lang="en-US" sz="1200">
                <a:latin typeface="Calibri" pitchFamily="71" charset="0"/>
              </a:rPr>
              <a:pPr algn="r"/>
              <a:t>11</a:t>
            </a:fld>
            <a:endParaRPr lang="en-US" sz="1200">
              <a:latin typeface="Calibri" pitchFamily="71"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47107"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4710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6B50D21A-3E64-4D3F-BB2A-5C4CF260C43E}" type="slidenum">
              <a:rPr lang="en-US" sz="1200">
                <a:latin typeface="Calibri" pitchFamily="79" charset="0"/>
              </a:rPr>
              <a:pPr algn="r"/>
              <a:t>12</a:t>
            </a:fld>
            <a:endParaRPr lang="en-US" sz="1200">
              <a:latin typeface="Calibri" pitchFamily="79"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13</a:t>
            </a:fld>
            <a:endParaRPr lang="en-US" sz="1200">
              <a:latin typeface="Calibri" pitchFamily="71" charset="0"/>
              <a:ea typeface="ＭＳ Ｐゴシック" pitchFamily="71" charset="-128"/>
              <a:cs typeface="ＭＳ Ｐゴシック" pitchFamily="71"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3AA8F84B-4A09-4F1A-AC8C-AE22FD053490}" type="slidenum">
              <a:rPr lang="en-GB" sz="1200">
                <a:latin typeface="Calibri" pitchFamily="71" charset="0"/>
                <a:ea typeface="ＭＳ Ｐゴシック" pitchFamily="71" charset="-128"/>
                <a:cs typeface="ＭＳ Ｐゴシック" pitchFamily="71" charset="-128"/>
              </a:rPr>
              <a:pPr algn="r"/>
              <a:t>14</a:t>
            </a:fld>
            <a:endParaRPr lang="en-GB" sz="1200">
              <a:latin typeface="Calibri" pitchFamily="71" charset="0"/>
              <a:ea typeface="ＭＳ Ｐゴシック" pitchFamily="71" charset="-128"/>
              <a:cs typeface="ＭＳ Ｐゴシック" pitchFamily="71" charset="-128"/>
            </a:endParaRPr>
          </a:p>
        </p:txBody>
      </p:sp>
      <p:sp>
        <p:nvSpPr>
          <p:cNvPr id="78851"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ea typeface="ＭＳ Ｐゴシック" pitchFamily="71" charset="-128"/>
              <a:cs typeface="ＭＳ Ｐゴシック" pitchFamily="71" charset="-128"/>
            </a:endParaRPr>
          </a:p>
        </p:txBody>
      </p:sp>
      <p:sp>
        <p:nvSpPr>
          <p:cNvPr id="78852"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4579"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4" charset="-128"/>
              <a:cs typeface="ＭＳ Ｐゴシック" pitchFamily="74" charset="-128"/>
            </a:endParaRPr>
          </a:p>
        </p:txBody>
      </p:sp>
    </p:spTree>
    <p:extLst>
      <p:ext uri="{BB962C8B-B14F-4D97-AF65-F5344CB8AC3E}">
        <p14:creationId xmlns:p14="http://schemas.microsoft.com/office/powerpoint/2010/main" val="320244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DFF46-D336-5355-6950-960635DC6242}"/>
            </a:ext>
          </a:extLst>
        </p:cNvPr>
        <p:cNvGrpSpPr/>
        <p:nvPr/>
      </p:nvGrpSpPr>
      <p:grpSpPr>
        <a:xfrm>
          <a:off x="0" y="0"/>
          <a:ext cx="0" cy="0"/>
          <a:chOff x="0" y="0"/>
          <a:chExt cx="0" cy="0"/>
        </a:xfrm>
      </p:grpSpPr>
      <p:sp>
        <p:nvSpPr>
          <p:cNvPr id="93186" name="Rectangle 2">
            <a:extLst>
              <a:ext uri="{FF2B5EF4-FFF2-40B4-BE49-F238E27FC236}">
                <a16:creationId xmlns:a16="http://schemas.microsoft.com/office/drawing/2014/main" id="{0F471230-82E9-ABA4-7D2A-0693E272B116}"/>
              </a:ext>
            </a:extLst>
          </p:cNvPr>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a:extLst>
              <a:ext uri="{FF2B5EF4-FFF2-40B4-BE49-F238E27FC236}">
                <a16:creationId xmlns:a16="http://schemas.microsoft.com/office/drawing/2014/main" id="{3A96BF53-0374-6C9C-0B53-15A85D8C2989}"/>
              </a:ext>
            </a:extLst>
          </p:cNvPr>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extLst>
      <p:ext uri="{BB962C8B-B14F-4D97-AF65-F5344CB8AC3E}">
        <p14:creationId xmlns:p14="http://schemas.microsoft.com/office/powerpoint/2010/main" val="1822333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9318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7F0F1A5-C187-4719-9988-5E5C61A71B60}" type="slidenum">
              <a:rPr lang="en-US" sz="1200">
                <a:latin typeface="Calibri" pitchFamily="71" charset="0"/>
              </a:rPr>
              <a:pPr algn="r"/>
              <a:t>20</a:t>
            </a:fld>
            <a:endParaRPr lang="en-US" sz="1200">
              <a:latin typeface="Calibri" pitchFamily="71"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1"/>
          <p:cNvSpPr>
            <a:spLocks noGrp="1" noRot="1" noChangeAspect="1" noChangeArrowheads="1" noTextEdit="1"/>
          </p:cNvSpPr>
          <p:nvPr>
            <p:ph type="sldImg"/>
          </p:nvPr>
        </p:nvSpPr>
        <p:spPr bwMode="auto">
          <a:xfrm>
            <a:off x="641350" y="914400"/>
            <a:ext cx="5573713" cy="3135313"/>
          </a:xfrm>
          <a:solidFill>
            <a:srgbClr val="FFFFFF"/>
          </a:solidFill>
          <a:ln>
            <a:solidFill>
              <a:srgbClr val="000000"/>
            </a:solidFill>
            <a:miter lim="800000"/>
            <a:headEnd/>
            <a:tailEnd/>
          </a:ln>
        </p:spPr>
      </p:sp>
      <p:sp>
        <p:nvSpPr>
          <p:cNvPr id="65539" name="Text Box 2"/>
          <p:cNvSpPr>
            <a:spLocks noGrp="1" noChangeArrowheads="1"/>
          </p:cNvSpPr>
          <p:nvPr>
            <p:ph type="body" idx="1"/>
          </p:nvPr>
        </p:nvSpPr>
        <p:spPr bwMode="auto">
          <a:xfrm>
            <a:off x="1046163" y="4352925"/>
            <a:ext cx="4770437" cy="3478213"/>
          </a:xfrm>
          <a:noFill/>
        </p:spPr>
        <p:txBody>
          <a:bodyPr wrap="none" anchor="ct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77827"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7782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213AAA6C-8814-4938-8BFC-2C2C72ED9530}" type="slidenum">
              <a:rPr lang="en-US" sz="1200">
                <a:latin typeface="Calibri" pitchFamily="79" charset="0"/>
              </a:rPr>
              <a:pPr algn="r"/>
              <a:t>23</a:t>
            </a:fld>
            <a:endParaRPr lang="en-US" sz="1200">
              <a:latin typeface="Calibri" pitchFamily="79" charset="0"/>
            </a:endParaRPr>
          </a:p>
        </p:txBody>
      </p:sp>
    </p:spTree>
    <p:extLst>
      <p:ext uri="{BB962C8B-B14F-4D97-AF65-F5344CB8AC3E}">
        <p14:creationId xmlns:p14="http://schemas.microsoft.com/office/powerpoint/2010/main" val="711953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24</a:t>
            </a:fld>
            <a:endParaRPr lang="en-US" sz="1200">
              <a:latin typeface="Calibri" pitchFamily="71" charset="0"/>
              <a:ea typeface="ＭＳ Ｐゴシック" pitchFamily="71" charset="-128"/>
              <a:cs typeface="ＭＳ Ｐゴシック" pitchFamily="71"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A85258F3-343E-4D60-BC18-1C5B09AD45D6}" type="slidenum">
              <a:rPr lang="en-GB" sz="1200">
                <a:latin typeface="Calibri" pitchFamily="71" charset="0"/>
                <a:ea typeface="ＭＳ Ｐゴシック" pitchFamily="71" charset="-128"/>
                <a:cs typeface="ＭＳ Ｐゴシック" pitchFamily="71" charset="-128"/>
              </a:rPr>
              <a:pPr algn="r"/>
              <a:t>25</a:t>
            </a:fld>
            <a:endParaRPr lang="en-GB" sz="1200">
              <a:latin typeface="Calibri" pitchFamily="71" charset="0"/>
              <a:ea typeface="ＭＳ Ｐゴシック" pitchFamily="71" charset="-128"/>
              <a:cs typeface="ＭＳ Ｐゴシック" pitchFamily="71" charset="-128"/>
            </a:endParaRPr>
          </a:p>
        </p:txBody>
      </p:sp>
      <p:sp>
        <p:nvSpPr>
          <p:cNvPr id="80899"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ea typeface="ＭＳ Ｐゴシック" pitchFamily="71" charset="-128"/>
              <a:cs typeface="ＭＳ Ｐゴシック" pitchFamily="71" charset="-128"/>
            </a:endParaRPr>
          </a:p>
        </p:txBody>
      </p:sp>
      <p:sp>
        <p:nvSpPr>
          <p:cNvPr id="80900"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D227C-767A-1CF0-C9BA-FC3C01F7A0EE}"/>
            </a:ext>
          </a:extLst>
        </p:cNvPr>
        <p:cNvGrpSpPr/>
        <p:nvPr/>
      </p:nvGrpSpPr>
      <p:grpSpPr>
        <a:xfrm>
          <a:off x="0" y="0"/>
          <a:ext cx="0" cy="0"/>
          <a:chOff x="0" y="0"/>
          <a:chExt cx="0" cy="0"/>
        </a:xfrm>
      </p:grpSpPr>
      <p:sp>
        <p:nvSpPr>
          <p:cNvPr id="26626" name="Rectangle 2">
            <a:extLst>
              <a:ext uri="{FF2B5EF4-FFF2-40B4-BE49-F238E27FC236}">
                <a16:creationId xmlns:a16="http://schemas.microsoft.com/office/drawing/2014/main" id="{EAC08139-2FF2-E87F-B398-C37F1D1C36B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6627" name="Rectangle 3">
            <a:extLst>
              <a:ext uri="{FF2B5EF4-FFF2-40B4-BE49-F238E27FC236}">
                <a16:creationId xmlns:a16="http://schemas.microsoft.com/office/drawing/2014/main" id="{51F484FD-BD97-AE21-1711-E0B4F46B38AE}"/>
              </a:ext>
            </a:extLst>
          </p:cNvPr>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4" charset="-128"/>
              <a:cs typeface="ＭＳ Ｐゴシック" pitchFamily="74" charset="-128"/>
            </a:endParaRPr>
          </a:p>
        </p:txBody>
      </p:sp>
    </p:spTree>
    <p:extLst>
      <p:ext uri="{BB962C8B-B14F-4D97-AF65-F5344CB8AC3E}">
        <p14:creationId xmlns:p14="http://schemas.microsoft.com/office/powerpoint/2010/main" val="3110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6627"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4" charset="-128"/>
              <a:cs typeface="ＭＳ Ｐゴシック" pitchFamily="7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6627"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4" charset="-128"/>
              <a:cs typeface="ＭＳ Ｐゴシック" pitchFamily="7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9318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7F0F1A5-C187-4719-9988-5E5C61A71B60}" type="slidenum">
              <a:rPr lang="en-US" sz="1200">
                <a:latin typeface="Calibri" pitchFamily="71" charset="0"/>
              </a:rPr>
              <a:pPr algn="r"/>
              <a:t>31</a:t>
            </a:fld>
            <a:endParaRPr lang="en-US" sz="1200">
              <a:latin typeface="Calibri" pitchFamily="71"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9318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7F0F1A5-C187-4719-9988-5E5C61A71B60}" type="slidenum">
              <a:rPr lang="en-US" sz="1200">
                <a:latin typeface="Calibri" pitchFamily="71" charset="0"/>
              </a:rPr>
              <a:pPr algn="r"/>
              <a:t>32</a:t>
            </a:fld>
            <a:endParaRPr lang="en-US" sz="1200">
              <a:latin typeface="Calibri" pitchFamily="71"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33</a:t>
            </a:fld>
            <a:endParaRPr lang="en-US" sz="1200">
              <a:latin typeface="Calibri" pitchFamily="79"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35</a:t>
            </a:fld>
            <a:endParaRPr lang="en-US" sz="1200">
              <a:latin typeface="Calibri" pitchFamily="71" charset="0"/>
              <a:ea typeface="ＭＳ Ｐゴシック" pitchFamily="71" charset="-128"/>
              <a:cs typeface="ＭＳ Ｐゴシック" pitchFamily="71"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6"/>
          <p:cNvSpPr>
            <a:spLocks noGrp="1" noChangeArrowheads="1"/>
          </p:cNvSpPr>
          <p:nvPr>
            <p:ph type="sldNum" sz="quarter" idx="5"/>
          </p:nvPr>
        </p:nvSpPr>
        <p:spPr bwMode="auto">
          <a:noFill/>
          <a:ln>
            <a:miter lim="800000"/>
            <a:headEnd/>
            <a:tailEnd/>
          </a:ln>
        </p:spPr>
        <p:txBody>
          <a:bodyPr/>
          <a:lstStyle/>
          <a:p>
            <a:fld id="{B0FD6FF1-3C76-4A4D-A5D6-12404D56C19F}" type="slidenum">
              <a:rPr lang="en-GB">
                <a:latin typeface="Calibri" pitchFamily="79" charset="0"/>
              </a:rPr>
              <a:pPr/>
              <a:t>36</a:t>
            </a:fld>
            <a:endParaRPr lang="en-GB">
              <a:latin typeface="Calibri" pitchFamily="79" charset="0"/>
            </a:endParaRPr>
          </a:p>
        </p:txBody>
      </p:sp>
      <p:sp>
        <p:nvSpPr>
          <p:cNvPr id="16387"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p>
        </p:txBody>
      </p:sp>
      <p:sp>
        <p:nvSpPr>
          <p:cNvPr id="16388" name="Text Box 2"/>
          <p:cNvSpPr>
            <a:spLocks noGrp="1" noChangeArrowheads="1"/>
          </p:cNvSpPr>
          <p:nvPr>
            <p:ph type="body"/>
          </p:nvPr>
        </p:nvSpPr>
        <p:spPr bwMode="auto">
          <a:xfrm>
            <a:off x="685800" y="4341813"/>
            <a:ext cx="5487988" cy="4114800"/>
          </a:xfrm>
          <a:noFill/>
        </p:spPr>
        <p:txBody>
          <a:bodyPr wrap="none" anchor="ctr"/>
          <a:lstStyle/>
          <a:p>
            <a:endParaRPr lang="en-US">
              <a:ea typeface="ＭＳ Ｐゴシック" pitchFamily="79" charset="-128"/>
              <a:cs typeface="ＭＳ Ｐゴシック" pitchFamily="79"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39</a:t>
            </a:fld>
            <a:endParaRPr lang="en-US" sz="1200">
              <a:latin typeface="Calibri" pitchFamily="71" charset="0"/>
              <a:ea typeface="ＭＳ Ｐゴシック" pitchFamily="71" charset="-128"/>
              <a:cs typeface="ＭＳ Ｐゴシック" pitchFamily="71"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6627"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4" charset="-128"/>
              <a:cs typeface="ＭＳ Ｐゴシック" pitchFamily="7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36F87-51E8-4486-B162-2B837BD1185B}" type="slidenum">
              <a:rPr lang="en-GB" sz="1200">
                <a:latin typeface="Calibri" pitchFamily="71" charset="0"/>
              </a:rPr>
              <a:pPr algn="r"/>
              <a:t>40</a:t>
            </a:fld>
            <a:endParaRPr lang="en-GB" sz="1200">
              <a:latin typeface="Calibri" pitchFamily="71" charset="0"/>
            </a:endParaRPr>
          </a:p>
        </p:txBody>
      </p:sp>
      <p:sp>
        <p:nvSpPr>
          <p:cNvPr id="89091"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p>
        </p:txBody>
      </p:sp>
      <p:sp>
        <p:nvSpPr>
          <p:cNvPr id="89092"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extLst>
      <p:ext uri="{BB962C8B-B14F-4D97-AF65-F5344CB8AC3E}">
        <p14:creationId xmlns:p14="http://schemas.microsoft.com/office/powerpoint/2010/main" val="15834057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41</a:t>
            </a:fld>
            <a:endParaRPr lang="en-US" sz="1200">
              <a:latin typeface="Calibri" pitchFamily="71" charset="0"/>
              <a:ea typeface="ＭＳ Ｐゴシック" pitchFamily="71" charset="-128"/>
              <a:cs typeface="ＭＳ Ｐゴシック" pitchFamily="71" charset="-128"/>
            </a:endParaRPr>
          </a:p>
        </p:txBody>
      </p:sp>
    </p:spTree>
    <p:extLst>
      <p:ext uri="{BB962C8B-B14F-4D97-AF65-F5344CB8AC3E}">
        <p14:creationId xmlns:p14="http://schemas.microsoft.com/office/powerpoint/2010/main" val="3784758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4579"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4" charset="-128"/>
              <a:cs typeface="ＭＳ Ｐゴシック" pitchFamily="74" charset="-128"/>
            </a:endParaRPr>
          </a:p>
        </p:txBody>
      </p:sp>
    </p:spTree>
    <p:extLst>
      <p:ext uri="{BB962C8B-B14F-4D97-AF65-F5344CB8AC3E}">
        <p14:creationId xmlns:p14="http://schemas.microsoft.com/office/powerpoint/2010/main" val="320244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77827"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7782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213AAA6C-8814-4938-8BFC-2C2C72ED9530}" type="slidenum">
              <a:rPr lang="en-US" sz="1200">
                <a:latin typeface="Calibri" pitchFamily="79" charset="0"/>
              </a:rPr>
              <a:pPr algn="r"/>
              <a:t>7</a:t>
            </a:fld>
            <a:endParaRPr lang="en-US" sz="1200">
              <a:latin typeface="Calibri" pitchFamily="79" charset="0"/>
            </a:endParaRPr>
          </a:p>
        </p:txBody>
      </p:sp>
    </p:spTree>
    <p:extLst>
      <p:ext uri="{BB962C8B-B14F-4D97-AF65-F5344CB8AC3E}">
        <p14:creationId xmlns:p14="http://schemas.microsoft.com/office/powerpoint/2010/main" val="1235757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FE86EB0-60A7-4F0A-9BA5-038F20A3DD47}" type="datetime1">
              <a:rPr lang="en-US"/>
              <a:pPr>
                <a:defRPr/>
              </a:pPr>
              <a:t>10/24/25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84B948-A2AC-4E2D-A1C7-CDB574152EB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A5945E-53B5-44D0-991C-51D7ED4750F1}" type="datetime1">
              <a:rPr lang="en-US"/>
              <a:pPr>
                <a:defRPr/>
              </a:pPr>
              <a:t>10/24/25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F66411-37B1-459E-AF18-F8B8CC7EAAB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FB4053C-40D5-4A65-8B5E-B01C75AB3887}" type="datetime1">
              <a:rPr lang="en-US"/>
              <a:pPr>
                <a:defRPr/>
              </a:pPr>
              <a:t>10/24/25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4D4E38-4BD5-4CD8-8721-699F141B423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70880" cy="1143480"/>
          </a:xfrm>
        </p:spPr>
        <p:txBody>
          <a:bodyPr/>
          <a:lstStyle/>
          <a:p>
            <a:r>
              <a:rPr lang="en-US"/>
              <a:t>Click to edit Master title style</a:t>
            </a:r>
          </a:p>
        </p:txBody>
      </p:sp>
      <p:sp>
        <p:nvSpPr>
          <p:cNvPr id="3" name="Date Placeholder 2"/>
          <p:cNvSpPr>
            <a:spLocks noGrp="1"/>
          </p:cNvSpPr>
          <p:nvPr>
            <p:ph type="dt" idx="10"/>
          </p:nvPr>
        </p:nvSpPr>
        <p:spPr>
          <a:xfrm>
            <a:off x="609600" y="6246814"/>
            <a:ext cx="2836333" cy="473075"/>
          </a:xfrm>
        </p:spPr>
        <p:txBody>
          <a:bodyPr/>
          <a:lstStyle>
            <a:lvl1pPr>
              <a:defRPr/>
            </a:lvl1pPr>
          </a:lstStyle>
          <a:p>
            <a:pPr>
              <a:defRPr/>
            </a:pPr>
            <a:endParaRPr lang="en-GB"/>
          </a:p>
        </p:txBody>
      </p:sp>
      <p:sp>
        <p:nvSpPr>
          <p:cNvPr id="4" name="Footer Placeholder 3"/>
          <p:cNvSpPr>
            <a:spLocks noGrp="1"/>
          </p:cNvSpPr>
          <p:nvPr>
            <p:ph type="ftr" idx="11"/>
          </p:nvPr>
        </p:nvSpPr>
        <p:spPr>
          <a:xfrm>
            <a:off x="4169834" y="6246814"/>
            <a:ext cx="3862917" cy="473075"/>
          </a:xfrm>
        </p:spPr>
        <p:txBody>
          <a:bodyPr/>
          <a:lstStyle>
            <a:lvl1pPr>
              <a:defRPr/>
            </a:lvl1pPr>
          </a:lstStyle>
          <a:p>
            <a:pPr>
              <a:defRPr/>
            </a:pPr>
            <a:endParaRPr lang="en-GB"/>
          </a:p>
        </p:txBody>
      </p:sp>
      <p:sp>
        <p:nvSpPr>
          <p:cNvPr id="5" name="Slide Number Placeholder 4"/>
          <p:cNvSpPr>
            <a:spLocks noGrp="1"/>
          </p:cNvSpPr>
          <p:nvPr>
            <p:ph type="sldNum" idx="12"/>
          </p:nvPr>
        </p:nvSpPr>
        <p:spPr>
          <a:xfrm>
            <a:off x="8741833" y="6246814"/>
            <a:ext cx="2838451" cy="473075"/>
          </a:xfrm>
        </p:spPr>
        <p:txBody>
          <a:bodyPr/>
          <a:lstStyle>
            <a:lvl1pPr>
              <a:defRPr/>
            </a:lvl1pPr>
          </a:lstStyle>
          <a:p>
            <a:pPr>
              <a:defRPr/>
            </a:pPr>
            <a:fld id="{1F93664C-AD9C-4C07-803C-8BEB3F2B1ABB}"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C1D8F45-5539-44DF-BA33-E3476D4B56AB}" type="datetime1">
              <a:rPr lang="en-US"/>
              <a:pPr>
                <a:defRPr/>
              </a:pPr>
              <a:t>10/24/25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AE3DBE-0B51-4BD4-8A02-A37941A241E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3049BDF-0FF4-455F-BF39-46BB987D56D0}" type="datetime1">
              <a:rPr lang="en-US"/>
              <a:pPr>
                <a:defRPr/>
              </a:pPr>
              <a:t>10/24/25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3E29373-0138-4C14-ADA0-38A2C480362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ED818A5-AF1C-4A30-8A75-6B22BD57A1F6}" type="datetime1">
              <a:rPr lang="en-US"/>
              <a:pPr>
                <a:defRPr/>
              </a:pPr>
              <a:t>10/24/25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ECA8903-6EE0-4891-A116-119C717C885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0BBFF89-49D2-44EB-B9D7-814D71640F52}" type="datetime1">
              <a:rPr lang="en-US"/>
              <a:pPr>
                <a:defRPr/>
              </a:pPr>
              <a:t>10/24/25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7EC20D5-D9A0-486E-BFB6-F2745906015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7A7D2D4-C7A1-433F-AED7-24B39BF442B9}" type="datetime1">
              <a:rPr lang="en-US"/>
              <a:pPr>
                <a:defRPr/>
              </a:pPr>
              <a:t>10/24/25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9505FDD-ADD7-4190-936E-52B6A628942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A04F989-ED77-44FE-8127-EB4A5AEBDF6B}" type="datetime1">
              <a:rPr lang="en-US"/>
              <a:pPr>
                <a:defRPr/>
              </a:pPr>
              <a:t>10/24/25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AABE9A1-FBE8-4B9B-B3F7-E88E5B6AC24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005EB6D-A39F-4855-A7FD-03B29555FC66}" type="datetime1">
              <a:rPr lang="en-US"/>
              <a:pPr>
                <a:defRPr/>
              </a:pPr>
              <a:t>10/24/25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0B69ED8-DA6A-48AC-87E1-8CD3FC68D52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8C859D0-6E30-42F3-8129-0ABF21C32910}" type="datetime1">
              <a:rPr lang="en-US"/>
              <a:pPr>
                <a:defRPr/>
              </a:pPr>
              <a:t>10/24/25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665C602-B062-4220-BE56-E60F29C2E64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52" charset="0"/>
              </a:defRPr>
            </a:lvl1pPr>
          </a:lstStyle>
          <a:p>
            <a:pPr>
              <a:defRPr/>
            </a:pPr>
            <a:fld id="{CF55BFE7-9EBC-4FAE-960C-ADEC4F70D314}" type="datetime1">
              <a:rPr lang="en-US"/>
              <a:pPr>
                <a:defRPr/>
              </a:pPr>
              <a:t>10/24/25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52"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52" charset="0"/>
              </a:defRPr>
            </a:lvl1pPr>
          </a:lstStyle>
          <a:p>
            <a:pPr>
              <a:defRPr/>
            </a:pPr>
            <a:fld id="{5B9D535B-F9BE-4565-86DF-DCDF6C72B0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52" charset="-128"/>
          <a:cs typeface="ＭＳ Ｐゴシック" pitchFamily="52"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79" charset="0"/>
        <a:buChar char="•"/>
        <a:defRPr sz="3200" kern="1200">
          <a:solidFill>
            <a:schemeClr val="tx1"/>
          </a:solidFill>
          <a:latin typeface="+mn-lt"/>
          <a:ea typeface="ＭＳ Ｐゴシック" pitchFamily="52" charset="-128"/>
          <a:cs typeface="ＭＳ Ｐゴシック" pitchFamily="52" charset="-128"/>
        </a:defRPr>
      </a:lvl1pPr>
      <a:lvl2pPr marL="742950" indent="-285750" algn="l" rtl="0" eaLnBrk="0" fontAlgn="base" hangingPunct="0">
        <a:spcBef>
          <a:spcPct val="20000"/>
        </a:spcBef>
        <a:spcAft>
          <a:spcPct val="0"/>
        </a:spcAft>
        <a:buFont typeface="Arial" pitchFamily="79" charset="0"/>
        <a:buChar char="–"/>
        <a:defRPr sz="2800" kern="1200">
          <a:solidFill>
            <a:schemeClr val="tx1"/>
          </a:solidFill>
          <a:latin typeface="+mn-lt"/>
          <a:ea typeface="ＭＳ Ｐゴシック" pitchFamily="52" charset="-128"/>
          <a:cs typeface="+mn-cs"/>
        </a:defRPr>
      </a:lvl2pPr>
      <a:lvl3pPr marL="1143000" indent="-228600" algn="l" rtl="0" eaLnBrk="0" fontAlgn="base" hangingPunct="0">
        <a:spcBef>
          <a:spcPct val="20000"/>
        </a:spcBef>
        <a:spcAft>
          <a:spcPct val="0"/>
        </a:spcAft>
        <a:buFont typeface="Arial" pitchFamily="79" charset="0"/>
        <a:buChar char="•"/>
        <a:defRPr sz="2400" kern="1200">
          <a:solidFill>
            <a:schemeClr val="tx1"/>
          </a:solidFill>
          <a:latin typeface="+mn-lt"/>
          <a:ea typeface="ＭＳ Ｐゴシック" pitchFamily="52" charset="-128"/>
          <a:cs typeface="+mn-cs"/>
        </a:defRPr>
      </a:lvl3pPr>
      <a:lvl4pPr marL="1600200" indent="-228600" algn="l" rtl="0" eaLnBrk="0" fontAlgn="base" hangingPunct="0">
        <a:spcBef>
          <a:spcPct val="20000"/>
        </a:spcBef>
        <a:spcAft>
          <a:spcPct val="0"/>
        </a:spcAft>
        <a:buFont typeface="Arial" pitchFamily="79" charset="0"/>
        <a:buChar char="–"/>
        <a:defRPr sz="2000" kern="1200">
          <a:solidFill>
            <a:schemeClr val="tx1"/>
          </a:solidFill>
          <a:latin typeface="+mn-lt"/>
          <a:ea typeface="ＭＳ Ｐゴシック" pitchFamily="52" charset="-128"/>
          <a:cs typeface="+mn-cs"/>
        </a:defRPr>
      </a:lvl4pPr>
      <a:lvl5pPr marL="2057400" indent="-228600" algn="l" rtl="0" eaLnBrk="0" fontAlgn="base" hangingPunct="0">
        <a:spcBef>
          <a:spcPct val="20000"/>
        </a:spcBef>
        <a:spcAft>
          <a:spcPct val="0"/>
        </a:spcAft>
        <a:buFont typeface="Arial" pitchFamily="79" charset="0"/>
        <a:buChar char="»"/>
        <a:defRPr sz="2000" kern="1200">
          <a:solidFill>
            <a:schemeClr val="tx1"/>
          </a:solidFill>
          <a:latin typeface="+mn-lt"/>
          <a:ea typeface="ＭＳ Ｐゴシック" pitchFamily="5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gi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0.tif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ea typeface="ＭＳ Ｐゴシック" pitchFamily="71" charset="-128"/>
              <a:cs typeface="ＭＳ Ｐゴシック" pitchFamily="71" charset="-128"/>
            </a:endParaRPr>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prstTxWarp>
            <a:scene3d>
              <a:camera prst="orthographicFront"/>
              <a:lightRig rig="threePt" dir="t"/>
            </a:scene3d>
            <a:sp3d extrusionH="57150">
              <a:bevelT w="82550" h="38100" prst="coolSlant"/>
            </a:sp3d>
          </a:bodyPr>
          <a:lstStyle/>
          <a:p>
            <a:pPr algn="ctr">
              <a:defRPr/>
            </a:pPr>
            <a:r>
              <a:rPr lang="en-US" sz="3300" kern="10" dirty="0">
                <a:ln w="9525">
                  <a:noFill/>
                  <a:round/>
                  <a:headEnd/>
                  <a:tailEnd/>
                </a:ln>
                <a:gradFill flip="none" rotWithShape="1">
                  <a:gsLst>
                    <a:gs pos="0">
                      <a:srgbClr val="FF0000"/>
                    </a:gs>
                    <a:gs pos="100000">
                      <a:srgbClr val="FF0000"/>
                    </a:gs>
                    <a:gs pos="50000">
                      <a:srgbClr val="800000"/>
                    </a:gs>
                  </a:gsLst>
                  <a:lin ang="5400000" scaled="0"/>
                  <a:tileRect/>
                </a:gradFill>
                <a:effectLst>
                  <a:outerShdw blurRad="63500" dist="17819" dir="2700000" algn="ctr" rotWithShape="0">
                    <a:srgbClr val="C0C0C0">
                      <a:alpha val="74997"/>
                    </a:srgbClr>
                  </a:outerShdw>
                </a:effectLst>
                <a:latin typeface="Impact"/>
                <a:ea typeface="Impact"/>
                <a:cs typeface="Impact"/>
              </a:rPr>
              <a:t>God Loves You</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31747" name="TextBox 2"/>
          <p:cNvSpPr txBox="1">
            <a:spLocks noChangeArrowheads="1"/>
          </p:cNvSpPr>
          <p:nvPr/>
        </p:nvSpPr>
        <p:spPr bwMode="auto">
          <a:xfrm>
            <a:off x="1752600" y="3352800"/>
            <a:ext cx="4724400" cy="369332"/>
          </a:xfrm>
          <a:prstGeom prst="rect">
            <a:avLst/>
          </a:prstGeom>
          <a:noFill/>
          <a:ln w="9525">
            <a:noFill/>
            <a:miter lim="800000"/>
            <a:headEnd/>
            <a:tailEnd/>
          </a:ln>
        </p:spPr>
        <p:txBody>
          <a:bodyPr>
            <a:prstTxWarp prst="textNoShape">
              <a:avLst/>
            </a:prstTxWarp>
            <a:spAutoFit/>
          </a:bodyPr>
          <a:lstStyle/>
          <a:p>
            <a:pPr eaLnBrk="0" hangingPunct="0"/>
            <a:r>
              <a:rPr lang="en-US" dirty="0">
                <a:solidFill>
                  <a:srgbClr val="D9D9D9"/>
                </a:solidFill>
              </a:rPr>
              <a:t>A humorous insight into raising children</a:t>
            </a:r>
            <a:endParaRPr lang="en-US" dirty="0">
              <a:solidFill>
                <a:srgbClr val="D9D9D9"/>
              </a:solidFill>
              <a:latin typeface="SLGreek"/>
              <a:cs typeface="SLGreek"/>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31747" name="TextBox 2"/>
          <p:cNvSpPr txBox="1">
            <a:spLocks noChangeArrowheads="1"/>
          </p:cNvSpPr>
          <p:nvPr/>
        </p:nvSpPr>
        <p:spPr bwMode="auto">
          <a:xfrm>
            <a:off x="1600200" y="76200"/>
            <a:ext cx="8610600" cy="369332"/>
          </a:xfrm>
          <a:prstGeom prst="rect">
            <a:avLst/>
          </a:prstGeom>
          <a:noFill/>
          <a:ln w="9525">
            <a:noFill/>
            <a:miter lim="800000"/>
            <a:headEnd/>
            <a:tailEnd/>
          </a:ln>
        </p:spPr>
        <p:txBody>
          <a:bodyPr wrap="square">
            <a:prstTxWarp prst="textNoShape">
              <a:avLst/>
            </a:prstTxWarp>
            <a:spAutoFit/>
          </a:bodyPr>
          <a:lstStyle/>
          <a:p>
            <a:pPr eaLnBrk="0" hangingPunct="0"/>
            <a:r>
              <a:rPr lang="en-US" dirty="0">
                <a:solidFill>
                  <a:srgbClr val="D9D9D9"/>
                </a:solidFill>
              </a:rPr>
              <a:t>Parenting tips by listening to others . . .</a:t>
            </a:r>
            <a:endParaRPr lang="en-US" dirty="0">
              <a:solidFill>
                <a:srgbClr val="D9D9D9"/>
              </a:solidFill>
              <a:latin typeface="SLGreek"/>
              <a:cs typeface="SLGreek"/>
            </a:endParaRPr>
          </a:p>
        </p:txBody>
      </p:sp>
      <p:pic>
        <p:nvPicPr>
          <p:cNvPr id="2" name="JR_Moms n Daughters">
            <a:hlinkClick r:id="" action="ppaction://media"/>
            <a:extLst>
              <a:ext uri="{FF2B5EF4-FFF2-40B4-BE49-F238E27FC236}">
                <a16:creationId xmlns:a16="http://schemas.microsoft.com/office/drawing/2014/main" id="{0E83695A-02E6-F1ED-5222-17CDAFA0C5B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95600" y="1143000"/>
            <a:ext cx="60198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5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think_bgnd.jpg"/>
          <p:cNvPicPr>
            <a:picLocks noChangeAspect="1"/>
          </p:cNvPicPr>
          <p:nvPr/>
        </p:nvPicPr>
        <p:blipFill>
          <a:blip r:embed="rId3"/>
          <a:srcRect/>
          <a:stretch>
            <a:fillRect/>
          </a:stretch>
        </p:blipFill>
        <p:spPr bwMode="auto">
          <a:xfrm>
            <a:off x="2133600" y="330200"/>
            <a:ext cx="7518400" cy="6299200"/>
          </a:xfrm>
          <a:prstGeom prst="rect">
            <a:avLst/>
          </a:prstGeom>
          <a:noFill/>
          <a:ln w="9525">
            <a:noFill/>
            <a:miter lim="800000"/>
            <a:headEnd/>
            <a:tailEnd/>
          </a:ln>
        </p:spPr>
      </p:pic>
      <p:sp>
        <p:nvSpPr>
          <p:cNvPr id="2" name="TextBox 1"/>
          <p:cNvSpPr txBox="1">
            <a:spLocks noChangeArrowheads="1"/>
          </p:cNvSpPr>
          <p:nvPr/>
        </p:nvSpPr>
        <p:spPr bwMode="auto">
          <a:xfrm>
            <a:off x="1981200" y="609600"/>
            <a:ext cx="8305800" cy="5447646"/>
          </a:xfrm>
          <a:prstGeom prst="rect">
            <a:avLst/>
          </a:prstGeom>
          <a:noFill/>
          <a:ln w="9525">
            <a:noFill/>
            <a:miter lim="800000"/>
            <a:headEnd/>
            <a:tailEnd/>
          </a:ln>
        </p:spPr>
        <p:txBody>
          <a:bodyPr wrap="square">
            <a:prstTxWarp prst="textNoShape">
              <a:avLst/>
            </a:prstTxWarp>
            <a:spAutoFit/>
          </a:bodyPr>
          <a:lstStyle/>
          <a:p>
            <a:pPr>
              <a:spcAft>
                <a:spcPts val="1200"/>
              </a:spcAft>
              <a:buFont typeface="Arial" pitchFamily="52" charset="0"/>
              <a:buChar char="•"/>
              <a:defRPr/>
            </a:pPr>
            <a:r>
              <a:rPr lang="en-US" sz="2800" dirty="0">
                <a:latin typeface="Arial" pitchFamily="52" charset="0"/>
              </a:rPr>
              <a:t>What might be some emotional “guardrails” for you? What are some boundaries you might need to set for yourself?</a:t>
            </a:r>
          </a:p>
          <a:p>
            <a:pPr>
              <a:spcAft>
                <a:spcPts val="1200"/>
              </a:spcAft>
              <a:buFont typeface="Arial" pitchFamily="52" charset="0"/>
              <a:buChar char="•"/>
              <a:defRPr/>
            </a:pPr>
            <a:r>
              <a:rPr lang="en-US" sz="2800" dirty="0">
                <a:solidFill>
                  <a:schemeClr val="accent1"/>
                </a:solidFill>
                <a:latin typeface="Arial" pitchFamily="52" charset="0"/>
              </a:rPr>
              <a:t>What might be boundaries you will need to set for your children (or those in your care)?</a:t>
            </a:r>
          </a:p>
          <a:p>
            <a:pPr>
              <a:spcAft>
                <a:spcPts val="1200"/>
              </a:spcAft>
              <a:buFont typeface="Arial" pitchFamily="52" charset="0"/>
              <a:buChar char="•"/>
              <a:defRPr/>
            </a:pPr>
            <a:r>
              <a:rPr lang="en-US" sz="2800" dirty="0">
                <a:latin typeface="Arial" pitchFamily="52" charset="0"/>
              </a:rPr>
              <a:t>What are some practical suggestions for dealing with conflict (avoiding ahead of time, timeouts, etc)</a:t>
            </a:r>
          </a:p>
          <a:p>
            <a:pPr>
              <a:spcAft>
                <a:spcPts val="1200"/>
              </a:spcAft>
              <a:buFont typeface="Arial" pitchFamily="52" charset="0"/>
              <a:buChar char="•"/>
              <a:defRPr/>
            </a:pPr>
            <a:r>
              <a:rPr lang="en-US" sz="2800" dirty="0">
                <a:solidFill>
                  <a:schemeClr val="accent3">
                    <a:lumMod val="50000"/>
                  </a:schemeClr>
                </a:solidFill>
                <a:latin typeface="Arial" pitchFamily="52" charset="0"/>
              </a:rPr>
              <a:t>What is your plan for your children when they get into a mess?</a:t>
            </a:r>
          </a:p>
          <a:p>
            <a:pPr>
              <a:spcAft>
                <a:spcPts val="1200"/>
              </a:spcAft>
              <a:buFont typeface="Arial" pitchFamily="52" charset="0"/>
              <a:buChar char="•"/>
              <a:defRPr/>
            </a:pPr>
            <a:r>
              <a:rPr lang="en-US" sz="2800" dirty="0">
                <a:latin typeface="Arial" pitchFamily="52" charset="0"/>
              </a:rPr>
              <a:t>What ways (practical) can you deal with “love cup” issues and love language?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8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2000"/>
                                        <p:tgtEl>
                                          <p:spTgt spid="2">
                                            <p:txEl>
                                              <p:pRg st="1" end="1"/>
                                            </p:txEl>
                                          </p:spTgt>
                                        </p:tgtEl>
                                      </p:cBhvr>
                                    </p:animEffect>
                                    <p:anim calcmode="lin" valueType="num">
                                      <p:cBhvr>
                                        <p:cTn id="16" dur="2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18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2000"/>
                                        <p:tgtEl>
                                          <p:spTgt spid="2">
                                            <p:txEl>
                                              <p:pRg st="2" end="2"/>
                                            </p:txEl>
                                          </p:spTgt>
                                        </p:tgtEl>
                                      </p:cBhvr>
                                    </p:animEffect>
                                    <p:anim calcmode="lin" valueType="num">
                                      <p:cBhvr>
                                        <p:cTn id="24" dur="2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18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26" dur="200" accel="100000" fill="hold">
                                          <p:stCondLst>
                                            <p:cond delay="18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2000"/>
                                        <p:tgtEl>
                                          <p:spTgt spid="2">
                                            <p:txEl>
                                              <p:pRg st="3" end="3"/>
                                            </p:txEl>
                                          </p:spTgt>
                                        </p:tgtEl>
                                      </p:cBhvr>
                                    </p:animEffect>
                                    <p:anim calcmode="lin" valueType="num">
                                      <p:cBhvr>
                                        <p:cTn id="32" dur="2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1800" decel="100000" fill="hold"/>
                                        <p:tgtEl>
                                          <p:spTgt spid="2">
                                            <p:txEl>
                                              <p:pRg st="3" end="3"/>
                                            </p:txEl>
                                          </p:spTgt>
                                        </p:tgtEl>
                                        <p:attrNameLst>
                                          <p:attrName>ppt_y</p:attrName>
                                        </p:attrNameLst>
                                      </p:cBhvr>
                                      <p:tavLst>
                                        <p:tav tm="0">
                                          <p:val>
                                            <p:strVal val="#ppt_y+1"/>
                                          </p:val>
                                        </p:tav>
                                        <p:tav tm="100000">
                                          <p:val>
                                            <p:strVal val="#ppt_y-.03"/>
                                          </p:val>
                                        </p:tav>
                                      </p:tavLst>
                                    </p:anim>
                                    <p:anim calcmode="lin" valueType="num">
                                      <p:cBhvr>
                                        <p:cTn id="34" dur="200" accel="100000" fill="hold">
                                          <p:stCondLst>
                                            <p:cond delay="1800"/>
                                          </p:stCondLst>
                                        </p:cTn>
                                        <p:tgtEl>
                                          <p:spTgt spid="2">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2000"/>
                                        <p:tgtEl>
                                          <p:spTgt spid="2">
                                            <p:txEl>
                                              <p:pRg st="4" end="4"/>
                                            </p:txEl>
                                          </p:spTgt>
                                        </p:tgtEl>
                                      </p:cBhvr>
                                    </p:animEffect>
                                    <p:anim calcmode="lin" valueType="num">
                                      <p:cBhvr>
                                        <p:cTn id="40" dur="2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1" dur="1800" decel="100000" fill="hold"/>
                                        <p:tgtEl>
                                          <p:spTgt spid="2">
                                            <p:txEl>
                                              <p:pRg st="4" end="4"/>
                                            </p:txEl>
                                          </p:spTgt>
                                        </p:tgtEl>
                                        <p:attrNameLst>
                                          <p:attrName>ppt_y</p:attrName>
                                        </p:attrNameLst>
                                      </p:cBhvr>
                                      <p:tavLst>
                                        <p:tav tm="0">
                                          <p:val>
                                            <p:strVal val="#ppt_y+1"/>
                                          </p:val>
                                        </p:tav>
                                        <p:tav tm="100000">
                                          <p:val>
                                            <p:strVal val="#ppt_y-.03"/>
                                          </p:val>
                                        </p:tav>
                                      </p:tavLst>
                                    </p:anim>
                                    <p:anim calcmode="lin" valueType="num">
                                      <p:cBhvr>
                                        <p:cTn id="42" dur="200" accel="100000" fill="hold">
                                          <p:stCondLst>
                                            <p:cond delay="1800"/>
                                          </p:stCondLst>
                                        </p:cTn>
                                        <p:tgtEl>
                                          <p:spTgt spid="2">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ea typeface="ＭＳ Ｐゴシック" pitchFamily="71" charset="-128"/>
              <a:cs typeface="ＭＳ Ｐゴシック" pitchFamily="71" charset="-128"/>
            </a:endParaRPr>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prstTxWarp>
            <a:scene3d>
              <a:camera prst="orthographicFront"/>
              <a:lightRig rig="threePt" dir="t"/>
            </a:scene3d>
            <a:sp3d extrusionH="57150">
              <a:bevelT w="82550" h="38100" prst="coolSlant"/>
            </a:sp3d>
          </a:bodyPr>
          <a:lstStyle/>
          <a:p>
            <a:pPr algn="ctr">
              <a:defRPr/>
            </a:pPr>
            <a:r>
              <a:rPr lang="en-US" sz="3300" kern="10" dirty="0">
                <a:ln w="9525">
                  <a:noFill/>
                  <a:round/>
                  <a:headEnd/>
                  <a:tailEnd/>
                </a:ln>
                <a:gradFill flip="none" rotWithShape="1">
                  <a:gsLst>
                    <a:gs pos="0">
                      <a:srgbClr val="FF6600"/>
                    </a:gs>
                    <a:gs pos="100000">
                      <a:srgbClr val="FF6600"/>
                    </a:gs>
                    <a:gs pos="50000">
                      <a:schemeClr val="accent6">
                        <a:lumMod val="50000"/>
                      </a:schemeClr>
                    </a:gs>
                  </a:gsLst>
                  <a:lin ang="5400000" scaled="0"/>
                  <a:tileRect/>
                </a:gradFill>
                <a:effectLst>
                  <a:outerShdw blurRad="63500" dist="17819" dir="2700000" algn="ctr" rotWithShape="0">
                    <a:srgbClr val="C0C0C0">
                      <a:alpha val="74997"/>
                    </a:srgbClr>
                  </a:outerShdw>
                </a:effectLst>
                <a:latin typeface="Impact"/>
                <a:ea typeface="Impact"/>
                <a:cs typeface="Impact"/>
              </a:rPr>
              <a:t>God Loves You</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8305800" cy="5486400"/>
          </a:xfrm>
        </p:spPr>
        <p:txBody>
          <a:bodyPr anchor="t"/>
          <a:lstStyle/>
          <a:p>
            <a:pPr>
              <a:lnSpc>
                <a:spcPct val="120000"/>
              </a:lnSpc>
            </a:pPr>
            <a:r>
              <a:rPr lang="en-US" sz="4000" dirty="0">
                <a:solidFill>
                  <a:srgbClr val="4F6228"/>
                </a:solidFill>
                <a:latin typeface="Estelle Black SF"/>
                <a:cs typeface="Estelle Black SF"/>
              </a:rPr>
              <a:t>“When I was a boy of fourteen, my father was so ignorant I could hardly stand to have the old man around. But when I got to be twenty-one, I was astonished at how much he had learned in seven years.”</a:t>
            </a:r>
            <a:endParaRPr lang="en-US" sz="4000" dirty="0">
              <a:solidFill>
                <a:srgbClr val="4F6228"/>
              </a:solidFill>
              <a:latin typeface="Estelle Black SF"/>
              <a:ea typeface="ＭＳ Ｐゴシック" pitchFamily="71" charset="-128"/>
              <a:cs typeface="Estelle Black SF"/>
            </a:endParaRPr>
          </a:p>
        </p:txBody>
      </p:sp>
      <p:sp>
        <p:nvSpPr>
          <p:cNvPr id="92164" name="TextBox 3"/>
          <p:cNvSpPr txBox="1">
            <a:spLocks noChangeArrowheads="1"/>
          </p:cNvSpPr>
          <p:nvPr/>
        </p:nvSpPr>
        <p:spPr bwMode="auto">
          <a:xfrm>
            <a:off x="5943600" y="5867401"/>
            <a:ext cx="4114800" cy="366713"/>
          </a:xfrm>
          <a:prstGeom prst="rect">
            <a:avLst/>
          </a:prstGeom>
          <a:noFill/>
          <a:ln w="9525">
            <a:noFill/>
            <a:miter lim="800000"/>
            <a:headEnd/>
            <a:tailEnd/>
          </a:ln>
        </p:spPr>
        <p:txBody>
          <a:bodyPr>
            <a:prstTxWarp prst="textNoShape">
              <a:avLst/>
            </a:prstTxWarp>
            <a:spAutoFit/>
          </a:bodyPr>
          <a:lstStyle/>
          <a:p>
            <a:pPr algn="r"/>
            <a:r>
              <a:rPr lang="en-US" b="1" i="1" dirty="0"/>
              <a:t>attributed to Samuel Clemens</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1905000" y="762000"/>
            <a:ext cx="8305800" cy="1600200"/>
          </a:xfrm>
        </p:spPr>
        <p:txBody>
          <a:bodyPr anchor="t"/>
          <a:lstStyle/>
          <a:p>
            <a:pPr>
              <a:lnSpc>
                <a:spcPct val="120000"/>
              </a:lnSpc>
              <a:defRPr/>
            </a:pPr>
            <a:r>
              <a:rPr lang="en-US" sz="4000" dirty="0">
                <a:solidFill>
                  <a:srgbClr val="4F6228"/>
                </a:solidFill>
                <a:effectLst>
                  <a:outerShdw blurRad="38100" dist="38100" dir="2700000" algn="tl">
                    <a:srgbClr val="DDDDDD"/>
                  </a:outerShdw>
                </a:effectLst>
                <a:latin typeface="Estelle Black SF" pitchFamily="52" charset="0"/>
              </a:rPr>
              <a:t>This week MV submission: Memory</a:t>
            </a:r>
            <a:endParaRPr lang="en-US" sz="1200" dirty="0">
              <a:solidFill>
                <a:srgbClr val="4F6228"/>
              </a:solidFill>
              <a:latin typeface="Helvetica" pitchFamily="52" charset="0"/>
            </a:endParaRPr>
          </a:p>
        </p:txBody>
      </p:sp>
      <p:sp>
        <p:nvSpPr>
          <p:cNvPr id="23556" name="TextBox 3"/>
          <p:cNvSpPr txBox="1">
            <a:spLocks noChangeArrowheads="1"/>
          </p:cNvSpPr>
          <p:nvPr/>
        </p:nvSpPr>
        <p:spPr bwMode="auto">
          <a:xfrm>
            <a:off x="6096000" y="2362200"/>
            <a:ext cx="4114800" cy="646331"/>
          </a:xfrm>
          <a:prstGeom prst="rect">
            <a:avLst/>
          </a:prstGeom>
          <a:noFill/>
          <a:ln w="9525">
            <a:noFill/>
            <a:miter lim="800000"/>
            <a:headEnd/>
            <a:tailEnd/>
          </a:ln>
        </p:spPr>
        <p:txBody>
          <a:bodyPr>
            <a:prstTxWarp prst="textNoShape">
              <a:avLst/>
            </a:prstTxWarp>
            <a:spAutoFit/>
          </a:bodyPr>
          <a:lstStyle/>
          <a:p>
            <a:pPr algn="r"/>
            <a:r>
              <a:rPr lang="en-US" b="1" i="1" dirty="0"/>
              <a:t>Write passage from memory on blank paper</a:t>
            </a:r>
          </a:p>
        </p:txBody>
      </p:sp>
    </p:spTree>
    <p:extLst>
      <p:ext uri="{BB962C8B-B14F-4D97-AF65-F5344CB8AC3E}">
        <p14:creationId xmlns:p14="http://schemas.microsoft.com/office/powerpoint/2010/main" val="186513958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264E5-34C7-472D-271D-B5E689220B1C}"/>
            </a:ext>
          </a:extLst>
        </p:cNvPr>
        <p:cNvGrpSpPr/>
        <p:nvPr/>
      </p:nvGrpSpPr>
      <p:grpSpPr>
        <a:xfrm>
          <a:off x="0" y="0"/>
          <a:ext cx="0" cy="0"/>
          <a:chOff x="0" y="0"/>
          <a:chExt cx="0" cy="0"/>
        </a:xfrm>
      </p:grpSpPr>
      <p:sp>
        <p:nvSpPr>
          <p:cNvPr id="92162" name="Rectangle 2">
            <a:extLst>
              <a:ext uri="{FF2B5EF4-FFF2-40B4-BE49-F238E27FC236}">
                <a16:creationId xmlns:a16="http://schemas.microsoft.com/office/drawing/2014/main" id="{BC7010DA-D7FE-DFBA-3854-DAFDD7DE0A57}"/>
              </a:ext>
            </a:extLst>
          </p:cNvPr>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a:extLst>
              <a:ext uri="{FF2B5EF4-FFF2-40B4-BE49-F238E27FC236}">
                <a16:creationId xmlns:a16="http://schemas.microsoft.com/office/drawing/2014/main" id="{83888B15-8EF0-6B07-704F-A0CE1ACF83F3}"/>
              </a:ext>
            </a:extLst>
          </p:cNvPr>
          <p:cNvSpPr>
            <a:spLocks noGrp="1" noChangeArrowheads="1"/>
          </p:cNvSpPr>
          <p:nvPr>
            <p:ph type="ctrTitle" idx="4294967295"/>
          </p:nvPr>
        </p:nvSpPr>
        <p:spPr>
          <a:xfrm>
            <a:off x="1524000" y="0"/>
            <a:ext cx="3810000" cy="838200"/>
          </a:xfrm>
        </p:spPr>
        <p:txBody>
          <a:bodyPr anchor="t"/>
          <a:lstStyle/>
          <a:p>
            <a:pPr>
              <a:lnSpc>
                <a:spcPct val="120000"/>
              </a:lnSpc>
            </a:pPr>
            <a:r>
              <a:rPr lang="en-US" sz="2800" dirty="0">
                <a:solidFill>
                  <a:srgbClr val="4F6228"/>
                </a:solidFill>
                <a:latin typeface=" JSP Ross"/>
                <a:cs typeface=" JSP Ross"/>
              </a:rPr>
              <a:t>Group yourselves: </a:t>
            </a:r>
            <a:endParaRPr lang="en-US" sz="2800" dirty="0">
              <a:solidFill>
                <a:srgbClr val="4F6228"/>
              </a:solidFill>
              <a:latin typeface=" JSP Ross"/>
              <a:ea typeface="ＭＳ Ｐゴシック" pitchFamily="71" charset="-128"/>
              <a:cs typeface=" JSP Ross"/>
            </a:endParaRPr>
          </a:p>
        </p:txBody>
      </p:sp>
      <p:sp>
        <p:nvSpPr>
          <p:cNvPr id="5" name="Rectangle 3">
            <a:extLst>
              <a:ext uri="{FF2B5EF4-FFF2-40B4-BE49-F238E27FC236}">
                <a16:creationId xmlns:a16="http://schemas.microsoft.com/office/drawing/2014/main" id="{870CAD65-ED8C-843E-8917-44F75D83EAA6}"/>
              </a:ext>
            </a:extLst>
          </p:cNvPr>
          <p:cNvSpPr txBox="1">
            <a:spLocks noChangeArrowheads="1"/>
          </p:cNvSpPr>
          <p:nvPr/>
        </p:nvSpPr>
        <p:spPr bwMode="auto">
          <a:xfrm>
            <a:off x="5867400" y="304800"/>
            <a:ext cx="4572000" cy="6324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eaLnBrk="0" hangingPunct="0">
              <a:lnSpc>
                <a:spcPct val="120000"/>
              </a:lnSpc>
              <a:defRPr/>
            </a:pPr>
            <a:r>
              <a:rPr lang="en-US" sz="2800" dirty="0">
                <a:latin typeface=" JSP Ross"/>
                <a:ea typeface="ＭＳ Ｐゴシック" pitchFamily="52" charset="-128"/>
                <a:cs typeface=" JSP Ross"/>
              </a:rPr>
              <a:t>Get with an OPPOSITE:</a:t>
            </a:r>
          </a:p>
          <a:p>
            <a:r>
              <a:rPr lang="en-US" sz="2000" b="1" dirty="0">
                <a:solidFill>
                  <a:schemeClr val="tx2">
                    <a:lumMod val="75000"/>
                  </a:schemeClr>
                </a:solidFill>
              </a:rPr>
              <a:t>Grab a blindfold.  Go for a 10 minute walk.  Switch.  Take them where ever you wish (try to be considerate of their condition).  When blindfolded, resist the temptation to try and look.  Work hard at trusting your partner.</a:t>
            </a:r>
          </a:p>
          <a:p>
            <a:pPr eaLnBrk="0" hangingPunct="0">
              <a:lnSpc>
                <a:spcPct val="120000"/>
              </a:lnSpc>
              <a:defRPr/>
            </a:pPr>
            <a:endParaRPr lang="en-US" sz="2800" dirty="0">
              <a:latin typeface=" JSP Ross"/>
              <a:ea typeface="ＭＳ Ｐゴシック" pitchFamily="52" charset="-128"/>
              <a:cs typeface=" JSP Ross"/>
            </a:endParaRPr>
          </a:p>
        </p:txBody>
      </p:sp>
      <p:pic>
        <p:nvPicPr>
          <p:cNvPr id="7" name="Picture 6" descr="personality peanuts.jpg">
            <a:extLst>
              <a:ext uri="{FF2B5EF4-FFF2-40B4-BE49-F238E27FC236}">
                <a16:creationId xmlns:a16="http://schemas.microsoft.com/office/drawing/2014/main" id="{69AA9C26-476D-14E9-4F53-67CC4351B570}"/>
              </a:ext>
            </a:extLst>
          </p:cNvPr>
          <p:cNvPicPr>
            <a:picLocks noChangeAspect="1"/>
          </p:cNvPicPr>
          <p:nvPr/>
        </p:nvPicPr>
        <p:blipFill>
          <a:blip r:embed="rId3"/>
          <a:stretch>
            <a:fillRect/>
          </a:stretch>
        </p:blipFill>
        <p:spPr>
          <a:xfrm>
            <a:off x="1600200" y="1600200"/>
            <a:ext cx="4092674" cy="4071938"/>
          </a:xfrm>
          <a:prstGeom prst="rect">
            <a:avLst/>
          </a:prstGeom>
        </p:spPr>
      </p:pic>
      <p:sp>
        <p:nvSpPr>
          <p:cNvPr id="8" name="Rectangle 3">
            <a:extLst>
              <a:ext uri="{FF2B5EF4-FFF2-40B4-BE49-F238E27FC236}">
                <a16:creationId xmlns:a16="http://schemas.microsoft.com/office/drawing/2014/main" id="{EF9C647C-BE6A-5B2D-D968-F63F09F7FEAC}"/>
              </a:ext>
            </a:extLst>
          </p:cNvPr>
          <p:cNvSpPr txBox="1">
            <a:spLocks noChangeArrowheads="1"/>
          </p:cNvSpPr>
          <p:nvPr/>
        </p:nvSpPr>
        <p:spPr bwMode="auto">
          <a:xfrm>
            <a:off x="1676400" y="1066800"/>
            <a:ext cx="19812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lnSpc>
                <a:spcPct val="120000"/>
              </a:lnSpc>
              <a:defRPr/>
            </a:pPr>
            <a:r>
              <a:rPr lang="en-US" sz="2000" b="1" dirty="0">
                <a:solidFill>
                  <a:srgbClr val="4F6228"/>
                </a:solidFill>
                <a:latin typeface=" JSP Ross"/>
                <a:ea typeface="ＭＳ Ｐゴシック" pitchFamily="52" charset="-128"/>
                <a:cs typeface=" JSP Ross"/>
              </a:rPr>
              <a:t>Phlegmatic</a:t>
            </a:r>
            <a:endParaRPr lang="en-US" sz="2000" b="1" dirty="0">
              <a:solidFill>
                <a:srgbClr val="4F6228"/>
              </a:solidFill>
              <a:latin typeface=" JSP Ross"/>
              <a:ea typeface="ＭＳ Ｐゴシック" pitchFamily="71" charset="-128"/>
              <a:cs typeface=" JSP Ross"/>
            </a:endParaRPr>
          </a:p>
        </p:txBody>
      </p:sp>
      <p:sp>
        <p:nvSpPr>
          <p:cNvPr id="9" name="Rectangle 3">
            <a:extLst>
              <a:ext uri="{FF2B5EF4-FFF2-40B4-BE49-F238E27FC236}">
                <a16:creationId xmlns:a16="http://schemas.microsoft.com/office/drawing/2014/main" id="{FA58BB98-F3A6-39DA-CBC3-08AA1179F97B}"/>
              </a:ext>
            </a:extLst>
          </p:cNvPr>
          <p:cNvSpPr txBox="1">
            <a:spLocks noChangeArrowheads="1"/>
          </p:cNvSpPr>
          <p:nvPr/>
        </p:nvSpPr>
        <p:spPr bwMode="auto">
          <a:xfrm>
            <a:off x="3657600" y="1066800"/>
            <a:ext cx="19812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lnSpc>
                <a:spcPct val="120000"/>
              </a:lnSpc>
              <a:defRPr/>
            </a:pPr>
            <a:r>
              <a:rPr lang="en-US" sz="2000" b="1" dirty="0">
                <a:solidFill>
                  <a:srgbClr val="3366FF"/>
                </a:solidFill>
                <a:latin typeface=" JSP Ross"/>
                <a:ea typeface="ＭＳ Ｐゴシック" pitchFamily="52" charset="-128"/>
                <a:cs typeface=" JSP Ross"/>
              </a:rPr>
              <a:t>Melancholy</a:t>
            </a:r>
            <a:endParaRPr lang="en-US" sz="2000" b="1" dirty="0">
              <a:solidFill>
                <a:srgbClr val="3366FF"/>
              </a:solidFill>
              <a:latin typeface=" JSP Ross"/>
              <a:ea typeface="ＭＳ Ｐゴシック" pitchFamily="71" charset="-128"/>
              <a:cs typeface=" JSP Ross"/>
            </a:endParaRPr>
          </a:p>
        </p:txBody>
      </p:sp>
      <p:sp>
        <p:nvSpPr>
          <p:cNvPr id="10" name="Rectangle 3">
            <a:extLst>
              <a:ext uri="{FF2B5EF4-FFF2-40B4-BE49-F238E27FC236}">
                <a16:creationId xmlns:a16="http://schemas.microsoft.com/office/drawing/2014/main" id="{B6C78E8D-1CBC-00AB-5927-8BE2F85EC61A}"/>
              </a:ext>
            </a:extLst>
          </p:cNvPr>
          <p:cNvSpPr txBox="1">
            <a:spLocks noChangeArrowheads="1"/>
          </p:cNvSpPr>
          <p:nvPr/>
        </p:nvSpPr>
        <p:spPr bwMode="auto">
          <a:xfrm>
            <a:off x="1676400" y="5638800"/>
            <a:ext cx="19812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lnSpc>
                <a:spcPct val="120000"/>
              </a:lnSpc>
              <a:defRPr/>
            </a:pPr>
            <a:r>
              <a:rPr lang="en-US" sz="2000" b="1" dirty="0">
                <a:solidFill>
                  <a:srgbClr val="FF0000"/>
                </a:solidFill>
                <a:latin typeface=" JSP Ross"/>
                <a:ea typeface="ＭＳ Ｐゴシック" pitchFamily="52" charset="-128"/>
                <a:cs typeface=" JSP Ross"/>
              </a:rPr>
              <a:t>Sanguine</a:t>
            </a:r>
            <a:endParaRPr lang="en-US" sz="2000" b="1" dirty="0">
              <a:solidFill>
                <a:srgbClr val="FF0000"/>
              </a:solidFill>
              <a:latin typeface=" JSP Ross"/>
              <a:ea typeface="ＭＳ Ｐゴシック" pitchFamily="71" charset="-128"/>
              <a:cs typeface=" JSP Ross"/>
            </a:endParaRPr>
          </a:p>
        </p:txBody>
      </p:sp>
      <p:sp>
        <p:nvSpPr>
          <p:cNvPr id="11" name="Rectangle 3">
            <a:extLst>
              <a:ext uri="{FF2B5EF4-FFF2-40B4-BE49-F238E27FC236}">
                <a16:creationId xmlns:a16="http://schemas.microsoft.com/office/drawing/2014/main" id="{495EBF15-6AB6-AF2D-E75A-28E8A09F9B7E}"/>
              </a:ext>
            </a:extLst>
          </p:cNvPr>
          <p:cNvSpPr txBox="1">
            <a:spLocks noChangeArrowheads="1"/>
          </p:cNvSpPr>
          <p:nvPr/>
        </p:nvSpPr>
        <p:spPr bwMode="auto">
          <a:xfrm>
            <a:off x="3657600" y="5638800"/>
            <a:ext cx="19812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lnSpc>
                <a:spcPct val="120000"/>
              </a:lnSpc>
              <a:defRPr/>
            </a:pPr>
            <a:r>
              <a:rPr lang="en-US" sz="2000" b="1" dirty="0">
                <a:solidFill>
                  <a:srgbClr val="FFFF00"/>
                </a:solidFill>
                <a:latin typeface=" JSP Ross"/>
                <a:ea typeface="ＭＳ Ｐゴシック" pitchFamily="52" charset="-128"/>
                <a:cs typeface=" JSP Ross"/>
              </a:rPr>
              <a:t>Choleric</a:t>
            </a:r>
            <a:endParaRPr lang="en-US" sz="2000" b="1" dirty="0">
              <a:solidFill>
                <a:srgbClr val="FFFF00"/>
              </a:solidFill>
              <a:latin typeface=" JSP Ross"/>
              <a:ea typeface="ＭＳ Ｐゴシック" pitchFamily="71" charset="-128"/>
              <a:cs typeface=" JSP Ross"/>
            </a:endParaRPr>
          </a:p>
        </p:txBody>
      </p:sp>
    </p:spTree>
    <p:extLst>
      <p:ext uri="{BB962C8B-B14F-4D97-AF65-F5344CB8AC3E}">
        <p14:creationId xmlns:p14="http://schemas.microsoft.com/office/powerpoint/2010/main" val="9589842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decel="5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12" accel="50000" decel="50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3" accel="50000" decel="5000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accel="50000" decel="5000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1000"/>
                                        <p:tgtEl>
                                          <p:spTgt spid="5">
                                            <p:txEl>
                                              <p:pRg st="0" end="0"/>
                                            </p:txEl>
                                          </p:spTgt>
                                        </p:tgtEl>
                                      </p:cBhvr>
                                    </p:animEffect>
                                    <p:anim calcmode="lin" valueType="num">
                                      <p:cBhvr>
                                        <p:cTn id="3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1"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fade">
                                      <p:cBhvr>
                                        <p:cTn id="37" dur="1000"/>
                                        <p:tgtEl>
                                          <p:spTgt spid="5">
                                            <p:txEl>
                                              <p:pRg st="1" end="1"/>
                                            </p:txEl>
                                          </p:spTgt>
                                        </p:tgtEl>
                                      </p:cBhvr>
                                    </p:animEffect>
                                    <p:anim calcmode="lin" valueType="num">
                                      <p:cBhvr>
                                        <p:cTn id="3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524000" y="0"/>
            <a:ext cx="3810000" cy="838200"/>
          </a:xfrm>
        </p:spPr>
        <p:txBody>
          <a:bodyPr anchor="t"/>
          <a:lstStyle/>
          <a:p>
            <a:pPr>
              <a:lnSpc>
                <a:spcPct val="120000"/>
              </a:lnSpc>
            </a:pPr>
            <a:r>
              <a:rPr lang="en-US" sz="2800" dirty="0">
                <a:solidFill>
                  <a:srgbClr val="4F6228"/>
                </a:solidFill>
                <a:latin typeface=" JSP Ross"/>
                <a:cs typeface=" JSP Ross"/>
              </a:rPr>
              <a:t>Lessons learned: </a:t>
            </a:r>
            <a:endParaRPr lang="en-US" sz="2800" dirty="0">
              <a:solidFill>
                <a:srgbClr val="4F6228"/>
              </a:solidFill>
              <a:latin typeface=" JSP Ross"/>
              <a:ea typeface="ＭＳ Ｐゴシック" pitchFamily="71" charset="-128"/>
              <a:cs typeface=" JSP Ross"/>
            </a:endParaRPr>
          </a:p>
        </p:txBody>
      </p:sp>
      <p:sp>
        <p:nvSpPr>
          <p:cNvPr id="5" name="Rectangle 3"/>
          <p:cNvSpPr txBox="1">
            <a:spLocks noChangeArrowheads="1"/>
          </p:cNvSpPr>
          <p:nvPr/>
        </p:nvSpPr>
        <p:spPr bwMode="auto">
          <a:xfrm>
            <a:off x="5638800" y="152400"/>
            <a:ext cx="4953000" cy="6553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eaLnBrk="0" hangingPunct="0">
              <a:lnSpc>
                <a:spcPct val="120000"/>
              </a:lnSpc>
              <a:defRPr/>
            </a:pPr>
            <a:r>
              <a:rPr lang="en-US" sz="2800" dirty="0">
                <a:latin typeface=" JSP Ross"/>
                <a:ea typeface="ＭＳ Ｐゴシック" pitchFamily="52" charset="-128"/>
                <a:cs typeface=" JSP Ross"/>
              </a:rPr>
              <a:t>As a  leader:</a:t>
            </a:r>
          </a:p>
          <a:p>
            <a:r>
              <a:rPr lang="en-US" sz="2000" b="1" dirty="0">
                <a:solidFill>
                  <a:schemeClr val="tx2">
                    <a:lumMod val="75000"/>
                  </a:schemeClr>
                </a:solidFill>
              </a:rPr>
              <a:t>You have to remember their weakness (they can’t see, they take smaller steps, verbal directions are somewhat unclear).</a:t>
            </a:r>
          </a:p>
          <a:p>
            <a:pPr eaLnBrk="0" hangingPunct="0">
              <a:lnSpc>
                <a:spcPct val="120000"/>
              </a:lnSpc>
              <a:defRPr/>
            </a:pPr>
            <a:r>
              <a:rPr lang="en-US" sz="2800" dirty="0">
                <a:latin typeface=" JSP Ross"/>
                <a:ea typeface="ＭＳ Ｐゴシック" pitchFamily="52" charset="-128"/>
                <a:cs typeface=" JSP Ross"/>
              </a:rPr>
              <a:t>As a  leader:</a:t>
            </a:r>
          </a:p>
          <a:p>
            <a:pPr eaLnBrk="0" hangingPunct="0">
              <a:lnSpc>
                <a:spcPct val="120000"/>
              </a:lnSpc>
              <a:defRPr/>
            </a:pPr>
            <a:r>
              <a:rPr lang="en-US" sz="2000" b="1" dirty="0">
                <a:solidFill>
                  <a:srgbClr val="17375E"/>
                </a:solidFill>
              </a:rPr>
              <a:t>What style you use needs to adapt to the person you are leading and can change.  You need to be hyper-observant about the surroundings.</a:t>
            </a:r>
          </a:p>
          <a:p>
            <a:pPr eaLnBrk="0" hangingPunct="0">
              <a:lnSpc>
                <a:spcPct val="120000"/>
              </a:lnSpc>
              <a:defRPr/>
            </a:pPr>
            <a:r>
              <a:rPr lang="en-US" sz="2800" dirty="0">
                <a:latin typeface=" JSP Ross"/>
                <a:ea typeface="ＭＳ Ｐゴシック" pitchFamily="52" charset="-128"/>
                <a:cs typeface=" JSP Ross"/>
              </a:rPr>
              <a:t>As a follower:</a:t>
            </a:r>
          </a:p>
          <a:p>
            <a:pPr eaLnBrk="0" hangingPunct="0">
              <a:lnSpc>
                <a:spcPct val="120000"/>
              </a:lnSpc>
              <a:defRPr/>
            </a:pPr>
            <a:r>
              <a:rPr lang="en-US" sz="2000" b="1" dirty="0">
                <a:solidFill>
                  <a:srgbClr val="17375E"/>
                </a:solidFill>
              </a:rPr>
              <a:t>You have to listen carefully to the instructions of your guide.</a:t>
            </a:r>
          </a:p>
          <a:p>
            <a:pPr eaLnBrk="0" hangingPunct="0">
              <a:lnSpc>
                <a:spcPct val="120000"/>
              </a:lnSpc>
              <a:defRPr/>
            </a:pPr>
            <a:r>
              <a:rPr lang="en-US" sz="2800" dirty="0">
                <a:latin typeface=" JSP Ross"/>
                <a:ea typeface="ＭＳ Ｐゴシック" pitchFamily="52" charset="-128"/>
                <a:cs typeface=" JSP Ross"/>
              </a:rPr>
              <a:t>As a follower: </a:t>
            </a:r>
          </a:p>
          <a:p>
            <a:pPr eaLnBrk="0" hangingPunct="0">
              <a:lnSpc>
                <a:spcPct val="120000"/>
              </a:lnSpc>
              <a:defRPr/>
            </a:pPr>
            <a:r>
              <a:rPr lang="en-US" sz="2000" b="1" dirty="0">
                <a:solidFill>
                  <a:srgbClr val="17375E"/>
                </a:solidFill>
              </a:rPr>
              <a:t>Trust is difficult at first.  It can get easier if kept safe. If trust is broken the follower will begin to self-protect.</a:t>
            </a:r>
          </a:p>
          <a:p>
            <a:pPr eaLnBrk="0" hangingPunct="0">
              <a:lnSpc>
                <a:spcPct val="120000"/>
              </a:lnSpc>
              <a:defRPr/>
            </a:pPr>
            <a:endParaRPr lang="en-US" sz="2800" dirty="0">
              <a:latin typeface=" JSP Ross"/>
              <a:ea typeface="ＭＳ Ｐゴシック" pitchFamily="52" charset="-128"/>
              <a:cs typeface=" JSP Ross"/>
            </a:endParaRPr>
          </a:p>
        </p:txBody>
      </p:sp>
      <p:pic>
        <p:nvPicPr>
          <p:cNvPr id="8" name="Picture 7" descr="blindfolded man.jpg"/>
          <p:cNvPicPr>
            <a:picLocks noChangeAspect="1"/>
          </p:cNvPicPr>
          <p:nvPr/>
        </p:nvPicPr>
        <p:blipFill>
          <a:blip r:embed="rId3"/>
          <a:stretch>
            <a:fillRect/>
          </a:stretch>
        </p:blipFill>
        <p:spPr>
          <a:xfrm>
            <a:off x="1905001" y="1600201"/>
            <a:ext cx="3560763" cy="395640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1000"/>
                                        <p:tgtEl>
                                          <p:spTgt spid="5">
                                            <p:txEl>
                                              <p:pRg st="1" end="1"/>
                                            </p:txEl>
                                          </p:spTgt>
                                        </p:tgtEl>
                                      </p:cBhvr>
                                    </p:animEffect>
                                    <p:anim calcmode="lin" valueType="num">
                                      <p:cBhvr>
                                        <p:cTn id="1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anim calcmode="lin" valueType="num">
                                      <p:cBhvr>
                                        <p:cTn id="2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5">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1000"/>
                                        <p:tgtEl>
                                          <p:spTgt spid="5">
                                            <p:txEl>
                                              <p:pRg st="3" end="3"/>
                                            </p:txEl>
                                          </p:spTgt>
                                        </p:tgtEl>
                                      </p:cBhvr>
                                    </p:animEffect>
                                    <p:anim calcmode="lin" valueType="num">
                                      <p:cBhvr>
                                        <p:cTn id="3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5">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fade">
                                      <p:cBhvr>
                                        <p:cTn id="39" dur="1000"/>
                                        <p:tgtEl>
                                          <p:spTgt spid="5">
                                            <p:txEl>
                                              <p:pRg st="4" end="4"/>
                                            </p:txEl>
                                          </p:spTgt>
                                        </p:tgtEl>
                                      </p:cBhvr>
                                    </p:animEffect>
                                    <p:anim calcmode="lin" valueType="num">
                                      <p:cBhvr>
                                        <p:cTn id="4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5">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5">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Effect transition="in" filter="fade">
                                      <p:cBhvr>
                                        <p:cTn id="47" dur="1000"/>
                                        <p:tgtEl>
                                          <p:spTgt spid="5">
                                            <p:txEl>
                                              <p:pRg st="5" end="5"/>
                                            </p:txEl>
                                          </p:spTgt>
                                        </p:tgtEl>
                                      </p:cBhvr>
                                    </p:animEffect>
                                    <p:anim calcmode="lin" valueType="num">
                                      <p:cBhvr>
                                        <p:cTn id="4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5">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5">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grpId="0" nodeType="clickEffect">
                                  <p:stCondLst>
                                    <p:cond delay="0"/>
                                  </p:stCondLst>
                                  <p:childTnLst>
                                    <p:set>
                                      <p:cBhvr>
                                        <p:cTn id="54" dur="1" fill="hold">
                                          <p:stCondLst>
                                            <p:cond delay="0"/>
                                          </p:stCondLst>
                                        </p:cTn>
                                        <p:tgtEl>
                                          <p:spTgt spid="5">
                                            <p:txEl>
                                              <p:pRg st="6" end="6"/>
                                            </p:txEl>
                                          </p:spTgt>
                                        </p:tgtEl>
                                        <p:attrNameLst>
                                          <p:attrName>style.visibility</p:attrName>
                                        </p:attrNameLst>
                                      </p:cBhvr>
                                      <p:to>
                                        <p:strVal val="visible"/>
                                      </p:to>
                                    </p:set>
                                    <p:animEffect transition="in" filter="fade">
                                      <p:cBhvr>
                                        <p:cTn id="55" dur="1000"/>
                                        <p:tgtEl>
                                          <p:spTgt spid="5">
                                            <p:txEl>
                                              <p:pRg st="6" end="6"/>
                                            </p:txEl>
                                          </p:spTgt>
                                        </p:tgtEl>
                                      </p:cBhvr>
                                    </p:animEffect>
                                    <p:anim calcmode="lin" valueType="num">
                                      <p:cBhvr>
                                        <p:cTn id="56"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5">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5">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grpId="0" nodeType="clickEffect">
                                  <p:stCondLst>
                                    <p:cond delay="0"/>
                                  </p:stCondLst>
                                  <p:childTnLst>
                                    <p:set>
                                      <p:cBhvr>
                                        <p:cTn id="62" dur="1" fill="hold">
                                          <p:stCondLst>
                                            <p:cond delay="0"/>
                                          </p:stCondLst>
                                        </p:cTn>
                                        <p:tgtEl>
                                          <p:spTgt spid="5">
                                            <p:txEl>
                                              <p:pRg st="7" end="7"/>
                                            </p:txEl>
                                          </p:spTgt>
                                        </p:tgtEl>
                                        <p:attrNameLst>
                                          <p:attrName>style.visibility</p:attrName>
                                        </p:attrNameLst>
                                      </p:cBhvr>
                                      <p:to>
                                        <p:strVal val="visible"/>
                                      </p:to>
                                    </p:set>
                                    <p:animEffect transition="in" filter="fade">
                                      <p:cBhvr>
                                        <p:cTn id="63" dur="1000"/>
                                        <p:tgtEl>
                                          <p:spTgt spid="5">
                                            <p:txEl>
                                              <p:pRg st="7" end="7"/>
                                            </p:txEl>
                                          </p:spTgt>
                                        </p:tgtEl>
                                      </p:cBhvr>
                                    </p:animEffect>
                                    <p:anim calcmode="lin" valueType="num">
                                      <p:cBhvr>
                                        <p:cTn id="64"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5">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5">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3962400" cy="1524000"/>
          </a:xfrm>
        </p:spPr>
        <p:txBody>
          <a:bodyPr anchor="t"/>
          <a:lstStyle/>
          <a:p>
            <a:pPr>
              <a:lnSpc>
                <a:spcPct val="120000"/>
              </a:lnSpc>
            </a:pPr>
            <a:r>
              <a:rPr lang="en-US" sz="2800" dirty="0">
                <a:solidFill>
                  <a:srgbClr val="4F6228"/>
                </a:solidFill>
                <a:latin typeface=" JSP Ross"/>
                <a:cs typeface=" JSP Ross"/>
              </a:rPr>
              <a:t>Cartoons with a message</a:t>
            </a:r>
            <a:endParaRPr lang="en-US" sz="2800" dirty="0">
              <a:solidFill>
                <a:srgbClr val="4F6228"/>
              </a:solidFill>
              <a:latin typeface=" JSP Ross"/>
              <a:ea typeface="ＭＳ Ｐゴシック" pitchFamily="71" charset="-128"/>
              <a:cs typeface=" JSP Ross"/>
            </a:endParaRPr>
          </a:p>
        </p:txBody>
      </p:sp>
      <p:pic>
        <p:nvPicPr>
          <p:cNvPr id="6" name="Picture 5" descr="far_side_hopeful_parents.png"/>
          <p:cNvPicPr>
            <a:picLocks noChangeAspect="1"/>
          </p:cNvPicPr>
          <p:nvPr/>
        </p:nvPicPr>
        <p:blipFill>
          <a:blip r:embed="rId3"/>
          <a:stretch>
            <a:fillRect/>
          </a:stretch>
        </p:blipFill>
        <p:spPr>
          <a:xfrm>
            <a:off x="6383814" y="1447800"/>
            <a:ext cx="4195286" cy="5257800"/>
          </a:xfrm>
          <a:prstGeom prst="rect">
            <a:avLst/>
          </a:prstGeom>
        </p:spPr>
      </p:pic>
      <p:pic>
        <p:nvPicPr>
          <p:cNvPr id="8" name="Picture 7" descr="far-side-parenting.jpg"/>
          <p:cNvPicPr>
            <a:picLocks noChangeAspect="1"/>
          </p:cNvPicPr>
          <p:nvPr/>
        </p:nvPicPr>
        <p:blipFill>
          <a:blip r:embed="rId4"/>
          <a:stretch>
            <a:fillRect/>
          </a:stretch>
        </p:blipFill>
        <p:spPr>
          <a:xfrm>
            <a:off x="3048001" y="2057401"/>
            <a:ext cx="3287713" cy="4246815"/>
          </a:xfrm>
          <a:prstGeom prst="rect">
            <a:avLst/>
          </a:prstGeom>
        </p:spPr>
      </p:pic>
      <p:pic>
        <p:nvPicPr>
          <p:cNvPr id="9" name="Picture 8" descr="calvin-parenting-011.jpg"/>
          <p:cNvPicPr>
            <a:picLocks noChangeAspect="1"/>
          </p:cNvPicPr>
          <p:nvPr/>
        </p:nvPicPr>
        <p:blipFill>
          <a:blip r:embed="rId5"/>
          <a:stretch>
            <a:fillRect/>
          </a:stretch>
        </p:blipFill>
        <p:spPr>
          <a:xfrm>
            <a:off x="1828801" y="1752601"/>
            <a:ext cx="6797003" cy="2274887"/>
          </a:xfrm>
          <a:prstGeom prst="rect">
            <a:avLst/>
          </a:prstGeom>
        </p:spPr>
      </p:pic>
      <p:pic>
        <p:nvPicPr>
          <p:cNvPr id="10" name="Picture 9" descr="calvin-parenting-031.jpg"/>
          <p:cNvPicPr>
            <a:picLocks noChangeAspect="1"/>
          </p:cNvPicPr>
          <p:nvPr/>
        </p:nvPicPr>
        <p:blipFill>
          <a:blip r:embed="rId6"/>
          <a:stretch>
            <a:fillRect/>
          </a:stretch>
        </p:blipFill>
        <p:spPr>
          <a:xfrm>
            <a:off x="2667001" y="3962400"/>
            <a:ext cx="6089807" cy="2032000"/>
          </a:xfrm>
          <a:prstGeom prst="rect">
            <a:avLst/>
          </a:prstGeom>
        </p:spPr>
      </p:pic>
      <p:pic>
        <p:nvPicPr>
          <p:cNvPr id="11" name="Picture 10" descr="CH clone04.jpg"/>
          <p:cNvPicPr>
            <a:picLocks noChangeAspect="1"/>
          </p:cNvPicPr>
          <p:nvPr/>
        </p:nvPicPr>
        <p:blipFill>
          <a:blip r:embed="rId7"/>
          <a:stretch>
            <a:fillRect/>
          </a:stretch>
        </p:blipFill>
        <p:spPr>
          <a:xfrm>
            <a:off x="1524000" y="2133601"/>
            <a:ext cx="9144001" cy="28924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xit" presetSubtype="0" fill="hold" nodeType="clickEffect">
                                  <p:stCondLst>
                                    <p:cond delay="0"/>
                                  </p:stCondLst>
                                  <p:childTnLst>
                                    <p:animEffect transition="out" filter="fade">
                                      <p:cBhvr>
                                        <p:cTn id="12" dur="1000"/>
                                        <p:tgtEl>
                                          <p:spTgt spid="8"/>
                                        </p:tgtEl>
                                      </p:cBhvr>
                                    </p:animEffect>
                                    <p:anim calcmode="lin" valueType="num">
                                      <p:cBhvr>
                                        <p:cTn id="13" dur="1000"/>
                                        <p:tgtEl>
                                          <p:spTgt spid="8"/>
                                        </p:tgtEl>
                                        <p:attrNameLst>
                                          <p:attrName>ppt_x</p:attrName>
                                        </p:attrNameLst>
                                      </p:cBhvr>
                                      <p:tavLst>
                                        <p:tav tm="0">
                                          <p:val>
                                            <p:strVal val="ppt_x"/>
                                          </p:val>
                                        </p:tav>
                                        <p:tav tm="100000">
                                          <p:val>
                                            <p:strVal val="ppt_x"/>
                                          </p:val>
                                        </p:tav>
                                      </p:tavLst>
                                    </p:anim>
                                    <p:anim calcmode="lin" valueType="num">
                                      <p:cBhvr>
                                        <p:cTn id="14" dur="1000"/>
                                        <p:tgtEl>
                                          <p:spTgt spid="8"/>
                                        </p:tgtEl>
                                        <p:attrNameLst>
                                          <p:attrName>ppt_y</p:attrName>
                                        </p:attrNameLst>
                                      </p:cBhvr>
                                      <p:tavLst>
                                        <p:tav tm="0">
                                          <p:val>
                                            <p:strVal val="ppt_y"/>
                                          </p:val>
                                        </p:tav>
                                        <p:tav tm="100000">
                                          <p:val>
                                            <p:strVal val="ppt_y+.1"/>
                                          </p:val>
                                        </p:tav>
                                      </p:tavLst>
                                    </p:anim>
                                    <p:set>
                                      <p:cBhvr>
                                        <p:cTn id="15" dur="1" fill="hold">
                                          <p:stCondLst>
                                            <p:cond delay="999"/>
                                          </p:stCondLst>
                                        </p:cTn>
                                        <p:tgtEl>
                                          <p:spTgt spid="8"/>
                                        </p:tgtEl>
                                        <p:attrNameLst>
                                          <p:attrName>style.visibility</p:attrName>
                                        </p:attrNameLst>
                                      </p:cBhvr>
                                      <p:to>
                                        <p:strVal val="hidden"/>
                                      </p:to>
                                    </p:set>
                                  </p:childTnLst>
                                </p:cTn>
                              </p:par>
                              <p:par>
                                <p:cTn id="16" presetID="37"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900" decel="100000" fill="hold"/>
                                        <p:tgtEl>
                                          <p:spTgt spid="6"/>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2000"/>
                                        <p:tgtEl>
                                          <p:spTgt spid="6"/>
                                        </p:tgtEl>
                                      </p:cBhvr>
                                    </p:animEffect>
                                    <p:set>
                                      <p:cBhvr>
                                        <p:cTn id="26" dur="1" fill="hold">
                                          <p:stCondLst>
                                            <p:cond delay="1999"/>
                                          </p:stCondLst>
                                        </p:cTn>
                                        <p:tgtEl>
                                          <p:spTgt spid="6"/>
                                        </p:tgtEl>
                                        <p:attrNameLst>
                                          <p:attrName>style.visibility</p:attrName>
                                        </p:attrNameLst>
                                      </p:cBhvr>
                                      <p:to>
                                        <p:strVal val="hidden"/>
                                      </p:to>
                                    </p:set>
                                  </p:childTnLst>
                                </p:cTn>
                              </p:par>
                              <p:par>
                                <p:cTn id="27" presetID="2" presetClass="entr" presetSubtype="8" accel="50000" decel="5000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2" accel="50000" decel="50000" fill="hold" nodeType="clickEffect">
                                  <p:stCondLst>
                                    <p:cond delay="0"/>
                                  </p:stCondLst>
                                  <p:childTnLst>
                                    <p:anim calcmode="lin" valueType="num">
                                      <p:cBhvr additive="base">
                                        <p:cTn id="34" dur="500"/>
                                        <p:tgtEl>
                                          <p:spTgt spid="9"/>
                                        </p:tgtEl>
                                        <p:attrNameLst>
                                          <p:attrName>ppt_x</p:attrName>
                                        </p:attrNameLst>
                                      </p:cBhvr>
                                      <p:tavLst>
                                        <p:tav tm="0">
                                          <p:val>
                                            <p:strVal val="ppt_x"/>
                                          </p:val>
                                        </p:tav>
                                        <p:tav tm="100000">
                                          <p:val>
                                            <p:strVal val="1+ppt_w/2"/>
                                          </p:val>
                                        </p:tav>
                                      </p:tavLst>
                                    </p:anim>
                                    <p:anim calcmode="lin" valueType="num">
                                      <p:cBhvr additive="base">
                                        <p:cTn id="35" dur="500"/>
                                        <p:tgtEl>
                                          <p:spTgt spid="9"/>
                                        </p:tgtEl>
                                        <p:attrNameLst>
                                          <p:attrName>ppt_y</p:attrName>
                                        </p:attrNameLst>
                                      </p:cBhvr>
                                      <p:tavLst>
                                        <p:tav tm="0">
                                          <p:val>
                                            <p:strVal val="ppt_y"/>
                                          </p:val>
                                        </p:tav>
                                        <p:tav tm="100000">
                                          <p:val>
                                            <p:strVal val="ppt_y"/>
                                          </p:val>
                                        </p:tav>
                                      </p:tavLst>
                                    </p:anim>
                                    <p:set>
                                      <p:cBhvr>
                                        <p:cTn id="36" dur="1" fill="hold">
                                          <p:stCondLst>
                                            <p:cond delay="499"/>
                                          </p:stCondLst>
                                        </p:cTn>
                                        <p:tgtEl>
                                          <p:spTgt spid="9"/>
                                        </p:tgtEl>
                                        <p:attrNameLst>
                                          <p:attrName>style.visibility</p:attrName>
                                        </p:attrNameLst>
                                      </p:cBhvr>
                                      <p:to>
                                        <p:strVal val="hidden"/>
                                      </p:to>
                                    </p:set>
                                  </p:childTnLst>
                                </p:cTn>
                              </p:par>
                              <p:par>
                                <p:cTn id="37" presetID="2" presetClass="entr" presetSubtype="2" accel="50000" decel="5000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1+#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8" accel="50000" decel="50000" fill="hold" nodeType="clickEffect">
                                  <p:stCondLst>
                                    <p:cond delay="0"/>
                                  </p:stCondLst>
                                  <p:childTnLst>
                                    <p:anim calcmode="lin" valueType="num">
                                      <p:cBhvr additive="base">
                                        <p:cTn id="44" dur="500"/>
                                        <p:tgtEl>
                                          <p:spTgt spid="10"/>
                                        </p:tgtEl>
                                        <p:attrNameLst>
                                          <p:attrName>ppt_x</p:attrName>
                                        </p:attrNameLst>
                                      </p:cBhvr>
                                      <p:tavLst>
                                        <p:tav tm="0">
                                          <p:val>
                                            <p:strVal val="ppt_x"/>
                                          </p:val>
                                        </p:tav>
                                        <p:tav tm="100000">
                                          <p:val>
                                            <p:strVal val="0-ppt_w/2"/>
                                          </p:val>
                                        </p:tav>
                                      </p:tavLst>
                                    </p:anim>
                                    <p:anim calcmode="lin" valueType="num">
                                      <p:cBhvr additive="base">
                                        <p:cTn id="45" dur="500"/>
                                        <p:tgtEl>
                                          <p:spTgt spid="10"/>
                                        </p:tgtEl>
                                        <p:attrNameLst>
                                          <p:attrName>ppt_y</p:attrName>
                                        </p:attrNameLst>
                                      </p:cBhvr>
                                      <p:tavLst>
                                        <p:tav tm="0">
                                          <p:val>
                                            <p:strVal val="ppt_y"/>
                                          </p:val>
                                        </p:tav>
                                        <p:tav tm="100000">
                                          <p:val>
                                            <p:strVal val="ppt_y"/>
                                          </p:val>
                                        </p:tav>
                                      </p:tavLst>
                                    </p:anim>
                                    <p:set>
                                      <p:cBhvr>
                                        <p:cTn id="46" dur="1" fill="hold">
                                          <p:stCondLst>
                                            <p:cond delay="499"/>
                                          </p:stCondLst>
                                        </p:cTn>
                                        <p:tgtEl>
                                          <p:spTgt spid="10"/>
                                        </p:tgtEl>
                                        <p:attrNameLst>
                                          <p:attrName>style.visibility</p:attrName>
                                        </p:attrNameLst>
                                      </p:cBhvr>
                                      <p:to>
                                        <p:strVal val="hidden"/>
                                      </p:to>
                                    </p:se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8305800" cy="5486400"/>
          </a:xfrm>
        </p:spPr>
        <p:txBody>
          <a:bodyPr anchor="t"/>
          <a:lstStyle/>
          <a:p>
            <a:pPr>
              <a:lnSpc>
                <a:spcPct val="120000"/>
              </a:lnSpc>
            </a:pPr>
            <a:r>
              <a:rPr lang="en-US" sz="4000" dirty="0">
                <a:solidFill>
                  <a:srgbClr val="4F6228"/>
                </a:solidFill>
                <a:latin typeface="Estelle Black SF"/>
                <a:cs typeface="Estelle Black SF"/>
              </a:rPr>
              <a:t>“When a boy turns 13, seal him in a barrel and feed him through a knot hole.</a:t>
            </a:r>
            <a:br>
              <a:rPr lang="en-US" sz="4000" dirty="0">
                <a:solidFill>
                  <a:srgbClr val="4F6228"/>
                </a:solidFill>
                <a:latin typeface="Estelle Black SF"/>
                <a:cs typeface="Estelle Black SF"/>
              </a:rPr>
            </a:br>
            <a:r>
              <a:rPr lang="en-US" sz="4000" dirty="0">
                <a:solidFill>
                  <a:srgbClr val="4F6228"/>
                </a:solidFill>
                <a:latin typeface="Estelle Black SF"/>
                <a:cs typeface="Estelle Black SF"/>
              </a:rPr>
              <a:t>When he turns 16, plug up the hole.”</a:t>
            </a:r>
            <a:endParaRPr lang="en-US" sz="4000" dirty="0">
              <a:solidFill>
                <a:srgbClr val="4F6228"/>
              </a:solidFill>
              <a:latin typeface="Estelle Black SF"/>
              <a:ea typeface="ＭＳ Ｐゴシック" pitchFamily="71" charset="-128"/>
              <a:cs typeface="Estelle Black SF"/>
            </a:endParaRPr>
          </a:p>
        </p:txBody>
      </p:sp>
      <p:sp>
        <p:nvSpPr>
          <p:cNvPr id="92164" name="TextBox 3"/>
          <p:cNvSpPr txBox="1">
            <a:spLocks noChangeArrowheads="1"/>
          </p:cNvSpPr>
          <p:nvPr/>
        </p:nvSpPr>
        <p:spPr bwMode="auto">
          <a:xfrm>
            <a:off x="5943600" y="5867401"/>
            <a:ext cx="4114800" cy="366713"/>
          </a:xfrm>
          <a:prstGeom prst="rect">
            <a:avLst/>
          </a:prstGeom>
          <a:noFill/>
          <a:ln w="9525">
            <a:noFill/>
            <a:miter lim="800000"/>
            <a:headEnd/>
            <a:tailEnd/>
          </a:ln>
        </p:spPr>
        <p:txBody>
          <a:bodyPr>
            <a:prstTxWarp prst="textNoShape">
              <a:avLst/>
            </a:prstTxWarp>
            <a:spAutoFit/>
          </a:bodyPr>
          <a:lstStyle/>
          <a:p>
            <a:pPr algn="r"/>
            <a:r>
              <a:rPr lang="en-US" b="1" i="1" dirty="0"/>
              <a:t>Samuel Clemens</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31747" name="TextBox 2"/>
          <p:cNvSpPr txBox="1">
            <a:spLocks noChangeArrowheads="1"/>
          </p:cNvSpPr>
          <p:nvPr/>
        </p:nvSpPr>
        <p:spPr bwMode="auto">
          <a:xfrm>
            <a:off x="1752600" y="3352800"/>
            <a:ext cx="4953000" cy="369332"/>
          </a:xfrm>
          <a:prstGeom prst="rect">
            <a:avLst/>
          </a:prstGeom>
          <a:noFill/>
          <a:ln w="9525">
            <a:noFill/>
            <a:miter lim="800000"/>
            <a:headEnd/>
            <a:tailEnd/>
          </a:ln>
        </p:spPr>
        <p:txBody>
          <a:bodyPr wrap="square">
            <a:prstTxWarp prst="textNoShape">
              <a:avLst/>
            </a:prstTxWarp>
            <a:spAutoFit/>
          </a:bodyPr>
          <a:lstStyle/>
          <a:p>
            <a:pPr eaLnBrk="0" hangingPunct="0"/>
            <a:r>
              <a:rPr lang="en-US" dirty="0">
                <a:solidFill>
                  <a:srgbClr val="D9D9D9"/>
                </a:solidFill>
              </a:rPr>
              <a:t>Boundaries are taught in parenting (modeled)</a:t>
            </a:r>
            <a:endParaRPr lang="en-US" dirty="0">
              <a:solidFill>
                <a:srgbClr val="D9D9D9"/>
              </a:solidFill>
              <a:latin typeface="SLGreek"/>
              <a:cs typeface="SLGreek"/>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lternate Process 17"/>
          <p:cNvSpPr/>
          <p:nvPr/>
        </p:nvSpPr>
        <p:spPr>
          <a:xfrm>
            <a:off x="1676400" y="6477000"/>
            <a:ext cx="8458200" cy="304800"/>
          </a:xfrm>
          <a:prstGeom prst="flowChartAlternateProcess">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Alternate Process 16"/>
          <p:cNvSpPr/>
          <p:nvPr/>
        </p:nvSpPr>
        <p:spPr>
          <a:xfrm>
            <a:off x="1676400" y="5791200"/>
            <a:ext cx="8458200" cy="304800"/>
          </a:xfrm>
          <a:prstGeom prst="flowChartAlternateProcess">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Alternate Process 8"/>
          <p:cNvSpPr/>
          <p:nvPr/>
        </p:nvSpPr>
        <p:spPr>
          <a:xfrm>
            <a:off x="1676400" y="838200"/>
            <a:ext cx="8458200" cy="304800"/>
          </a:xfrm>
          <a:prstGeom prst="flowChartAlternateProcess">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4515" name="Text Box 1"/>
          <p:cNvSpPr txBox="1">
            <a:spLocks noChangeArrowheads="1"/>
          </p:cNvSpPr>
          <p:nvPr/>
        </p:nvSpPr>
        <p:spPr bwMode="auto">
          <a:xfrm>
            <a:off x="1752600" y="76201"/>
            <a:ext cx="8763000" cy="353943"/>
          </a:xfrm>
          <a:prstGeom prst="rect">
            <a:avLst/>
          </a:prstGeom>
          <a:noFill/>
          <a:ln w="9525">
            <a:noFill/>
            <a:miter lim="800000"/>
            <a:headEnd/>
            <a:tailEnd/>
          </a:ln>
        </p:spPr>
        <p:txBody>
          <a:bodyPr wrap="square" lIns="0" tIns="0" rIns="0" bIns="0">
            <a:prstTxWarp prst="textNoShape">
              <a:avLst/>
            </a:prstTxWarp>
            <a:spAutoFit/>
          </a:bodyPr>
          <a:lstStyle/>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2400" dirty="0"/>
              <a:t>What is the child’s initial reaction to his father’s venom</a:t>
            </a:r>
            <a:endParaRPr lang="en-GB" sz="2400" dirty="0"/>
          </a:p>
        </p:txBody>
      </p:sp>
      <p:sp>
        <p:nvSpPr>
          <p:cNvPr id="64516" name="Text Box 2"/>
          <p:cNvSpPr txBox="1">
            <a:spLocks noChangeArrowheads="1"/>
          </p:cNvSpPr>
          <p:nvPr/>
        </p:nvSpPr>
        <p:spPr bwMode="auto">
          <a:xfrm>
            <a:off x="1905000" y="762001"/>
            <a:ext cx="8534400" cy="1055673"/>
          </a:xfrm>
          <a:prstGeom prst="rect">
            <a:avLst/>
          </a:prstGeom>
          <a:noFill/>
          <a:ln w="9525">
            <a:noFill/>
            <a:miter lim="800000"/>
            <a:headEnd/>
            <a:tailEnd/>
          </a:ln>
        </p:spPr>
        <p:txBody>
          <a:bodyPr wrap="square" lIns="0" tIns="0" rIns="0" bIns="0">
            <a:prstTxWarp prst="textNoShape">
              <a:avLst/>
            </a:prstTxWarp>
            <a:spAutoFit/>
          </a:bodyPr>
          <a:lstStyle/>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a:solidFill>
                  <a:srgbClr val="FF0000"/>
                </a:solidFill>
              </a:rPr>
              <a:t>a</a:t>
            </a:r>
            <a:r>
              <a:rPr lang="en-GB" sz="2400" dirty="0"/>
              <a:t>) </a:t>
            </a:r>
            <a:r>
              <a:rPr lang="en-GB" sz="2400" dirty="0">
                <a:solidFill>
                  <a:srgbClr val="0000FF"/>
                </a:solidFill>
              </a:rPr>
              <a:t>confused</a:t>
            </a:r>
          </a:p>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err="1">
                <a:solidFill>
                  <a:srgbClr val="FF0000"/>
                </a:solidFill>
              </a:rPr>
              <a:t>b</a:t>
            </a:r>
            <a:r>
              <a:rPr lang="en-GB" sz="2400" dirty="0"/>
              <a:t>) </a:t>
            </a:r>
            <a:r>
              <a:rPr lang="en-GB" sz="2400" dirty="0">
                <a:solidFill>
                  <a:srgbClr val="0000FF"/>
                </a:solidFill>
              </a:rPr>
              <a:t>excited</a:t>
            </a:r>
          </a:p>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err="1">
                <a:solidFill>
                  <a:srgbClr val="FF0000"/>
                </a:solidFill>
              </a:rPr>
              <a:t>c</a:t>
            </a:r>
            <a:r>
              <a:rPr lang="en-GB" sz="2400" dirty="0"/>
              <a:t>) </a:t>
            </a:r>
            <a:r>
              <a:rPr lang="en-GB" sz="2400" dirty="0">
                <a:solidFill>
                  <a:srgbClr val="0000FF"/>
                </a:solidFill>
              </a:rPr>
              <a:t>disgust</a:t>
            </a:r>
          </a:p>
        </p:txBody>
      </p:sp>
      <p:sp>
        <p:nvSpPr>
          <p:cNvPr id="10" name="Alternate Process 9"/>
          <p:cNvSpPr/>
          <p:nvPr/>
        </p:nvSpPr>
        <p:spPr>
          <a:xfrm>
            <a:off x="1676400" y="3581400"/>
            <a:ext cx="8458200" cy="304800"/>
          </a:xfrm>
          <a:prstGeom prst="flowChartAlternateProcess">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Text Box 1"/>
          <p:cNvSpPr txBox="1">
            <a:spLocks noChangeArrowheads="1"/>
          </p:cNvSpPr>
          <p:nvPr/>
        </p:nvSpPr>
        <p:spPr bwMode="auto">
          <a:xfrm>
            <a:off x="1752600" y="2590800"/>
            <a:ext cx="8763000" cy="412934"/>
          </a:xfrm>
          <a:prstGeom prst="rect">
            <a:avLst/>
          </a:prstGeom>
          <a:noFill/>
          <a:ln w="9525">
            <a:noFill/>
            <a:miter lim="800000"/>
            <a:headEnd/>
            <a:tailEnd/>
          </a:ln>
        </p:spPr>
        <p:txBody>
          <a:bodyPr wrap="square" lIns="0" tIns="0" rIns="0" bIns="0">
            <a:prstTxWarp prst="textNoShape">
              <a:avLst/>
            </a:prstTxWarp>
            <a:spAutoFit/>
          </a:bodyPr>
          <a:lstStyle/>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2800" dirty="0"/>
              <a:t>The child begins to copy his dad</a:t>
            </a:r>
            <a:endParaRPr lang="en-GB" sz="2800" dirty="0"/>
          </a:p>
        </p:txBody>
      </p:sp>
      <p:sp>
        <p:nvSpPr>
          <p:cNvPr id="12" name="Text Box 2"/>
          <p:cNvSpPr txBox="1">
            <a:spLocks noChangeArrowheads="1"/>
          </p:cNvSpPr>
          <p:nvPr/>
        </p:nvSpPr>
        <p:spPr bwMode="auto">
          <a:xfrm>
            <a:off x="1905000" y="3200401"/>
            <a:ext cx="8534400" cy="1055673"/>
          </a:xfrm>
          <a:prstGeom prst="rect">
            <a:avLst/>
          </a:prstGeom>
          <a:noFill/>
          <a:ln w="9525">
            <a:noFill/>
            <a:miter lim="800000"/>
            <a:headEnd/>
            <a:tailEnd/>
          </a:ln>
        </p:spPr>
        <p:txBody>
          <a:bodyPr wrap="square" lIns="0" tIns="0" rIns="0" bIns="0">
            <a:prstTxWarp prst="textNoShape">
              <a:avLst/>
            </a:prstTxWarp>
            <a:spAutoFit/>
          </a:bodyPr>
          <a:lstStyle/>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a:solidFill>
                  <a:srgbClr val="FF0000"/>
                </a:solidFill>
              </a:rPr>
              <a:t>a</a:t>
            </a:r>
            <a:r>
              <a:rPr lang="en-GB" sz="2400" dirty="0"/>
              <a:t>) </a:t>
            </a:r>
            <a:r>
              <a:rPr lang="en-GB" sz="2400" dirty="0">
                <a:solidFill>
                  <a:srgbClr val="0000FF"/>
                </a:solidFill>
              </a:rPr>
              <a:t>False</a:t>
            </a:r>
          </a:p>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err="1">
                <a:solidFill>
                  <a:srgbClr val="FF0000"/>
                </a:solidFill>
              </a:rPr>
              <a:t>b</a:t>
            </a:r>
            <a:r>
              <a:rPr lang="en-GB" sz="2400" dirty="0"/>
              <a:t>) </a:t>
            </a:r>
            <a:r>
              <a:rPr lang="en-GB" sz="2400" dirty="0">
                <a:solidFill>
                  <a:srgbClr val="0000FF"/>
                </a:solidFill>
              </a:rPr>
              <a:t>True</a:t>
            </a:r>
          </a:p>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err="1">
                <a:solidFill>
                  <a:srgbClr val="FF0000"/>
                </a:solidFill>
              </a:rPr>
              <a:t>c</a:t>
            </a:r>
            <a:r>
              <a:rPr lang="en-GB" sz="2400" dirty="0"/>
              <a:t>) </a:t>
            </a:r>
            <a:r>
              <a:rPr lang="en-GB" sz="2400" dirty="0">
                <a:solidFill>
                  <a:srgbClr val="0000FF"/>
                </a:solidFill>
              </a:rPr>
              <a:t>Don’t know</a:t>
            </a:r>
          </a:p>
        </p:txBody>
      </p:sp>
      <p:sp>
        <p:nvSpPr>
          <p:cNvPr id="14" name="Text Box 1"/>
          <p:cNvSpPr txBox="1">
            <a:spLocks noChangeArrowheads="1"/>
          </p:cNvSpPr>
          <p:nvPr/>
        </p:nvSpPr>
        <p:spPr bwMode="auto">
          <a:xfrm>
            <a:off x="1752600" y="5152129"/>
            <a:ext cx="8763000" cy="294953"/>
          </a:xfrm>
          <a:prstGeom prst="rect">
            <a:avLst/>
          </a:prstGeom>
          <a:noFill/>
          <a:ln w="9525">
            <a:noFill/>
            <a:miter lim="800000"/>
            <a:headEnd/>
            <a:tailEnd/>
          </a:ln>
        </p:spPr>
        <p:txBody>
          <a:bodyPr wrap="square" lIns="0" tIns="0" rIns="0" bIns="0">
            <a:prstTxWarp prst="textNoShape">
              <a:avLst/>
            </a:prstTxWarp>
            <a:spAutoFit/>
          </a:bodyPr>
          <a:lstStyle/>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US" sz="2000" dirty="0"/>
              <a:t>What happens when “peewee” Reese comes over to Jackie Robinson (#42)</a:t>
            </a:r>
            <a:endParaRPr lang="en-GB" sz="2000" dirty="0"/>
          </a:p>
        </p:txBody>
      </p:sp>
      <p:sp>
        <p:nvSpPr>
          <p:cNvPr id="15" name="Text Box 2"/>
          <p:cNvSpPr txBox="1">
            <a:spLocks noChangeArrowheads="1"/>
          </p:cNvSpPr>
          <p:nvPr/>
        </p:nvSpPr>
        <p:spPr bwMode="auto">
          <a:xfrm>
            <a:off x="1905000" y="5726128"/>
            <a:ext cx="8534400" cy="1055673"/>
          </a:xfrm>
          <a:prstGeom prst="rect">
            <a:avLst/>
          </a:prstGeom>
          <a:noFill/>
          <a:ln w="9525">
            <a:noFill/>
            <a:miter lim="800000"/>
            <a:headEnd/>
            <a:tailEnd/>
          </a:ln>
        </p:spPr>
        <p:txBody>
          <a:bodyPr wrap="square" lIns="0" tIns="0" rIns="0" bIns="0">
            <a:prstTxWarp prst="textNoShape">
              <a:avLst/>
            </a:prstTxWarp>
            <a:spAutoFit/>
          </a:bodyPr>
          <a:lstStyle/>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a:solidFill>
                  <a:srgbClr val="FF0000"/>
                </a:solidFill>
              </a:rPr>
              <a:t>a</a:t>
            </a:r>
            <a:r>
              <a:rPr lang="en-GB" sz="2400" dirty="0"/>
              <a:t>) </a:t>
            </a:r>
            <a:r>
              <a:rPr lang="en-GB" sz="2400" dirty="0">
                <a:solidFill>
                  <a:srgbClr val="0000FF"/>
                </a:solidFill>
              </a:rPr>
              <a:t>The crowd mood changes for a more positive</a:t>
            </a:r>
          </a:p>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err="1">
                <a:solidFill>
                  <a:srgbClr val="FF0000"/>
                </a:solidFill>
              </a:rPr>
              <a:t>b</a:t>
            </a:r>
            <a:r>
              <a:rPr lang="en-GB" sz="2400" dirty="0"/>
              <a:t>) </a:t>
            </a:r>
            <a:r>
              <a:rPr lang="en-GB" sz="2400" dirty="0">
                <a:solidFill>
                  <a:srgbClr val="0000FF"/>
                </a:solidFill>
              </a:rPr>
              <a:t>The boy only gets louder</a:t>
            </a:r>
          </a:p>
          <a:p>
            <a:pPr>
              <a:lnSpc>
                <a:spcPct val="95000"/>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400" dirty="0" err="1">
                <a:solidFill>
                  <a:srgbClr val="FF0000"/>
                </a:solidFill>
              </a:rPr>
              <a:t>c</a:t>
            </a:r>
            <a:r>
              <a:rPr lang="en-GB" sz="2400" dirty="0"/>
              <a:t>) </a:t>
            </a:r>
            <a:r>
              <a:rPr lang="en-GB" sz="2400" dirty="0">
                <a:solidFill>
                  <a:srgbClr val="0000FF"/>
                </a:solidFill>
              </a:rPr>
              <a:t>The boy stops and reassess his father</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8382000" cy="2133600"/>
          </a:xfrm>
        </p:spPr>
        <p:txBody>
          <a:bodyPr anchor="t"/>
          <a:lstStyle/>
          <a:p>
            <a:pPr>
              <a:lnSpc>
                <a:spcPct val="120000"/>
              </a:lnSpc>
            </a:pPr>
            <a:r>
              <a:rPr lang="en-US" sz="2800" dirty="0">
                <a:solidFill>
                  <a:srgbClr val="4F6228"/>
                </a:solidFill>
                <a:latin typeface=" JSP Ross"/>
                <a:cs typeface=" JSP Ross"/>
              </a:rPr>
              <a:t>Read chapters 13 &amp; 14 This week.  Chapter 13 discussion today!  Discussion points. </a:t>
            </a:r>
            <a:endParaRPr lang="en-US" sz="2800" dirty="0">
              <a:solidFill>
                <a:srgbClr val="4F6228"/>
              </a:solidFill>
              <a:latin typeface=" JSP Ross"/>
              <a:ea typeface="ＭＳ Ｐゴシック" pitchFamily="71" charset="-128"/>
              <a:cs typeface=" JSP Ross"/>
            </a:endParaRPr>
          </a:p>
        </p:txBody>
      </p:sp>
      <p:sp>
        <p:nvSpPr>
          <p:cNvPr id="5" name="Rectangle 3"/>
          <p:cNvSpPr txBox="1">
            <a:spLocks noChangeArrowheads="1"/>
          </p:cNvSpPr>
          <p:nvPr/>
        </p:nvSpPr>
        <p:spPr bwMode="auto">
          <a:xfrm>
            <a:off x="2057400" y="2819400"/>
            <a:ext cx="83820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hangingPunct="0">
              <a:lnSpc>
                <a:spcPct val="120000"/>
              </a:lnSpc>
              <a:defRPr/>
            </a:pPr>
            <a:r>
              <a:rPr lang="en-US" sz="2800" dirty="0">
                <a:latin typeface=" JSP Ross"/>
                <a:ea typeface="ＭＳ Ｐゴシック" pitchFamily="52" charset="-128"/>
                <a:cs typeface=" JSP Ross"/>
              </a:rPr>
              <a:t>Chapter 13:  Parenting Styles and Discipline</a:t>
            </a:r>
          </a:p>
          <a:p>
            <a:pPr eaLnBrk="0" hangingPunct="0">
              <a:lnSpc>
                <a:spcPct val="120000"/>
              </a:lnSpc>
              <a:defRPr/>
            </a:pPr>
            <a:r>
              <a:rPr lang="en-US" sz="2800" dirty="0">
                <a:latin typeface=" JSP Ross"/>
                <a:ea typeface="ＭＳ Ｐゴシック" pitchFamily="52" charset="-128"/>
                <a:cs typeface=" JSP Ross"/>
              </a:rPr>
              <a:t>Chapter 14: Parenting Success Strategies</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1219201"/>
            <a:ext cx="8686800" cy="1323439"/>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8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reading</a:t>
            </a:r>
          </a:p>
        </p:txBody>
      </p:sp>
      <p:sp>
        <p:nvSpPr>
          <p:cNvPr id="3" name="TextBox 2">
            <a:extLst>
              <a:ext uri="{FF2B5EF4-FFF2-40B4-BE49-F238E27FC236}">
                <a16:creationId xmlns:a16="http://schemas.microsoft.com/office/drawing/2014/main" id="{8AD9B76E-4A8B-624F-BAF4-453F65B38125}"/>
              </a:ext>
            </a:extLst>
          </p:cNvPr>
          <p:cNvSpPr txBox="1"/>
          <p:nvPr/>
        </p:nvSpPr>
        <p:spPr>
          <a:xfrm>
            <a:off x="1752600" y="3454401"/>
            <a:ext cx="8686800" cy="830997"/>
          </a:xfrm>
          <a:prstGeom prst="rect">
            <a:avLst/>
          </a:prstGeom>
          <a:noFill/>
        </p:spPr>
        <p:txBody>
          <a:bodyPr wrap="square" rtlCol="0">
            <a:spAutoFit/>
          </a:bodyPr>
          <a:lstStyle/>
          <a:p>
            <a:pPr algn="ctr"/>
            <a:r>
              <a:rPr lang="en-US" sz="2400" dirty="0" err="1"/>
              <a:t>Pgs</a:t>
            </a:r>
            <a:r>
              <a:rPr lang="en-US" sz="2400" dirty="0"/>
              <a:t> 156-165</a:t>
            </a:r>
          </a:p>
          <a:p>
            <a:pPr algn="ctr"/>
            <a:r>
              <a:rPr lang="en-US" sz="2400" dirty="0" err="1"/>
              <a:t>Pgs</a:t>
            </a:r>
            <a:r>
              <a:rPr lang="en-US" sz="2400" dirty="0"/>
              <a:t> 166-175</a:t>
            </a:r>
          </a:p>
        </p:txBody>
      </p:sp>
    </p:spTree>
    <p:extLst>
      <p:ext uri="{BB962C8B-B14F-4D97-AF65-F5344CB8AC3E}">
        <p14:creationId xmlns:p14="http://schemas.microsoft.com/office/powerpoint/2010/main" val="906312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ea typeface="ＭＳ Ｐゴシック" pitchFamily="71" charset="-128"/>
              <a:cs typeface="ＭＳ Ｐゴシック" pitchFamily="71" charset="-128"/>
            </a:endParaRPr>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prstTxWarp>
            <a:scene3d>
              <a:camera prst="orthographicFront"/>
              <a:lightRig rig="threePt" dir="t"/>
            </a:scene3d>
            <a:sp3d extrusionH="57150">
              <a:bevelT w="82550" h="38100" prst="coolSlant"/>
            </a:sp3d>
          </a:bodyPr>
          <a:lstStyle/>
          <a:p>
            <a:pPr algn="ctr">
              <a:defRPr/>
            </a:pPr>
            <a:r>
              <a:rPr lang="en-US" sz="3300" kern="10" dirty="0">
                <a:ln w="9525">
                  <a:noFill/>
                  <a:round/>
                  <a:headEnd/>
                  <a:tailEnd/>
                </a:ln>
                <a:gradFill flip="none" rotWithShape="1">
                  <a:gsLst>
                    <a:gs pos="0">
                      <a:srgbClr val="008000"/>
                    </a:gs>
                    <a:gs pos="100000">
                      <a:srgbClr val="008000"/>
                    </a:gs>
                    <a:gs pos="50000">
                      <a:srgbClr val="003F06"/>
                    </a:gs>
                  </a:gsLst>
                  <a:lin ang="5400000" scaled="0"/>
                  <a:tileRect/>
                </a:gradFill>
                <a:effectLst>
                  <a:outerShdw blurRad="63500" dist="17819" dir="2700000" algn="ctr" rotWithShape="0">
                    <a:srgbClr val="C0C0C0">
                      <a:alpha val="74997"/>
                    </a:srgbClr>
                  </a:outerShdw>
                </a:effectLst>
                <a:latin typeface="Impact"/>
                <a:ea typeface="Impact"/>
                <a:cs typeface="Impact"/>
              </a:rPr>
              <a:t>God Loves You</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8305800" cy="5486400"/>
          </a:xfrm>
        </p:spPr>
        <p:txBody>
          <a:bodyPr anchor="t"/>
          <a:lstStyle/>
          <a:p>
            <a:pPr>
              <a:lnSpc>
                <a:spcPct val="120000"/>
              </a:lnSpc>
            </a:pPr>
            <a:r>
              <a:rPr lang="en-US" sz="4000" dirty="0">
                <a:solidFill>
                  <a:srgbClr val="4F6228"/>
                </a:solidFill>
                <a:latin typeface="Estelle Black SF"/>
                <a:cs typeface="Estelle Black SF"/>
              </a:rPr>
              <a:t>“The most important thing a father can do for his children is to love their mother.”</a:t>
            </a:r>
            <a:endParaRPr lang="en-US" sz="4000" dirty="0">
              <a:solidFill>
                <a:srgbClr val="4F6228"/>
              </a:solidFill>
              <a:latin typeface="Estelle Black SF"/>
              <a:ea typeface="ＭＳ Ｐゴシック" pitchFamily="71" charset="-128"/>
              <a:cs typeface="Estelle Black SF"/>
            </a:endParaRPr>
          </a:p>
        </p:txBody>
      </p:sp>
      <p:sp>
        <p:nvSpPr>
          <p:cNvPr id="92164" name="TextBox 3"/>
          <p:cNvSpPr txBox="1">
            <a:spLocks noChangeArrowheads="1"/>
          </p:cNvSpPr>
          <p:nvPr/>
        </p:nvSpPr>
        <p:spPr bwMode="auto">
          <a:xfrm>
            <a:off x="5943600" y="5867401"/>
            <a:ext cx="4114800" cy="366713"/>
          </a:xfrm>
          <a:prstGeom prst="rect">
            <a:avLst/>
          </a:prstGeom>
          <a:noFill/>
          <a:ln w="9525">
            <a:noFill/>
            <a:miter lim="800000"/>
            <a:headEnd/>
            <a:tailEnd/>
          </a:ln>
        </p:spPr>
        <p:txBody>
          <a:bodyPr>
            <a:prstTxWarp prst="textNoShape">
              <a:avLst/>
            </a:prstTxWarp>
            <a:spAutoFit/>
          </a:bodyPr>
          <a:lstStyle/>
          <a:p>
            <a:pPr algn="r"/>
            <a:r>
              <a:rPr lang="en-US" b="1" i="1" dirty="0"/>
              <a:t>Theodore </a:t>
            </a:r>
            <a:r>
              <a:rPr lang="en-US" b="1" i="1" dirty="0" err="1"/>
              <a:t>Hesburgh</a:t>
            </a:r>
            <a:endParaRPr lang="en-US" b="1" i="1" dirty="0"/>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8305800" cy="5486400"/>
          </a:xfrm>
        </p:spPr>
        <p:txBody>
          <a:bodyPr anchor="t"/>
          <a:lstStyle/>
          <a:p>
            <a:pPr>
              <a:lnSpc>
                <a:spcPct val="120000"/>
              </a:lnSpc>
            </a:pPr>
            <a:r>
              <a:rPr lang="en-US" sz="4000" dirty="0">
                <a:solidFill>
                  <a:srgbClr val="4F6228"/>
                </a:solidFill>
                <a:latin typeface="Estelle Black SF"/>
                <a:cs typeface="Estelle Black SF"/>
              </a:rPr>
              <a:t>“The object of discipline is the training of the child for self-government. He should be taught self-reliance and self-control.”</a:t>
            </a:r>
            <a:endParaRPr lang="en-US" sz="4000" dirty="0">
              <a:solidFill>
                <a:srgbClr val="4F6228"/>
              </a:solidFill>
              <a:latin typeface="Estelle Black SF"/>
              <a:ea typeface="ＭＳ Ｐゴシック" pitchFamily="71" charset="-128"/>
              <a:cs typeface="Estelle Black SF"/>
            </a:endParaRPr>
          </a:p>
        </p:txBody>
      </p:sp>
      <p:sp>
        <p:nvSpPr>
          <p:cNvPr id="92164" name="TextBox 3"/>
          <p:cNvSpPr txBox="1">
            <a:spLocks noChangeArrowheads="1"/>
          </p:cNvSpPr>
          <p:nvPr/>
        </p:nvSpPr>
        <p:spPr bwMode="auto">
          <a:xfrm>
            <a:off x="5943600" y="5867401"/>
            <a:ext cx="4114800" cy="366713"/>
          </a:xfrm>
          <a:prstGeom prst="rect">
            <a:avLst/>
          </a:prstGeom>
          <a:noFill/>
          <a:ln w="9525">
            <a:noFill/>
            <a:miter lim="800000"/>
            <a:headEnd/>
            <a:tailEnd/>
          </a:ln>
        </p:spPr>
        <p:txBody>
          <a:bodyPr>
            <a:prstTxWarp prst="textNoShape">
              <a:avLst/>
            </a:prstTxWarp>
            <a:spAutoFit/>
          </a:bodyPr>
          <a:lstStyle/>
          <a:p>
            <a:pPr algn="r"/>
            <a:r>
              <a:rPr lang="en-US" b="1" i="1" dirty="0"/>
              <a:t>Ellen G. White, EDUCATION, </a:t>
            </a:r>
            <a:r>
              <a:rPr lang="en-US" b="1" i="1" dirty="0" err="1"/>
              <a:t>chp</a:t>
            </a:r>
            <a:r>
              <a:rPr lang="en-US" b="1" i="1" dirty="0"/>
              <a:t> 34</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097F6-A30B-DFB1-AB81-C28D3A0CCDD8}"/>
            </a:ext>
          </a:extLst>
        </p:cNvPr>
        <p:cNvGrpSpPr/>
        <p:nvPr/>
      </p:nvGrpSpPr>
      <p:grpSpPr>
        <a:xfrm>
          <a:off x="0" y="0"/>
          <a:ext cx="0" cy="0"/>
          <a:chOff x="0" y="0"/>
          <a:chExt cx="0" cy="0"/>
        </a:xfrm>
      </p:grpSpPr>
      <p:sp>
        <p:nvSpPr>
          <p:cNvPr id="25602" name="Rectangle 2">
            <a:extLst>
              <a:ext uri="{FF2B5EF4-FFF2-40B4-BE49-F238E27FC236}">
                <a16:creationId xmlns:a16="http://schemas.microsoft.com/office/drawing/2014/main" id="{28BF0E81-78D3-8F77-FDDD-E4222CD5E1C7}"/>
              </a:ext>
            </a:extLst>
          </p:cNvPr>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a:extLst>
              <a:ext uri="{FF2B5EF4-FFF2-40B4-BE49-F238E27FC236}">
                <a16:creationId xmlns:a16="http://schemas.microsoft.com/office/drawing/2014/main" id="{020360EC-4792-4770-0D0B-5142FF41BD87}"/>
              </a:ext>
            </a:extLst>
          </p:cNvPr>
          <p:cNvSpPr>
            <a:spLocks noGrp="1" noChangeArrowheads="1"/>
          </p:cNvSpPr>
          <p:nvPr>
            <p:ph type="ctrTitle"/>
          </p:nvPr>
        </p:nvSpPr>
        <p:spPr>
          <a:xfrm>
            <a:off x="1752600" y="228600"/>
            <a:ext cx="8686800" cy="1447800"/>
          </a:xfrm>
        </p:spPr>
        <p:txBody>
          <a:bodyPr anchor="t"/>
          <a:lstStyle/>
          <a:p>
            <a:r>
              <a:rPr lang="en-US" sz="3600" dirty="0">
                <a:solidFill>
                  <a:srgbClr val="660066"/>
                </a:solidFill>
                <a:effectLst>
                  <a:outerShdw blurRad="50800" dist="38100" dir="2700000">
                    <a:srgbClr val="000000">
                      <a:alpha val="43000"/>
                    </a:srgbClr>
                  </a:outerShdw>
                </a:effectLst>
                <a:latin typeface="Estelle Black SF"/>
                <a:cs typeface="Estelle Black SF"/>
              </a:rPr>
              <a:t>A word fitly spoken is like apples of gold in pictures of silver. </a:t>
            </a:r>
          </a:p>
        </p:txBody>
      </p:sp>
      <p:sp>
        <p:nvSpPr>
          <p:cNvPr id="25604" name="TextBox 3">
            <a:extLst>
              <a:ext uri="{FF2B5EF4-FFF2-40B4-BE49-F238E27FC236}">
                <a16:creationId xmlns:a16="http://schemas.microsoft.com/office/drawing/2014/main" id="{C7574EE4-2AAE-6E0A-6083-BBB10270B523}"/>
              </a:ext>
            </a:extLst>
          </p:cNvPr>
          <p:cNvSpPr txBox="1">
            <a:spLocks noChangeArrowheads="1"/>
          </p:cNvSpPr>
          <p:nvPr/>
        </p:nvSpPr>
        <p:spPr bwMode="auto">
          <a:xfrm>
            <a:off x="6477000" y="1752600"/>
            <a:ext cx="4114800" cy="369888"/>
          </a:xfrm>
          <a:prstGeom prst="rect">
            <a:avLst/>
          </a:prstGeom>
          <a:noFill/>
          <a:ln w="9525">
            <a:noFill/>
            <a:miter lim="800000"/>
            <a:headEnd/>
            <a:tailEnd/>
          </a:ln>
        </p:spPr>
        <p:txBody>
          <a:bodyPr>
            <a:prstTxWarp prst="textNoShape">
              <a:avLst/>
            </a:prstTxWarp>
            <a:spAutoFit/>
          </a:bodyPr>
          <a:lstStyle/>
          <a:p>
            <a:pPr algn="r"/>
            <a:r>
              <a:rPr lang="en-US" b="1" i="1" dirty="0"/>
              <a:t>Proverbs 25:11 (KJV)</a:t>
            </a:r>
          </a:p>
        </p:txBody>
      </p:sp>
      <p:sp>
        <p:nvSpPr>
          <p:cNvPr id="6" name="Rectangle 3">
            <a:extLst>
              <a:ext uri="{FF2B5EF4-FFF2-40B4-BE49-F238E27FC236}">
                <a16:creationId xmlns:a16="http://schemas.microsoft.com/office/drawing/2014/main" id="{ECE9DA8E-968F-BDE0-5E64-BCAC636A9BFE}"/>
              </a:ext>
            </a:extLst>
          </p:cNvPr>
          <p:cNvSpPr txBox="1">
            <a:spLocks noChangeArrowheads="1"/>
          </p:cNvSpPr>
          <p:nvPr/>
        </p:nvSpPr>
        <p:spPr bwMode="auto">
          <a:xfrm>
            <a:off x="1752600" y="4038600"/>
            <a:ext cx="86868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a:r>
              <a:rPr lang="en-US" sz="3600" dirty="0">
                <a:solidFill>
                  <a:srgbClr val="660066"/>
                </a:solidFill>
                <a:effectLst>
                  <a:outerShdw blurRad="50800" dist="38100" dir="2700000">
                    <a:srgbClr val="000000">
                      <a:alpha val="43000"/>
                    </a:srgbClr>
                  </a:outerShdw>
                </a:effectLst>
                <a:latin typeface="Estelle Black SF"/>
                <a:cs typeface="Estelle Black SF"/>
              </a:rPr>
              <a:t>Pleasant words are as an honeycomb, sweet to the soul, and health to the bones.</a:t>
            </a:r>
          </a:p>
        </p:txBody>
      </p:sp>
      <p:sp>
        <p:nvSpPr>
          <p:cNvPr id="7" name="TextBox 3">
            <a:extLst>
              <a:ext uri="{FF2B5EF4-FFF2-40B4-BE49-F238E27FC236}">
                <a16:creationId xmlns:a16="http://schemas.microsoft.com/office/drawing/2014/main" id="{12187139-A8E2-C233-F7DD-D79A0BD9A916}"/>
              </a:ext>
            </a:extLst>
          </p:cNvPr>
          <p:cNvSpPr txBox="1">
            <a:spLocks noChangeArrowheads="1"/>
          </p:cNvSpPr>
          <p:nvPr/>
        </p:nvSpPr>
        <p:spPr bwMode="auto">
          <a:xfrm>
            <a:off x="6477000" y="5715000"/>
            <a:ext cx="4114800" cy="369888"/>
          </a:xfrm>
          <a:prstGeom prst="rect">
            <a:avLst/>
          </a:prstGeom>
          <a:noFill/>
          <a:ln w="9525">
            <a:noFill/>
            <a:miter lim="800000"/>
            <a:headEnd/>
            <a:tailEnd/>
          </a:ln>
        </p:spPr>
        <p:txBody>
          <a:bodyPr>
            <a:prstTxWarp prst="textNoShape">
              <a:avLst/>
            </a:prstTxWarp>
            <a:spAutoFit/>
          </a:bodyPr>
          <a:lstStyle/>
          <a:p>
            <a:pPr algn="r"/>
            <a:r>
              <a:rPr lang="en-US" b="1" i="1" dirty="0"/>
              <a:t>Proverbs 16:24 (KJV)</a:t>
            </a:r>
          </a:p>
        </p:txBody>
      </p:sp>
    </p:spTree>
    <p:extLst>
      <p:ext uri="{BB962C8B-B14F-4D97-AF65-F5344CB8AC3E}">
        <p14:creationId xmlns:p14="http://schemas.microsoft.com/office/powerpoint/2010/main" val="401959949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1752600" y="228600"/>
            <a:ext cx="8686800" cy="1447800"/>
          </a:xfrm>
        </p:spPr>
        <p:txBody>
          <a:bodyPr anchor="t"/>
          <a:lstStyle/>
          <a:p>
            <a:r>
              <a:rPr lang="en-US" sz="3600" dirty="0">
                <a:solidFill>
                  <a:srgbClr val="660066"/>
                </a:solidFill>
                <a:effectLst>
                  <a:outerShdw blurRad="50800" dist="38100" dir="2700000">
                    <a:srgbClr val="000000">
                      <a:alpha val="43000"/>
                    </a:srgbClr>
                  </a:outerShdw>
                </a:effectLst>
                <a:latin typeface="Estelle Black SF"/>
                <a:cs typeface="Estelle Black SF"/>
              </a:rPr>
              <a:t>Like apples of gold in settings of silver is a ruling rightly given.</a:t>
            </a:r>
          </a:p>
        </p:txBody>
      </p:sp>
      <p:sp>
        <p:nvSpPr>
          <p:cNvPr id="25604" name="TextBox 3"/>
          <p:cNvSpPr txBox="1">
            <a:spLocks noChangeArrowheads="1"/>
          </p:cNvSpPr>
          <p:nvPr/>
        </p:nvSpPr>
        <p:spPr bwMode="auto">
          <a:xfrm>
            <a:off x="6477000" y="1752600"/>
            <a:ext cx="4114800" cy="369888"/>
          </a:xfrm>
          <a:prstGeom prst="rect">
            <a:avLst/>
          </a:prstGeom>
          <a:noFill/>
          <a:ln w="9525">
            <a:noFill/>
            <a:miter lim="800000"/>
            <a:headEnd/>
            <a:tailEnd/>
          </a:ln>
        </p:spPr>
        <p:txBody>
          <a:bodyPr>
            <a:prstTxWarp prst="textNoShape">
              <a:avLst/>
            </a:prstTxWarp>
            <a:spAutoFit/>
          </a:bodyPr>
          <a:lstStyle/>
          <a:p>
            <a:pPr algn="r"/>
            <a:r>
              <a:rPr lang="en-US" b="1" i="1" dirty="0"/>
              <a:t>Proverbs 25:11 (NIV)</a:t>
            </a:r>
          </a:p>
        </p:txBody>
      </p:sp>
      <p:sp>
        <p:nvSpPr>
          <p:cNvPr id="6" name="Rectangle 3"/>
          <p:cNvSpPr txBox="1">
            <a:spLocks noChangeArrowheads="1"/>
          </p:cNvSpPr>
          <p:nvPr/>
        </p:nvSpPr>
        <p:spPr bwMode="auto">
          <a:xfrm>
            <a:off x="1752600" y="4038600"/>
            <a:ext cx="86868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a:r>
              <a:rPr lang="en-US" sz="3600" dirty="0">
                <a:solidFill>
                  <a:srgbClr val="660066"/>
                </a:solidFill>
                <a:effectLst>
                  <a:outerShdw blurRad="50800" dist="38100" dir="2700000">
                    <a:srgbClr val="000000">
                      <a:alpha val="43000"/>
                    </a:srgbClr>
                  </a:outerShdw>
                </a:effectLst>
                <a:latin typeface="Estelle Black SF"/>
                <a:cs typeface="Estelle Black SF"/>
              </a:rPr>
              <a:t>Gracious words are a honeycomb, sweet to the soul and healing to the bones.</a:t>
            </a:r>
          </a:p>
        </p:txBody>
      </p:sp>
      <p:sp>
        <p:nvSpPr>
          <p:cNvPr id="7" name="TextBox 3"/>
          <p:cNvSpPr txBox="1">
            <a:spLocks noChangeArrowheads="1"/>
          </p:cNvSpPr>
          <p:nvPr/>
        </p:nvSpPr>
        <p:spPr bwMode="auto">
          <a:xfrm>
            <a:off x="6477000" y="5715000"/>
            <a:ext cx="4114800" cy="369888"/>
          </a:xfrm>
          <a:prstGeom prst="rect">
            <a:avLst/>
          </a:prstGeom>
          <a:noFill/>
          <a:ln w="9525">
            <a:noFill/>
            <a:miter lim="800000"/>
            <a:headEnd/>
            <a:tailEnd/>
          </a:ln>
        </p:spPr>
        <p:txBody>
          <a:bodyPr>
            <a:prstTxWarp prst="textNoShape">
              <a:avLst/>
            </a:prstTxWarp>
            <a:spAutoFit/>
          </a:bodyPr>
          <a:lstStyle/>
          <a:p>
            <a:pPr algn="r"/>
            <a:r>
              <a:rPr lang="en-US" b="1" i="1" dirty="0"/>
              <a:t>Proverbs 16:24 (NIV)</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1752600" y="228600"/>
            <a:ext cx="8686800" cy="1447800"/>
          </a:xfrm>
        </p:spPr>
        <p:txBody>
          <a:bodyPr anchor="t"/>
          <a:lstStyle/>
          <a:p>
            <a:r>
              <a:rPr lang="en-US" sz="3600" dirty="0">
                <a:solidFill>
                  <a:srgbClr val="660066"/>
                </a:solidFill>
                <a:effectLst>
                  <a:outerShdw blurRad="50800" dist="38100" dir="2700000">
                    <a:srgbClr val="000000">
                      <a:alpha val="43000"/>
                    </a:srgbClr>
                  </a:outerShdw>
                </a:effectLst>
                <a:latin typeface="Estelle Black SF"/>
                <a:cs typeface="Estelle Black SF"/>
              </a:rPr>
              <a:t>A word fitly spoken is like apples of gold in pictures of silver. </a:t>
            </a:r>
          </a:p>
        </p:txBody>
      </p:sp>
      <p:sp>
        <p:nvSpPr>
          <p:cNvPr id="25604" name="TextBox 3"/>
          <p:cNvSpPr txBox="1">
            <a:spLocks noChangeArrowheads="1"/>
          </p:cNvSpPr>
          <p:nvPr/>
        </p:nvSpPr>
        <p:spPr bwMode="auto">
          <a:xfrm>
            <a:off x="6477000" y="1752600"/>
            <a:ext cx="4114800" cy="369888"/>
          </a:xfrm>
          <a:prstGeom prst="rect">
            <a:avLst/>
          </a:prstGeom>
          <a:noFill/>
          <a:ln w="9525">
            <a:noFill/>
            <a:miter lim="800000"/>
            <a:headEnd/>
            <a:tailEnd/>
          </a:ln>
        </p:spPr>
        <p:txBody>
          <a:bodyPr>
            <a:prstTxWarp prst="textNoShape">
              <a:avLst/>
            </a:prstTxWarp>
            <a:spAutoFit/>
          </a:bodyPr>
          <a:lstStyle/>
          <a:p>
            <a:pPr algn="r"/>
            <a:r>
              <a:rPr lang="en-US" b="1" i="1" dirty="0"/>
              <a:t>Proverbs 25:11 (KJV)</a:t>
            </a:r>
          </a:p>
        </p:txBody>
      </p:sp>
      <p:sp>
        <p:nvSpPr>
          <p:cNvPr id="6" name="Rectangle 3"/>
          <p:cNvSpPr txBox="1">
            <a:spLocks noChangeArrowheads="1"/>
          </p:cNvSpPr>
          <p:nvPr/>
        </p:nvSpPr>
        <p:spPr bwMode="auto">
          <a:xfrm>
            <a:off x="1752600" y="4038600"/>
            <a:ext cx="86868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a:r>
              <a:rPr lang="en-US" sz="3600" dirty="0">
                <a:solidFill>
                  <a:srgbClr val="660066"/>
                </a:solidFill>
                <a:effectLst>
                  <a:outerShdw blurRad="50800" dist="38100" dir="2700000">
                    <a:srgbClr val="000000">
                      <a:alpha val="43000"/>
                    </a:srgbClr>
                  </a:outerShdw>
                </a:effectLst>
                <a:latin typeface="Estelle Black SF"/>
                <a:cs typeface="Estelle Black SF"/>
              </a:rPr>
              <a:t>Pleasant words are as an honeycomb, sweet to the soul, and health to the bones.</a:t>
            </a:r>
          </a:p>
        </p:txBody>
      </p:sp>
      <p:sp>
        <p:nvSpPr>
          <p:cNvPr id="7" name="TextBox 3"/>
          <p:cNvSpPr txBox="1">
            <a:spLocks noChangeArrowheads="1"/>
          </p:cNvSpPr>
          <p:nvPr/>
        </p:nvSpPr>
        <p:spPr bwMode="auto">
          <a:xfrm>
            <a:off x="6477000" y="5715000"/>
            <a:ext cx="4114800" cy="369888"/>
          </a:xfrm>
          <a:prstGeom prst="rect">
            <a:avLst/>
          </a:prstGeom>
          <a:noFill/>
          <a:ln w="9525">
            <a:noFill/>
            <a:miter lim="800000"/>
            <a:headEnd/>
            <a:tailEnd/>
          </a:ln>
        </p:spPr>
        <p:txBody>
          <a:bodyPr>
            <a:prstTxWarp prst="textNoShape">
              <a:avLst/>
            </a:prstTxWarp>
            <a:spAutoFit/>
          </a:bodyPr>
          <a:lstStyle/>
          <a:p>
            <a:pPr algn="r"/>
            <a:r>
              <a:rPr lang="en-US" b="1" i="1" dirty="0"/>
              <a:t>Proverbs 16:24 (KJV)</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3962400" cy="1524000"/>
          </a:xfrm>
        </p:spPr>
        <p:txBody>
          <a:bodyPr anchor="t"/>
          <a:lstStyle/>
          <a:p>
            <a:pPr>
              <a:lnSpc>
                <a:spcPct val="120000"/>
              </a:lnSpc>
            </a:pPr>
            <a:r>
              <a:rPr lang="en-US" sz="2800" dirty="0">
                <a:solidFill>
                  <a:srgbClr val="4F6228"/>
                </a:solidFill>
                <a:latin typeface=" JSP Ross"/>
                <a:cs typeface=" JSP Ross"/>
              </a:rPr>
              <a:t>Cartoons with a message</a:t>
            </a:r>
            <a:endParaRPr lang="en-US" sz="2800" dirty="0">
              <a:solidFill>
                <a:srgbClr val="4F6228"/>
              </a:solidFill>
              <a:latin typeface=" JSP Ross"/>
              <a:ea typeface="ＭＳ Ｐゴシック" pitchFamily="71" charset="-128"/>
              <a:cs typeface=" JSP Ross"/>
            </a:endParaRPr>
          </a:p>
        </p:txBody>
      </p:sp>
      <p:pic>
        <p:nvPicPr>
          <p:cNvPr id="12" name="Picture 11" descr="connie61308.png"/>
          <p:cNvPicPr>
            <a:picLocks noChangeAspect="1"/>
          </p:cNvPicPr>
          <p:nvPr/>
        </p:nvPicPr>
        <p:blipFill>
          <a:blip r:embed="rId3"/>
          <a:stretch>
            <a:fillRect/>
          </a:stretch>
        </p:blipFill>
        <p:spPr>
          <a:xfrm>
            <a:off x="1524000" y="1752600"/>
            <a:ext cx="9144001" cy="2984500"/>
          </a:xfrm>
          <a:prstGeom prst="rect">
            <a:avLst/>
          </a:prstGeom>
        </p:spPr>
      </p:pic>
      <p:pic>
        <p:nvPicPr>
          <p:cNvPr id="13" name="Picture 12" descr="Zits.gif"/>
          <p:cNvPicPr>
            <a:picLocks noChangeAspect="1"/>
          </p:cNvPicPr>
          <p:nvPr/>
        </p:nvPicPr>
        <p:blipFill>
          <a:blip r:embed="rId4"/>
          <a:stretch>
            <a:fillRect/>
          </a:stretch>
        </p:blipFill>
        <p:spPr>
          <a:xfrm>
            <a:off x="3048000" y="3111500"/>
            <a:ext cx="7620000" cy="3746500"/>
          </a:xfrm>
          <a:prstGeom prst="rect">
            <a:avLst/>
          </a:prstGeom>
        </p:spPr>
      </p:pic>
      <p:pic>
        <p:nvPicPr>
          <p:cNvPr id="14" name="Picture 13" descr="Zits yesquestions.gif"/>
          <p:cNvPicPr>
            <a:picLocks noChangeAspect="1"/>
          </p:cNvPicPr>
          <p:nvPr/>
        </p:nvPicPr>
        <p:blipFill>
          <a:blip r:embed="rId5"/>
          <a:stretch>
            <a:fillRect/>
          </a:stretch>
        </p:blipFill>
        <p:spPr>
          <a:xfrm>
            <a:off x="2209800" y="2209800"/>
            <a:ext cx="7620000" cy="3708400"/>
          </a:xfrm>
          <a:prstGeom prst="rect">
            <a:avLst/>
          </a:prstGeom>
        </p:spPr>
      </p:pic>
      <p:pic>
        <p:nvPicPr>
          <p:cNvPr id="15" name="Picture 14" descr="parentcomic03.gif"/>
          <p:cNvPicPr>
            <a:picLocks noChangeAspect="1"/>
          </p:cNvPicPr>
          <p:nvPr/>
        </p:nvPicPr>
        <p:blipFill>
          <a:blip r:embed="rId6"/>
          <a:stretch>
            <a:fillRect/>
          </a:stretch>
        </p:blipFill>
        <p:spPr>
          <a:xfrm>
            <a:off x="1524000" y="3352801"/>
            <a:ext cx="9144000" cy="2911475"/>
          </a:xfrm>
          <a:prstGeom prst="rect">
            <a:avLst/>
          </a:prstGeom>
        </p:spPr>
      </p:pic>
      <p:pic>
        <p:nvPicPr>
          <p:cNvPr id="16" name="Picture 15" descr="ch trick question.jpe"/>
          <p:cNvPicPr>
            <a:picLocks noChangeAspect="1"/>
          </p:cNvPicPr>
          <p:nvPr/>
        </p:nvPicPr>
        <p:blipFill>
          <a:blip r:embed="rId7"/>
          <a:stretch>
            <a:fillRect/>
          </a:stretch>
        </p:blipFill>
        <p:spPr>
          <a:xfrm>
            <a:off x="1752600" y="1981201"/>
            <a:ext cx="8664498" cy="277843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12"/>
                                        </p:tgtEl>
                                      </p:cBhvr>
                                    </p:animEffect>
                                    <p:set>
                                      <p:cBhvr>
                                        <p:cTn id="15" dur="1" fill="hold">
                                          <p:stCondLst>
                                            <p:cond delay="1999"/>
                                          </p:stCondLst>
                                        </p:cTn>
                                        <p:tgtEl>
                                          <p:spTgt spid="12"/>
                                        </p:tgtEl>
                                        <p:attrNameLst>
                                          <p:attrName>style.visibility</p:attrName>
                                        </p:attrNameLst>
                                      </p:cBhvr>
                                      <p:to>
                                        <p:strVal val="hidden"/>
                                      </p:to>
                                    </p:set>
                                  </p:childTnLst>
                                </p:cTn>
                              </p:par>
                              <p:par>
                                <p:cTn id="16" presetID="37"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900" decel="100000" fill="hold"/>
                                        <p:tgtEl>
                                          <p:spTgt spid="13"/>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2000"/>
                                        <p:tgtEl>
                                          <p:spTgt spid="13"/>
                                        </p:tgtEl>
                                      </p:cBhvr>
                                    </p:animEffect>
                                    <p:set>
                                      <p:cBhvr>
                                        <p:cTn id="26" dur="1" fill="hold">
                                          <p:stCondLst>
                                            <p:cond delay="1999"/>
                                          </p:stCondLst>
                                        </p:cTn>
                                        <p:tgtEl>
                                          <p:spTgt spid="13"/>
                                        </p:tgtEl>
                                        <p:attrNameLst>
                                          <p:attrName>style.visibility</p:attrName>
                                        </p:attrNameLst>
                                      </p:cBhvr>
                                      <p:to>
                                        <p:strVal val="hidden"/>
                                      </p:to>
                                    </p:set>
                                  </p:childTnLst>
                                </p:cTn>
                              </p:par>
                              <p:par>
                                <p:cTn id="27" presetID="37"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900" decel="100000" fill="hold"/>
                                        <p:tgtEl>
                                          <p:spTgt spid="14"/>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2000"/>
                                        <p:tgtEl>
                                          <p:spTgt spid="14"/>
                                        </p:tgtEl>
                                      </p:cBhvr>
                                    </p:animEffect>
                                    <p:set>
                                      <p:cBhvr>
                                        <p:cTn id="37" dur="1" fill="hold">
                                          <p:stCondLst>
                                            <p:cond delay="1999"/>
                                          </p:stCondLst>
                                        </p:cTn>
                                        <p:tgtEl>
                                          <p:spTgt spid="14"/>
                                        </p:tgtEl>
                                        <p:attrNameLst>
                                          <p:attrName>style.visibility</p:attrName>
                                        </p:attrNameLst>
                                      </p:cBhvr>
                                      <p:to>
                                        <p:strVal val="hidden"/>
                                      </p:to>
                                    </p:set>
                                  </p:childTnLst>
                                </p:cTn>
                              </p:par>
                              <p:par>
                                <p:cTn id="38" presetID="37"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900" decel="100000" fill="hold"/>
                                        <p:tgtEl>
                                          <p:spTgt spid="15"/>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2000"/>
                                        <p:tgtEl>
                                          <p:spTgt spid="15"/>
                                        </p:tgtEl>
                                      </p:cBhvr>
                                    </p:animEffect>
                                    <p:set>
                                      <p:cBhvr>
                                        <p:cTn id="48" dur="1" fill="hold">
                                          <p:stCondLst>
                                            <p:cond delay="1999"/>
                                          </p:stCondLst>
                                        </p:cTn>
                                        <p:tgtEl>
                                          <p:spTgt spid="15"/>
                                        </p:tgtEl>
                                        <p:attrNameLst>
                                          <p:attrName>style.visibility</p:attrName>
                                        </p:attrNameLst>
                                      </p:cBhvr>
                                      <p:to>
                                        <p:strVal val="hidden"/>
                                      </p:to>
                                    </p:set>
                                  </p:childTnLst>
                                </p:cTn>
                              </p:par>
                              <p:par>
                                <p:cTn id="49" presetID="37"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900" decel="100000" fill="hold"/>
                                        <p:tgtEl>
                                          <p:spTgt spid="16"/>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31747" name="TextBox 2"/>
          <p:cNvSpPr txBox="1">
            <a:spLocks noChangeArrowheads="1"/>
          </p:cNvSpPr>
          <p:nvPr/>
        </p:nvSpPr>
        <p:spPr bwMode="auto">
          <a:xfrm>
            <a:off x="1752600" y="3352800"/>
            <a:ext cx="4953000" cy="369332"/>
          </a:xfrm>
          <a:prstGeom prst="rect">
            <a:avLst/>
          </a:prstGeom>
          <a:noFill/>
          <a:ln w="9525">
            <a:noFill/>
            <a:miter lim="800000"/>
            <a:headEnd/>
            <a:tailEnd/>
          </a:ln>
        </p:spPr>
        <p:txBody>
          <a:bodyPr wrap="square">
            <a:prstTxWarp prst="textNoShape">
              <a:avLst/>
            </a:prstTxWarp>
            <a:spAutoFit/>
          </a:bodyPr>
          <a:lstStyle/>
          <a:p>
            <a:pPr eaLnBrk="0" hangingPunct="0"/>
            <a:r>
              <a:rPr lang="en-US" dirty="0">
                <a:solidFill>
                  <a:srgbClr val="D9D9D9"/>
                </a:solidFill>
              </a:rPr>
              <a:t>Following your passion—including them</a:t>
            </a:r>
            <a:endParaRPr lang="en-US" dirty="0">
              <a:solidFill>
                <a:srgbClr val="D9D9D9"/>
              </a:solidFill>
              <a:latin typeface="SLGreek"/>
              <a:cs typeface="SLGreek"/>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31747" name="TextBox 2"/>
          <p:cNvSpPr txBox="1">
            <a:spLocks noChangeArrowheads="1"/>
          </p:cNvSpPr>
          <p:nvPr/>
        </p:nvSpPr>
        <p:spPr bwMode="auto">
          <a:xfrm>
            <a:off x="1752600" y="3352801"/>
            <a:ext cx="4953000" cy="646331"/>
          </a:xfrm>
          <a:prstGeom prst="rect">
            <a:avLst/>
          </a:prstGeom>
          <a:noFill/>
          <a:ln w="9525">
            <a:noFill/>
            <a:miter lim="800000"/>
            <a:headEnd/>
            <a:tailEnd/>
          </a:ln>
        </p:spPr>
        <p:txBody>
          <a:bodyPr wrap="square">
            <a:prstTxWarp prst="textNoShape">
              <a:avLst/>
            </a:prstTxWarp>
            <a:spAutoFit/>
          </a:bodyPr>
          <a:lstStyle/>
          <a:p>
            <a:pPr eaLnBrk="0" hangingPunct="0"/>
            <a:r>
              <a:rPr lang="en-US" dirty="0">
                <a:solidFill>
                  <a:srgbClr val="D9D9D9"/>
                </a:solidFill>
              </a:rPr>
              <a:t>A little humorous look at the generational differences</a:t>
            </a:r>
            <a:endParaRPr lang="en-US" dirty="0">
              <a:solidFill>
                <a:srgbClr val="D9D9D9"/>
              </a:solidFill>
              <a:latin typeface="SLGreek"/>
              <a:cs typeface="SLGreek"/>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 page.jpg"/>
          <p:cNvPicPr>
            <a:picLocks noChangeAspect="1"/>
          </p:cNvPicPr>
          <p:nvPr/>
        </p:nvPicPr>
        <p:blipFill>
          <a:blip r:embed="rId3"/>
          <a:stretch>
            <a:fillRect/>
          </a:stretch>
        </p:blipFill>
        <p:spPr>
          <a:xfrm>
            <a:off x="5562600" y="2590800"/>
            <a:ext cx="3378200" cy="2717800"/>
          </a:xfrm>
          <a:prstGeom prst="rect">
            <a:avLst/>
          </a:prstGeom>
        </p:spPr>
      </p:pic>
      <p:sp>
        <p:nvSpPr>
          <p:cNvPr id="2" name="TextBox 1"/>
          <p:cNvSpPr txBox="1"/>
          <p:nvPr/>
        </p:nvSpPr>
        <p:spPr>
          <a:xfrm>
            <a:off x="4572000" y="76201"/>
            <a:ext cx="5943600" cy="1323439"/>
          </a:xfrm>
          <a:prstGeom prst="rect">
            <a:avLst/>
          </a:prstGeom>
          <a:noFill/>
        </p:spPr>
        <p:txBody>
          <a:bodyPr wrap="square" rtlCol="0">
            <a:spAutoFit/>
          </a:bodyPr>
          <a:lstStyle/>
          <a:p>
            <a:pPr algn="ctr"/>
            <a:r>
              <a:rPr lang="en-US" sz="8000" dirty="0">
                <a:solidFill>
                  <a:schemeClr val="accent3">
                    <a:lumMod val="75000"/>
                  </a:schemeClr>
                </a:solidFill>
                <a:effectLst>
                  <a:outerShdw blurRad="50800" dist="38100" dir="2700000">
                    <a:srgbClr val="000000">
                      <a:alpha val="43000"/>
                    </a:srgbClr>
                  </a:outerShdw>
                </a:effectLst>
                <a:latin typeface=" JSP Ross"/>
                <a:cs typeface=" JSP Ross"/>
              </a:rPr>
              <a:t>Journaling</a:t>
            </a:r>
          </a:p>
        </p:txBody>
      </p:sp>
      <p:pic>
        <p:nvPicPr>
          <p:cNvPr id="3" name="Picture 2" descr="Lady At Desk.tif"/>
          <p:cNvPicPr>
            <a:picLocks noChangeAspect="1"/>
          </p:cNvPicPr>
          <p:nvPr/>
        </p:nvPicPr>
        <p:blipFill>
          <a:blip r:embed="rId4"/>
          <a:stretch>
            <a:fillRect/>
          </a:stretch>
        </p:blipFill>
        <p:spPr>
          <a:xfrm>
            <a:off x="1752601" y="5029201"/>
            <a:ext cx="1546225" cy="1355725"/>
          </a:xfrm>
          <a:prstGeom prst="rect">
            <a:avLst/>
          </a:prstGeom>
        </p:spPr>
      </p:pic>
      <p:sp>
        <p:nvSpPr>
          <p:cNvPr id="4" name="Text Box 2"/>
          <p:cNvSpPr txBox="1">
            <a:spLocks noChangeArrowheads="1"/>
          </p:cNvSpPr>
          <p:nvPr/>
        </p:nvSpPr>
        <p:spPr bwMode="auto">
          <a:xfrm>
            <a:off x="3505200" y="1981201"/>
            <a:ext cx="7010400" cy="2868991"/>
          </a:xfrm>
          <a:prstGeom prst="rect">
            <a:avLst/>
          </a:prstGeom>
          <a:noFill/>
          <a:ln w="9525">
            <a:noFill/>
            <a:miter lim="800000"/>
            <a:headEnd/>
            <a:tailEnd/>
          </a:ln>
        </p:spPr>
        <p:txBody>
          <a:bodyPr wrap="square" lIns="0" tIns="0" rIns="0" bIns="0">
            <a:prstTxWarp prst="textNoShape">
              <a:avLst/>
            </a:prstTxWarp>
            <a:spAutoFit/>
          </a:bodyPr>
          <a:lstStyle/>
          <a:p>
            <a:pPr marL="457200" indent="-457200">
              <a:lnSpc>
                <a:spcPct val="95000"/>
              </a:lnSpc>
              <a:buClr>
                <a:schemeClr val="accent1">
                  <a:lumMod val="50000"/>
                </a:schemeClr>
              </a:buClr>
              <a:buSzPct val="14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800" dirty="0">
                <a:solidFill>
                  <a:schemeClr val="accent1">
                    <a:lumMod val="50000"/>
                  </a:schemeClr>
                </a:solidFill>
              </a:rPr>
              <a:t>1. Read the EGW excerpt (link on website) regarding discipline.  Give a one page reaction.  What you noticed.  What you liked/unsure of.  Keep in mind this is written to teachers regarding classroom management,  but what principles might apply to parenting as well?</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524000" y="0"/>
            <a:ext cx="3810000" cy="838200"/>
          </a:xfrm>
        </p:spPr>
        <p:txBody>
          <a:bodyPr anchor="t"/>
          <a:lstStyle/>
          <a:p>
            <a:pPr>
              <a:lnSpc>
                <a:spcPct val="120000"/>
              </a:lnSpc>
            </a:pPr>
            <a:r>
              <a:rPr lang="en-US" sz="2800" dirty="0">
                <a:solidFill>
                  <a:srgbClr val="4F6228"/>
                </a:solidFill>
                <a:latin typeface=" JSP Ross"/>
                <a:cs typeface=" JSP Ross"/>
              </a:rPr>
              <a:t>Group yourselves with a buddy: </a:t>
            </a:r>
            <a:endParaRPr lang="en-US" sz="2800" dirty="0">
              <a:solidFill>
                <a:srgbClr val="4F6228"/>
              </a:solidFill>
              <a:latin typeface=" JSP Ross"/>
              <a:ea typeface="ＭＳ Ｐゴシック" pitchFamily="71" charset="-128"/>
              <a:cs typeface=" JSP Ross"/>
            </a:endParaRPr>
          </a:p>
        </p:txBody>
      </p:sp>
      <p:sp>
        <p:nvSpPr>
          <p:cNvPr id="5" name="Rectangle 3"/>
          <p:cNvSpPr txBox="1">
            <a:spLocks noChangeArrowheads="1"/>
          </p:cNvSpPr>
          <p:nvPr/>
        </p:nvSpPr>
        <p:spPr bwMode="auto">
          <a:xfrm>
            <a:off x="5867400" y="304800"/>
            <a:ext cx="4572000" cy="6324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eaLnBrk="0" hangingPunct="0">
              <a:lnSpc>
                <a:spcPct val="120000"/>
              </a:lnSpc>
              <a:defRPr/>
            </a:pPr>
            <a:r>
              <a:rPr lang="en-US" sz="2800" dirty="0">
                <a:latin typeface=" JSP Ross"/>
                <a:ea typeface="ＭＳ Ｐゴシック" pitchFamily="52" charset="-128"/>
                <a:cs typeface=" JSP Ross"/>
              </a:rPr>
              <a:t>Work on questionnaire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gd name="adj" fmla="val 85648"/>
              </a:avLst>
            </a:prstTxWarp>
          </a:bodyPr>
          <a:lstStyle/>
          <a:p>
            <a:pPr algn="ctr"/>
            <a:r>
              <a:rPr lang="en-US" sz="3300" kern="10">
                <a:ln w="9525">
                  <a:noFill/>
                  <a:round/>
                  <a:headEnd/>
                  <a:tailEnd/>
                </a:ln>
                <a:gradFill rotWithShape="1">
                  <a:gsLst>
                    <a:gs pos="0">
                      <a:srgbClr val="000000"/>
                    </a:gs>
                    <a:gs pos="50000">
                      <a:srgbClr val="0033CC"/>
                    </a:gs>
                    <a:gs pos="100000">
                      <a:srgbClr val="000000"/>
                    </a:gs>
                  </a:gsLst>
                  <a:lin ang="5400000" scaled="1"/>
                </a:gradFill>
                <a:effectLst>
                  <a:outerShdw blurRad="63500" dist="17819" dir="2700000" algn="ctr" rotWithShape="0">
                    <a:srgbClr val="C0C0C0">
                      <a:alpha val="74997"/>
                    </a:srgbClr>
                  </a:outerShdw>
                </a:effectLst>
                <a:latin typeface="Impact"/>
                <a:ea typeface="Impact"/>
                <a:cs typeface="Impact"/>
              </a:rPr>
              <a:t>God Loves You</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8305800" cy="5486400"/>
          </a:xfrm>
        </p:spPr>
        <p:txBody>
          <a:bodyPr anchor="t"/>
          <a:lstStyle/>
          <a:p>
            <a:pPr>
              <a:lnSpc>
                <a:spcPct val="120000"/>
              </a:lnSpc>
            </a:pPr>
            <a:r>
              <a:rPr lang="en-US" sz="3600" dirty="0">
                <a:solidFill>
                  <a:srgbClr val="4F6228"/>
                </a:solidFill>
                <a:latin typeface="Estelle Black SF"/>
                <a:cs typeface="Estelle Black SF"/>
              </a:rPr>
              <a:t>“Since the surrender of the will is so much more difficult for some [children] than for others, the [parent] should make obedience to his requirements as easy as possible . . . The will should be guided and </a:t>
            </a:r>
            <a:r>
              <a:rPr lang="en-US" sz="3600" dirty="0" err="1">
                <a:solidFill>
                  <a:srgbClr val="4F6228"/>
                </a:solidFill>
                <a:latin typeface="Estelle Black SF"/>
                <a:cs typeface="Estelle Black SF"/>
              </a:rPr>
              <a:t>moulded</a:t>
            </a:r>
            <a:r>
              <a:rPr lang="en-US" sz="3600" dirty="0">
                <a:solidFill>
                  <a:srgbClr val="4F6228"/>
                </a:solidFill>
                <a:latin typeface="Estelle Black SF"/>
                <a:cs typeface="Estelle Black SF"/>
              </a:rPr>
              <a:t>, but not ignored or crushed. Save the strength of the will; in the battle of life it will be needed.”</a:t>
            </a:r>
            <a:endParaRPr lang="en-US" sz="3600" dirty="0">
              <a:solidFill>
                <a:srgbClr val="4F6228"/>
              </a:solidFill>
              <a:latin typeface="Estelle Black SF"/>
              <a:ea typeface="ＭＳ Ｐゴシック" pitchFamily="71" charset="-128"/>
              <a:cs typeface="Estelle Black SF"/>
            </a:endParaRPr>
          </a:p>
        </p:txBody>
      </p:sp>
      <p:sp>
        <p:nvSpPr>
          <p:cNvPr id="92164" name="TextBox 3"/>
          <p:cNvSpPr txBox="1">
            <a:spLocks noChangeArrowheads="1"/>
          </p:cNvSpPr>
          <p:nvPr/>
        </p:nvSpPr>
        <p:spPr bwMode="auto">
          <a:xfrm>
            <a:off x="5943600" y="5867401"/>
            <a:ext cx="4114800" cy="366713"/>
          </a:xfrm>
          <a:prstGeom prst="rect">
            <a:avLst/>
          </a:prstGeom>
          <a:noFill/>
          <a:ln w="9525">
            <a:noFill/>
            <a:miter lim="800000"/>
            <a:headEnd/>
            <a:tailEnd/>
          </a:ln>
        </p:spPr>
        <p:txBody>
          <a:bodyPr>
            <a:prstTxWarp prst="textNoShape">
              <a:avLst/>
            </a:prstTxWarp>
            <a:spAutoFit/>
          </a:bodyPr>
          <a:lstStyle/>
          <a:p>
            <a:pPr algn="r"/>
            <a:r>
              <a:rPr lang="en-US" b="1" i="1" dirty="0"/>
              <a:t>Ellen G. White, EDUCATION, </a:t>
            </a:r>
            <a:r>
              <a:rPr lang="en-US" b="1" i="1" dirty="0" err="1"/>
              <a:t>chp</a:t>
            </a:r>
            <a:r>
              <a:rPr lang="en-US" b="1" i="1" dirty="0"/>
              <a:t> 34</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3962400" cy="1524000"/>
          </a:xfrm>
        </p:spPr>
        <p:txBody>
          <a:bodyPr anchor="t"/>
          <a:lstStyle/>
          <a:p>
            <a:pPr>
              <a:lnSpc>
                <a:spcPct val="120000"/>
              </a:lnSpc>
            </a:pPr>
            <a:r>
              <a:rPr lang="en-US" sz="2800" dirty="0">
                <a:solidFill>
                  <a:srgbClr val="4F6228"/>
                </a:solidFill>
                <a:latin typeface=" JSP Ross"/>
                <a:cs typeface=" JSP Ross"/>
              </a:rPr>
              <a:t>Cartoons with a message</a:t>
            </a:r>
            <a:endParaRPr lang="en-US" sz="2800" dirty="0">
              <a:solidFill>
                <a:srgbClr val="4F6228"/>
              </a:solidFill>
              <a:latin typeface=" JSP Ross"/>
              <a:ea typeface="ＭＳ Ｐゴシック" pitchFamily="71" charset="-128"/>
              <a:cs typeface=" JSP Ross"/>
            </a:endParaRPr>
          </a:p>
        </p:txBody>
      </p:sp>
      <p:pic>
        <p:nvPicPr>
          <p:cNvPr id="8" name="Picture 7" descr="Unearthed-Patience-1302-1-web.jpg"/>
          <p:cNvPicPr>
            <a:picLocks noChangeAspect="1"/>
          </p:cNvPicPr>
          <p:nvPr/>
        </p:nvPicPr>
        <p:blipFill>
          <a:blip r:embed="rId3"/>
          <a:stretch>
            <a:fillRect/>
          </a:stretch>
        </p:blipFill>
        <p:spPr>
          <a:xfrm>
            <a:off x="1524001" y="1447800"/>
            <a:ext cx="5410201" cy="5410200"/>
          </a:xfrm>
          <a:prstGeom prst="rect">
            <a:avLst/>
          </a:prstGeom>
          <a:ln>
            <a:noFill/>
          </a:ln>
          <a:effectLst>
            <a:softEdge rad="112500"/>
          </a:effectLst>
        </p:spPr>
      </p:pic>
      <p:pic>
        <p:nvPicPr>
          <p:cNvPr id="9" name="Picture 8" descr="parentingphase.jpg"/>
          <p:cNvPicPr>
            <a:picLocks noChangeAspect="1"/>
          </p:cNvPicPr>
          <p:nvPr/>
        </p:nvPicPr>
        <p:blipFill>
          <a:blip r:embed="rId4"/>
          <a:stretch>
            <a:fillRect/>
          </a:stretch>
        </p:blipFill>
        <p:spPr>
          <a:xfrm>
            <a:off x="3733800" y="1600200"/>
            <a:ext cx="4318000" cy="3467100"/>
          </a:xfrm>
          <a:prstGeom prst="rect">
            <a:avLst/>
          </a:prstGeom>
        </p:spPr>
      </p:pic>
      <p:pic>
        <p:nvPicPr>
          <p:cNvPr id="10" name="Picture 9" descr="parentingcartoon02.jpg"/>
          <p:cNvPicPr>
            <a:picLocks noChangeAspect="1"/>
          </p:cNvPicPr>
          <p:nvPr/>
        </p:nvPicPr>
        <p:blipFill>
          <a:blip r:embed="rId5"/>
          <a:srcRect b="9929"/>
          <a:stretch>
            <a:fillRect/>
          </a:stretch>
        </p:blipFill>
        <p:spPr>
          <a:xfrm>
            <a:off x="5257800" y="1905000"/>
            <a:ext cx="4838700" cy="4838700"/>
          </a:xfrm>
          <a:prstGeom prst="rect">
            <a:avLst/>
          </a:prstGeom>
        </p:spPr>
      </p:pic>
      <p:pic>
        <p:nvPicPr>
          <p:cNvPr id="11" name="Picture 10" descr="funny-parenting-cartoon.jpg"/>
          <p:cNvPicPr>
            <a:picLocks noChangeAspect="1"/>
          </p:cNvPicPr>
          <p:nvPr/>
        </p:nvPicPr>
        <p:blipFill>
          <a:blip r:embed="rId6"/>
          <a:stretch>
            <a:fillRect/>
          </a:stretch>
        </p:blipFill>
        <p:spPr>
          <a:xfrm>
            <a:off x="5702300" y="1"/>
            <a:ext cx="4965700" cy="5080001"/>
          </a:xfrm>
          <a:prstGeom prst="rect">
            <a:avLst/>
          </a:prstGeom>
          <a:ln>
            <a:noFill/>
          </a:ln>
          <a:effectLst>
            <a:softEdge rad="112500"/>
          </a:effectLst>
        </p:spPr>
      </p:pic>
      <p:pic>
        <p:nvPicPr>
          <p:cNvPr id="16" name="Picture 15" descr="calvin and hobbes dad 6.jpg"/>
          <p:cNvPicPr>
            <a:picLocks noChangeAspect="1"/>
          </p:cNvPicPr>
          <p:nvPr/>
        </p:nvPicPr>
        <p:blipFill>
          <a:blip r:embed="rId7"/>
          <a:stretch>
            <a:fillRect/>
          </a:stretch>
        </p:blipFill>
        <p:spPr>
          <a:xfrm>
            <a:off x="1524000" y="2362201"/>
            <a:ext cx="9144001" cy="2936875"/>
          </a:xfrm>
          <a:prstGeom prst="rect">
            <a:avLst/>
          </a:prstGeom>
          <a:ln>
            <a:noFill/>
          </a:ln>
          <a:effectLst>
            <a:softEdge rad="11250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accel="50000" decel="5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accel="50000" decel="50000" fill="hold"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1+ppt_w/2"/>
                                          </p:val>
                                        </p:tav>
                                      </p:tavLst>
                                    </p:anim>
                                    <p:anim calcmode="lin" valueType="num">
                                      <p:cBhvr additive="base">
                                        <p:cTn id="13" dur="500"/>
                                        <p:tgtEl>
                                          <p:spTgt spid="8"/>
                                        </p:tgtEl>
                                        <p:attrNameLst>
                                          <p:attrName>ppt_y</p:attrName>
                                        </p:attrNameLst>
                                      </p:cBhvr>
                                      <p:tavLst>
                                        <p:tav tm="0">
                                          <p:val>
                                            <p:strVal val="ppt_y"/>
                                          </p:val>
                                        </p:tav>
                                        <p:tav tm="100000">
                                          <p:val>
                                            <p:strVal val="ppt_y"/>
                                          </p:val>
                                        </p:tav>
                                      </p:tavLst>
                                    </p:anim>
                                    <p:set>
                                      <p:cBhvr>
                                        <p:cTn id="14" dur="1" fill="hold">
                                          <p:stCondLst>
                                            <p:cond delay="499"/>
                                          </p:stCondLst>
                                        </p:cTn>
                                        <p:tgtEl>
                                          <p:spTgt spid="8"/>
                                        </p:tgtEl>
                                        <p:attrNameLst>
                                          <p:attrName>style.visibility</p:attrName>
                                        </p:attrNameLst>
                                      </p:cBhvr>
                                      <p:to>
                                        <p:strVal val="hidden"/>
                                      </p:to>
                                    </p:set>
                                  </p:childTnLst>
                                </p:cTn>
                              </p:par>
                              <p:par>
                                <p:cTn id="15" presetID="2" presetClass="entr" presetSubtype="12" accel="50000" decel="5000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8" accel="50000" decel="50000" fill="hold" nodeType="clickEffect">
                                  <p:stCondLst>
                                    <p:cond delay="0"/>
                                  </p:stCondLst>
                                  <p:childTnLst>
                                    <p:anim calcmode="lin" valueType="num">
                                      <p:cBhvr additive="base">
                                        <p:cTn id="22" dur="500"/>
                                        <p:tgtEl>
                                          <p:spTgt spid="11"/>
                                        </p:tgtEl>
                                        <p:attrNameLst>
                                          <p:attrName>ppt_x</p:attrName>
                                        </p:attrNameLst>
                                      </p:cBhvr>
                                      <p:tavLst>
                                        <p:tav tm="0">
                                          <p:val>
                                            <p:strVal val="ppt_x"/>
                                          </p:val>
                                        </p:tav>
                                        <p:tav tm="100000">
                                          <p:val>
                                            <p:strVal val="0-ppt_w/2"/>
                                          </p:val>
                                        </p:tav>
                                      </p:tavLst>
                                    </p:anim>
                                    <p:anim calcmode="lin" valueType="num">
                                      <p:cBhvr additive="base">
                                        <p:cTn id="23" dur="500"/>
                                        <p:tgtEl>
                                          <p:spTgt spid="11"/>
                                        </p:tgtEl>
                                        <p:attrNameLst>
                                          <p:attrName>ppt_y</p:attrName>
                                        </p:attrNameLst>
                                      </p:cBhvr>
                                      <p:tavLst>
                                        <p:tav tm="0">
                                          <p:val>
                                            <p:strVal val="ppt_y"/>
                                          </p:val>
                                        </p:tav>
                                        <p:tav tm="100000">
                                          <p:val>
                                            <p:strVal val="ppt_y"/>
                                          </p:val>
                                        </p:tav>
                                      </p:tavLst>
                                    </p:anim>
                                    <p:set>
                                      <p:cBhvr>
                                        <p:cTn id="24" dur="1" fill="hold">
                                          <p:stCondLst>
                                            <p:cond delay="499"/>
                                          </p:stCondLst>
                                        </p:cTn>
                                        <p:tgtEl>
                                          <p:spTgt spid="11"/>
                                        </p:tgtEl>
                                        <p:attrNameLst>
                                          <p:attrName>style.visibility</p:attrName>
                                        </p:attrNameLst>
                                      </p:cBhvr>
                                      <p:to>
                                        <p:strVal val="hidden"/>
                                      </p:to>
                                    </p:set>
                                  </p:childTnLst>
                                </p:cTn>
                              </p:par>
                              <p:par>
                                <p:cTn id="25" presetID="2" presetClass="entr" presetSubtype="8" accel="50000" decel="5000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2" accel="50000" decel="50000" fill="hold" nodeType="clickEffect">
                                  <p:stCondLst>
                                    <p:cond delay="0"/>
                                  </p:stCondLst>
                                  <p:childTnLst>
                                    <p:anim calcmode="lin" valueType="num">
                                      <p:cBhvr additive="base">
                                        <p:cTn id="32" dur="500"/>
                                        <p:tgtEl>
                                          <p:spTgt spid="10"/>
                                        </p:tgtEl>
                                        <p:attrNameLst>
                                          <p:attrName>ppt_x</p:attrName>
                                        </p:attrNameLst>
                                      </p:cBhvr>
                                      <p:tavLst>
                                        <p:tav tm="0">
                                          <p:val>
                                            <p:strVal val="ppt_x"/>
                                          </p:val>
                                        </p:tav>
                                        <p:tav tm="100000">
                                          <p:val>
                                            <p:strVal val="1+ppt_w/2"/>
                                          </p:val>
                                        </p:tav>
                                      </p:tavLst>
                                    </p:anim>
                                    <p:anim calcmode="lin" valueType="num">
                                      <p:cBhvr additive="base">
                                        <p:cTn id="33" dur="500"/>
                                        <p:tgtEl>
                                          <p:spTgt spid="10"/>
                                        </p:tgtEl>
                                        <p:attrNameLst>
                                          <p:attrName>ppt_y</p:attrName>
                                        </p:attrNameLst>
                                      </p:cBhvr>
                                      <p:tavLst>
                                        <p:tav tm="0">
                                          <p:val>
                                            <p:strVal val="ppt_y"/>
                                          </p:val>
                                        </p:tav>
                                        <p:tav tm="100000">
                                          <p:val>
                                            <p:strVal val="ppt_y"/>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ntr" presetSubtype="2" accel="50000" decel="5000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8" accel="50000" decel="50000" fill="hold" nodeType="click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0-ppt_w/2"/>
                                          </p:val>
                                        </p:tav>
                                      </p:tavLst>
                                    </p:anim>
                                    <p:anim calcmode="lin" valueType="num">
                                      <p:cBhvr additive="base">
                                        <p:cTn id="43" dur="500"/>
                                        <p:tgtEl>
                                          <p:spTgt spid="9"/>
                                        </p:tgtEl>
                                        <p:attrNameLst>
                                          <p:attrName>ppt_y</p:attrName>
                                        </p:attrNameLst>
                                      </p:cBhvr>
                                      <p:tavLst>
                                        <p:tav tm="0">
                                          <p:val>
                                            <p:strVal val="ppt_y"/>
                                          </p:val>
                                        </p:tav>
                                        <p:tav tm="100000">
                                          <p:val>
                                            <p:strVal val="ppt_y"/>
                                          </p:val>
                                        </p:tav>
                                      </p:tavLst>
                                    </p:anim>
                                    <p:set>
                                      <p:cBhvr>
                                        <p:cTn id="44" dur="1" fill="hold">
                                          <p:stCondLst>
                                            <p:cond delay="499"/>
                                          </p:stCondLst>
                                        </p:cTn>
                                        <p:tgtEl>
                                          <p:spTgt spid="9"/>
                                        </p:tgtEl>
                                        <p:attrNameLst>
                                          <p:attrName>style.visibility</p:attrName>
                                        </p:attrNameLst>
                                      </p:cBhvr>
                                      <p:to>
                                        <p:strVal val="hidden"/>
                                      </p:to>
                                    </p:set>
                                  </p:childTnLst>
                                </p:cTn>
                              </p:par>
                            </p:childTnLst>
                          </p:cTn>
                        </p:par>
                        <p:par>
                          <p:cTn id="45" fill="hold">
                            <p:stCondLst>
                              <p:cond delay="500"/>
                            </p:stCondLst>
                            <p:childTnLst>
                              <p:par>
                                <p:cTn id="46" presetID="37"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900" decel="100000" fill="hold"/>
                                        <p:tgtEl>
                                          <p:spTgt spid="16"/>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1752600" y="228600"/>
            <a:ext cx="8686800" cy="1447800"/>
          </a:xfrm>
        </p:spPr>
        <p:txBody>
          <a:bodyPr anchor="t"/>
          <a:lstStyle/>
          <a:p>
            <a:r>
              <a:rPr lang="en-US" sz="3600" dirty="0">
                <a:solidFill>
                  <a:srgbClr val="660066"/>
                </a:solidFill>
                <a:effectLst>
                  <a:outerShdw blurRad="50800" dist="38100" dir="2700000">
                    <a:srgbClr val="000000">
                      <a:alpha val="43000"/>
                    </a:srgbClr>
                  </a:outerShdw>
                </a:effectLst>
                <a:latin typeface="Estelle Black SF"/>
                <a:cs typeface="Estelle Black SF"/>
              </a:rPr>
              <a:t>Like apples of gold in settings of silver is a ruling rightly given.</a:t>
            </a:r>
          </a:p>
        </p:txBody>
      </p:sp>
      <p:sp>
        <p:nvSpPr>
          <p:cNvPr id="25604" name="TextBox 3"/>
          <p:cNvSpPr txBox="1">
            <a:spLocks noChangeArrowheads="1"/>
          </p:cNvSpPr>
          <p:nvPr/>
        </p:nvSpPr>
        <p:spPr bwMode="auto">
          <a:xfrm>
            <a:off x="6477000" y="1752600"/>
            <a:ext cx="4114800" cy="369888"/>
          </a:xfrm>
          <a:prstGeom prst="rect">
            <a:avLst/>
          </a:prstGeom>
          <a:noFill/>
          <a:ln w="9525">
            <a:noFill/>
            <a:miter lim="800000"/>
            <a:headEnd/>
            <a:tailEnd/>
          </a:ln>
        </p:spPr>
        <p:txBody>
          <a:bodyPr>
            <a:prstTxWarp prst="textNoShape">
              <a:avLst/>
            </a:prstTxWarp>
            <a:spAutoFit/>
          </a:bodyPr>
          <a:lstStyle/>
          <a:p>
            <a:pPr algn="r"/>
            <a:r>
              <a:rPr lang="en-US" b="1" i="1" dirty="0"/>
              <a:t>Proverbs 25:11 (NIV)</a:t>
            </a:r>
          </a:p>
        </p:txBody>
      </p:sp>
      <p:sp>
        <p:nvSpPr>
          <p:cNvPr id="6" name="Rectangle 3"/>
          <p:cNvSpPr txBox="1">
            <a:spLocks noChangeArrowheads="1"/>
          </p:cNvSpPr>
          <p:nvPr/>
        </p:nvSpPr>
        <p:spPr bwMode="auto">
          <a:xfrm>
            <a:off x="1752600" y="4038600"/>
            <a:ext cx="86868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a:r>
              <a:rPr lang="en-US" sz="3600" dirty="0">
                <a:solidFill>
                  <a:srgbClr val="660066"/>
                </a:solidFill>
                <a:effectLst>
                  <a:outerShdw blurRad="50800" dist="38100" dir="2700000">
                    <a:srgbClr val="000000">
                      <a:alpha val="43000"/>
                    </a:srgbClr>
                  </a:outerShdw>
                </a:effectLst>
                <a:latin typeface="Estelle Black SF"/>
                <a:cs typeface="Estelle Black SF"/>
              </a:rPr>
              <a:t>Gracious words are a honeycomb, sweet to the soul and healing to the bones.</a:t>
            </a:r>
          </a:p>
        </p:txBody>
      </p:sp>
      <p:sp>
        <p:nvSpPr>
          <p:cNvPr id="7" name="TextBox 3"/>
          <p:cNvSpPr txBox="1">
            <a:spLocks noChangeArrowheads="1"/>
          </p:cNvSpPr>
          <p:nvPr/>
        </p:nvSpPr>
        <p:spPr bwMode="auto">
          <a:xfrm>
            <a:off x="6477000" y="5715000"/>
            <a:ext cx="4114800" cy="369888"/>
          </a:xfrm>
          <a:prstGeom prst="rect">
            <a:avLst/>
          </a:prstGeom>
          <a:noFill/>
          <a:ln w="9525">
            <a:noFill/>
            <a:miter lim="800000"/>
            <a:headEnd/>
            <a:tailEnd/>
          </a:ln>
        </p:spPr>
        <p:txBody>
          <a:bodyPr>
            <a:prstTxWarp prst="textNoShape">
              <a:avLst/>
            </a:prstTxWarp>
            <a:spAutoFit/>
          </a:bodyPr>
          <a:lstStyle/>
          <a:p>
            <a:pPr algn="r"/>
            <a:r>
              <a:rPr lang="en-US" b="1" i="1" dirty="0"/>
              <a:t>Proverbs 16:24 (NIV)</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88067"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gd name="adj" fmla="val 85648"/>
              </a:avLst>
            </a:prstTxWarp>
          </a:bodyPr>
          <a:lstStyle/>
          <a:p>
            <a:pPr algn="ctr"/>
            <a:r>
              <a:rPr lang="en-US" sz="3300" kern="10">
                <a:ln w="9525">
                  <a:noFill/>
                  <a:round/>
                  <a:headEnd/>
                  <a:tailEnd/>
                </a:ln>
                <a:gradFill rotWithShape="1">
                  <a:gsLst>
                    <a:gs pos="0">
                      <a:srgbClr val="000000"/>
                    </a:gs>
                    <a:gs pos="50000">
                      <a:schemeClr val="folHlink"/>
                    </a:gs>
                    <a:gs pos="100000">
                      <a:srgbClr val="000000"/>
                    </a:gs>
                  </a:gsLst>
                  <a:lin ang="5400000" scaled="1"/>
                </a:gradFill>
                <a:effectLst>
                  <a:outerShdw blurRad="63500" dist="17819" dir="2700000" algn="ctr" rotWithShape="0">
                    <a:srgbClr val="C0C0C0">
                      <a:alpha val="74997"/>
                    </a:srgbClr>
                  </a:outerShdw>
                </a:effectLst>
                <a:latin typeface="Impact"/>
                <a:ea typeface="Impact"/>
                <a:cs typeface="Impact"/>
              </a:rPr>
              <a:t>God Loves You</a:t>
            </a:r>
          </a:p>
        </p:txBody>
      </p:sp>
    </p:spTree>
    <p:extLst>
      <p:ext uri="{BB962C8B-B14F-4D97-AF65-F5344CB8AC3E}">
        <p14:creationId xmlns:p14="http://schemas.microsoft.com/office/powerpoint/2010/main" val="1744435965"/>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42063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1905000" y="762000"/>
            <a:ext cx="8305800" cy="1600200"/>
          </a:xfrm>
        </p:spPr>
        <p:txBody>
          <a:bodyPr anchor="t"/>
          <a:lstStyle/>
          <a:p>
            <a:pPr>
              <a:lnSpc>
                <a:spcPct val="120000"/>
              </a:lnSpc>
              <a:defRPr/>
            </a:pPr>
            <a:r>
              <a:rPr lang="en-US" sz="4000" dirty="0">
                <a:solidFill>
                  <a:srgbClr val="4F6228"/>
                </a:solidFill>
                <a:effectLst>
                  <a:outerShdw blurRad="38100" dist="38100" dir="2700000" algn="tl">
                    <a:srgbClr val="DDDDDD"/>
                  </a:outerShdw>
                </a:effectLst>
                <a:latin typeface="Estelle Black SF" pitchFamily="52" charset="0"/>
              </a:rPr>
              <a:t>This week MV submission: Memory</a:t>
            </a:r>
            <a:endParaRPr lang="en-US" sz="1200" dirty="0">
              <a:solidFill>
                <a:srgbClr val="4F6228"/>
              </a:solidFill>
              <a:latin typeface="Helvetica" pitchFamily="52" charset="0"/>
            </a:endParaRPr>
          </a:p>
        </p:txBody>
      </p:sp>
      <p:sp>
        <p:nvSpPr>
          <p:cNvPr id="23556" name="TextBox 3"/>
          <p:cNvSpPr txBox="1">
            <a:spLocks noChangeArrowheads="1"/>
          </p:cNvSpPr>
          <p:nvPr/>
        </p:nvSpPr>
        <p:spPr bwMode="auto">
          <a:xfrm>
            <a:off x="6096000" y="2362200"/>
            <a:ext cx="4114800" cy="646331"/>
          </a:xfrm>
          <a:prstGeom prst="rect">
            <a:avLst/>
          </a:prstGeom>
          <a:noFill/>
          <a:ln w="9525">
            <a:noFill/>
            <a:miter lim="800000"/>
            <a:headEnd/>
            <a:tailEnd/>
          </a:ln>
        </p:spPr>
        <p:txBody>
          <a:bodyPr>
            <a:prstTxWarp prst="textNoShape">
              <a:avLst/>
            </a:prstTxWarp>
            <a:spAutoFit/>
          </a:bodyPr>
          <a:lstStyle/>
          <a:p>
            <a:pPr algn="r"/>
            <a:r>
              <a:rPr lang="en-US" b="1" i="1" dirty="0"/>
              <a:t>Write passage from memory on blank paper</a:t>
            </a:r>
          </a:p>
        </p:txBody>
      </p:sp>
    </p:spTree>
    <p:extLst>
      <p:ext uri="{BB962C8B-B14F-4D97-AF65-F5344CB8AC3E}">
        <p14:creationId xmlns:p14="http://schemas.microsoft.com/office/powerpoint/2010/main" val="62410750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8382000" cy="2133600"/>
          </a:xfrm>
        </p:spPr>
        <p:txBody>
          <a:bodyPr anchor="t"/>
          <a:lstStyle/>
          <a:p>
            <a:pPr>
              <a:lnSpc>
                <a:spcPct val="120000"/>
              </a:lnSpc>
            </a:pPr>
            <a:r>
              <a:rPr lang="en-US" sz="2800" dirty="0">
                <a:solidFill>
                  <a:srgbClr val="4F6228"/>
                </a:solidFill>
                <a:latin typeface=" JSP Ross"/>
                <a:cs typeface=" JSP Ross"/>
              </a:rPr>
              <a:t>Read chapters 13 &amp; 14 This week.  Chapter 13 by tomorrow (Tuesday!) and chapter 14 by Thursday.  Be ready to discuss in class the rest of the week.  Discussion points! </a:t>
            </a:r>
            <a:endParaRPr lang="en-US" sz="2800" dirty="0">
              <a:solidFill>
                <a:srgbClr val="4F6228"/>
              </a:solidFill>
              <a:latin typeface=" JSP Ross"/>
              <a:ea typeface="ＭＳ Ｐゴシック" pitchFamily="71" charset="-128"/>
              <a:cs typeface=" JSP Ross"/>
            </a:endParaRPr>
          </a:p>
        </p:txBody>
      </p:sp>
      <p:sp>
        <p:nvSpPr>
          <p:cNvPr id="5" name="Rectangle 3"/>
          <p:cNvSpPr txBox="1">
            <a:spLocks noChangeArrowheads="1"/>
          </p:cNvSpPr>
          <p:nvPr/>
        </p:nvSpPr>
        <p:spPr bwMode="auto">
          <a:xfrm>
            <a:off x="2057400" y="2819400"/>
            <a:ext cx="83820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hangingPunct="0">
              <a:lnSpc>
                <a:spcPct val="120000"/>
              </a:lnSpc>
              <a:defRPr/>
            </a:pPr>
            <a:r>
              <a:rPr lang="en-US" sz="2800" dirty="0">
                <a:latin typeface=" JSP Ross"/>
                <a:ea typeface="ＭＳ Ｐゴシック" pitchFamily="52" charset="-128"/>
                <a:cs typeface=" JSP Ross"/>
              </a:rPr>
              <a:t>Chapter 13:  Parenting Styles and Discipline</a:t>
            </a:r>
          </a:p>
          <a:p>
            <a:pPr eaLnBrk="0" hangingPunct="0">
              <a:lnSpc>
                <a:spcPct val="120000"/>
              </a:lnSpc>
              <a:defRPr/>
            </a:pPr>
            <a:r>
              <a:rPr lang="en-US" sz="2800" dirty="0">
                <a:latin typeface=" JSP Ross"/>
                <a:ea typeface="ＭＳ Ｐゴシック" pitchFamily="52" charset="-128"/>
                <a:cs typeface=" JSP Ross"/>
              </a:rPr>
              <a:t>Chapter 14: Parenting Success Strategies</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1219201"/>
            <a:ext cx="8686800" cy="1323439"/>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8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reading</a:t>
            </a:r>
          </a:p>
        </p:txBody>
      </p:sp>
      <p:sp>
        <p:nvSpPr>
          <p:cNvPr id="3" name="TextBox 2">
            <a:extLst>
              <a:ext uri="{FF2B5EF4-FFF2-40B4-BE49-F238E27FC236}">
                <a16:creationId xmlns:a16="http://schemas.microsoft.com/office/drawing/2014/main" id="{8AD9B76E-4A8B-624F-BAF4-453F65B38125}"/>
              </a:ext>
            </a:extLst>
          </p:cNvPr>
          <p:cNvSpPr txBox="1"/>
          <p:nvPr/>
        </p:nvSpPr>
        <p:spPr>
          <a:xfrm>
            <a:off x="1752600" y="3454401"/>
            <a:ext cx="8686800" cy="830997"/>
          </a:xfrm>
          <a:prstGeom prst="rect">
            <a:avLst/>
          </a:prstGeom>
          <a:noFill/>
        </p:spPr>
        <p:txBody>
          <a:bodyPr wrap="square" rtlCol="0">
            <a:spAutoFit/>
          </a:bodyPr>
          <a:lstStyle/>
          <a:p>
            <a:pPr algn="ctr"/>
            <a:r>
              <a:rPr lang="en-US" sz="2400" dirty="0" err="1"/>
              <a:t>Pgs</a:t>
            </a:r>
            <a:r>
              <a:rPr lang="en-US" sz="2400" dirty="0"/>
              <a:t> 156-165</a:t>
            </a:r>
          </a:p>
          <a:p>
            <a:pPr algn="ctr"/>
            <a:r>
              <a:rPr lang="en-US" sz="2400" dirty="0" err="1"/>
              <a:t>Pgs</a:t>
            </a:r>
            <a:r>
              <a:rPr lang="en-US" sz="2400" dirty="0"/>
              <a:t> 166-175</a:t>
            </a:r>
          </a:p>
        </p:txBody>
      </p:sp>
    </p:spTree>
    <p:extLst>
      <p:ext uri="{BB962C8B-B14F-4D97-AF65-F5344CB8AC3E}">
        <p14:creationId xmlns:p14="http://schemas.microsoft.com/office/powerpoint/2010/main" val="2844055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524000" y="0"/>
            <a:ext cx="3810000" cy="838200"/>
          </a:xfrm>
        </p:spPr>
        <p:txBody>
          <a:bodyPr anchor="t"/>
          <a:lstStyle/>
          <a:p>
            <a:pPr>
              <a:lnSpc>
                <a:spcPct val="120000"/>
              </a:lnSpc>
            </a:pPr>
            <a:r>
              <a:rPr lang="en-US" sz="2800" dirty="0">
                <a:solidFill>
                  <a:srgbClr val="4F6228"/>
                </a:solidFill>
                <a:latin typeface=" JSP Ross"/>
                <a:cs typeface=" JSP Ross"/>
              </a:rPr>
              <a:t>Group yourselves: </a:t>
            </a:r>
            <a:endParaRPr lang="en-US" sz="2800" dirty="0">
              <a:solidFill>
                <a:srgbClr val="4F6228"/>
              </a:solidFill>
              <a:latin typeface=" JSP Ross"/>
              <a:ea typeface="ＭＳ Ｐゴシック" pitchFamily="71" charset="-128"/>
              <a:cs typeface=" JSP Ross"/>
            </a:endParaRPr>
          </a:p>
        </p:txBody>
      </p:sp>
      <p:sp>
        <p:nvSpPr>
          <p:cNvPr id="5" name="Rectangle 3"/>
          <p:cNvSpPr txBox="1">
            <a:spLocks noChangeArrowheads="1"/>
          </p:cNvSpPr>
          <p:nvPr/>
        </p:nvSpPr>
        <p:spPr bwMode="auto">
          <a:xfrm>
            <a:off x="5867400" y="304800"/>
            <a:ext cx="4572000" cy="6324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eaLnBrk="0" hangingPunct="0">
              <a:lnSpc>
                <a:spcPct val="120000"/>
              </a:lnSpc>
              <a:defRPr/>
            </a:pPr>
            <a:r>
              <a:rPr lang="en-US" sz="2800" dirty="0">
                <a:latin typeface=" JSP Ross"/>
                <a:ea typeface="ＭＳ Ｐゴシック" pitchFamily="52" charset="-128"/>
                <a:cs typeface=" JSP Ross"/>
              </a:rPr>
              <a:t>Question 1:</a:t>
            </a:r>
          </a:p>
          <a:p>
            <a:r>
              <a:rPr lang="en-US" sz="2000" b="1" dirty="0">
                <a:solidFill>
                  <a:schemeClr val="tx2">
                    <a:lumMod val="75000"/>
                  </a:schemeClr>
                </a:solidFill>
              </a:rPr>
              <a:t>Favorite (or very positive) memory of just you and your parents (or parent).  No siblings, or others.</a:t>
            </a:r>
          </a:p>
          <a:p>
            <a:pPr eaLnBrk="0" hangingPunct="0">
              <a:lnSpc>
                <a:spcPct val="120000"/>
              </a:lnSpc>
              <a:defRPr/>
            </a:pPr>
            <a:r>
              <a:rPr lang="en-US" sz="2800" dirty="0">
                <a:latin typeface=" JSP Ross"/>
                <a:ea typeface="ＭＳ Ｐゴシック" pitchFamily="52" charset="-128"/>
                <a:cs typeface=" JSP Ross"/>
              </a:rPr>
              <a:t>Question 2:</a:t>
            </a:r>
          </a:p>
          <a:p>
            <a:pPr eaLnBrk="0" hangingPunct="0">
              <a:lnSpc>
                <a:spcPct val="120000"/>
              </a:lnSpc>
              <a:defRPr/>
            </a:pPr>
            <a:r>
              <a:rPr lang="en-US" sz="2000" b="1" dirty="0">
                <a:solidFill>
                  <a:srgbClr val="17375E"/>
                </a:solidFill>
              </a:rPr>
              <a:t>Favorite (or very positive) memory of just you and your siblings (or cousins if no siblings).  No parents.</a:t>
            </a:r>
          </a:p>
          <a:p>
            <a:pPr eaLnBrk="0" hangingPunct="0">
              <a:lnSpc>
                <a:spcPct val="120000"/>
              </a:lnSpc>
              <a:defRPr/>
            </a:pPr>
            <a:r>
              <a:rPr lang="en-US" sz="2800" dirty="0">
                <a:latin typeface=" JSP Ross"/>
                <a:ea typeface="ＭＳ Ｐゴシック" pitchFamily="52" charset="-128"/>
                <a:cs typeface=" JSP Ross"/>
              </a:rPr>
              <a:t>Question 3:</a:t>
            </a:r>
          </a:p>
          <a:p>
            <a:pPr eaLnBrk="0" hangingPunct="0">
              <a:lnSpc>
                <a:spcPct val="120000"/>
              </a:lnSpc>
              <a:defRPr/>
            </a:pPr>
            <a:r>
              <a:rPr lang="en-US" sz="2000" b="1" dirty="0">
                <a:solidFill>
                  <a:srgbClr val="17375E"/>
                </a:solidFill>
              </a:rPr>
              <a:t>Metacognition: WHAT prompted you (do you think) to remember these particular memories? What made them special enough to recall?</a:t>
            </a:r>
          </a:p>
          <a:p>
            <a:pPr eaLnBrk="0" hangingPunct="0">
              <a:lnSpc>
                <a:spcPct val="120000"/>
              </a:lnSpc>
              <a:defRPr/>
            </a:pPr>
            <a:endParaRPr lang="en-US" sz="2800" dirty="0">
              <a:latin typeface=" JSP Ross"/>
              <a:ea typeface="ＭＳ Ｐゴシック" pitchFamily="52" charset="-128"/>
              <a:cs typeface=" JSP Ross"/>
            </a:endParaRPr>
          </a:p>
        </p:txBody>
      </p:sp>
      <p:pic>
        <p:nvPicPr>
          <p:cNvPr id="7" name="Picture 6" descr="personality peanuts.jpg"/>
          <p:cNvPicPr>
            <a:picLocks noChangeAspect="1"/>
          </p:cNvPicPr>
          <p:nvPr/>
        </p:nvPicPr>
        <p:blipFill>
          <a:blip r:embed="rId3"/>
          <a:stretch>
            <a:fillRect/>
          </a:stretch>
        </p:blipFill>
        <p:spPr>
          <a:xfrm>
            <a:off x="1600200" y="1600200"/>
            <a:ext cx="4092674" cy="4071938"/>
          </a:xfrm>
          <a:prstGeom prst="rect">
            <a:avLst/>
          </a:prstGeom>
        </p:spPr>
      </p:pic>
      <p:sp>
        <p:nvSpPr>
          <p:cNvPr id="8" name="Rectangle 3"/>
          <p:cNvSpPr txBox="1">
            <a:spLocks noChangeArrowheads="1"/>
          </p:cNvSpPr>
          <p:nvPr/>
        </p:nvSpPr>
        <p:spPr bwMode="auto">
          <a:xfrm>
            <a:off x="1676400" y="1066800"/>
            <a:ext cx="19812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lnSpc>
                <a:spcPct val="120000"/>
              </a:lnSpc>
              <a:defRPr/>
            </a:pPr>
            <a:r>
              <a:rPr lang="en-US" sz="2000" b="1" dirty="0">
                <a:solidFill>
                  <a:srgbClr val="4F6228"/>
                </a:solidFill>
                <a:latin typeface=" JSP Ross"/>
                <a:ea typeface="ＭＳ Ｐゴシック" pitchFamily="52" charset="-128"/>
                <a:cs typeface=" JSP Ross"/>
              </a:rPr>
              <a:t>Phlegmatic</a:t>
            </a:r>
            <a:endParaRPr lang="en-US" sz="2000" b="1" dirty="0">
              <a:solidFill>
                <a:srgbClr val="4F6228"/>
              </a:solidFill>
              <a:latin typeface=" JSP Ross"/>
              <a:ea typeface="ＭＳ Ｐゴシック" pitchFamily="71" charset="-128"/>
              <a:cs typeface=" JSP Ross"/>
            </a:endParaRPr>
          </a:p>
        </p:txBody>
      </p:sp>
      <p:sp>
        <p:nvSpPr>
          <p:cNvPr id="9" name="Rectangle 3"/>
          <p:cNvSpPr txBox="1">
            <a:spLocks noChangeArrowheads="1"/>
          </p:cNvSpPr>
          <p:nvPr/>
        </p:nvSpPr>
        <p:spPr bwMode="auto">
          <a:xfrm>
            <a:off x="3657600" y="1066800"/>
            <a:ext cx="19812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lnSpc>
                <a:spcPct val="120000"/>
              </a:lnSpc>
              <a:defRPr/>
            </a:pPr>
            <a:r>
              <a:rPr lang="en-US" sz="2000" b="1" dirty="0">
                <a:solidFill>
                  <a:srgbClr val="3366FF"/>
                </a:solidFill>
                <a:latin typeface=" JSP Ross"/>
                <a:ea typeface="ＭＳ Ｐゴシック" pitchFamily="52" charset="-128"/>
                <a:cs typeface=" JSP Ross"/>
              </a:rPr>
              <a:t>Melancholy</a:t>
            </a:r>
            <a:endParaRPr lang="en-US" sz="2000" b="1" dirty="0">
              <a:solidFill>
                <a:srgbClr val="3366FF"/>
              </a:solidFill>
              <a:latin typeface=" JSP Ross"/>
              <a:ea typeface="ＭＳ Ｐゴシック" pitchFamily="71" charset="-128"/>
              <a:cs typeface=" JSP Ross"/>
            </a:endParaRPr>
          </a:p>
        </p:txBody>
      </p:sp>
      <p:sp>
        <p:nvSpPr>
          <p:cNvPr id="10" name="Rectangle 3"/>
          <p:cNvSpPr txBox="1">
            <a:spLocks noChangeArrowheads="1"/>
          </p:cNvSpPr>
          <p:nvPr/>
        </p:nvSpPr>
        <p:spPr bwMode="auto">
          <a:xfrm>
            <a:off x="1676400" y="5638800"/>
            <a:ext cx="19812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lnSpc>
                <a:spcPct val="120000"/>
              </a:lnSpc>
              <a:defRPr/>
            </a:pPr>
            <a:r>
              <a:rPr lang="en-US" sz="2000" b="1" dirty="0">
                <a:solidFill>
                  <a:srgbClr val="FF0000"/>
                </a:solidFill>
                <a:latin typeface=" JSP Ross"/>
                <a:ea typeface="ＭＳ Ｐゴシック" pitchFamily="52" charset="-128"/>
                <a:cs typeface=" JSP Ross"/>
              </a:rPr>
              <a:t>Sanguine</a:t>
            </a:r>
            <a:endParaRPr lang="en-US" sz="2000" b="1" dirty="0">
              <a:solidFill>
                <a:srgbClr val="FF0000"/>
              </a:solidFill>
              <a:latin typeface=" JSP Ross"/>
              <a:ea typeface="ＭＳ Ｐゴシック" pitchFamily="71" charset="-128"/>
              <a:cs typeface=" JSP Ross"/>
            </a:endParaRPr>
          </a:p>
        </p:txBody>
      </p:sp>
      <p:sp>
        <p:nvSpPr>
          <p:cNvPr id="11" name="Rectangle 3"/>
          <p:cNvSpPr txBox="1">
            <a:spLocks noChangeArrowheads="1"/>
          </p:cNvSpPr>
          <p:nvPr/>
        </p:nvSpPr>
        <p:spPr bwMode="auto">
          <a:xfrm>
            <a:off x="3657600" y="5638800"/>
            <a:ext cx="19812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eaLnBrk="0" hangingPunct="0">
              <a:lnSpc>
                <a:spcPct val="120000"/>
              </a:lnSpc>
              <a:defRPr/>
            </a:pPr>
            <a:r>
              <a:rPr lang="en-US" sz="2000" b="1" dirty="0">
                <a:solidFill>
                  <a:srgbClr val="FFFF00"/>
                </a:solidFill>
                <a:latin typeface=" JSP Ross"/>
                <a:ea typeface="ＭＳ Ｐゴシック" pitchFamily="52" charset="-128"/>
                <a:cs typeface=" JSP Ross"/>
              </a:rPr>
              <a:t>Choleric</a:t>
            </a:r>
            <a:endParaRPr lang="en-US" sz="2000" b="1" dirty="0">
              <a:solidFill>
                <a:srgbClr val="FFFF00"/>
              </a:solidFill>
              <a:latin typeface=" JSP Ross"/>
              <a:ea typeface="ＭＳ Ｐゴシック" pitchFamily="71" charset="-128"/>
              <a:cs typeface=" JSP Ros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accel="50000" decel="5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12" accel="50000" decel="50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3" accel="50000" decel="5000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accel="50000" decel="5000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1000"/>
                                        <p:tgtEl>
                                          <p:spTgt spid="5">
                                            <p:txEl>
                                              <p:pRg st="0" end="0"/>
                                            </p:txEl>
                                          </p:spTgt>
                                        </p:tgtEl>
                                      </p:cBhvr>
                                    </p:animEffect>
                                    <p:anim calcmode="lin" valueType="num">
                                      <p:cBhvr>
                                        <p:cTn id="3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1"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Effect transition="in" filter="fade">
                                      <p:cBhvr>
                                        <p:cTn id="37" dur="1000"/>
                                        <p:tgtEl>
                                          <p:spTgt spid="5">
                                            <p:txEl>
                                              <p:pRg st="1" end="1"/>
                                            </p:txEl>
                                          </p:spTgt>
                                        </p:tgtEl>
                                      </p:cBhvr>
                                    </p:animEffect>
                                    <p:anim calcmode="lin" valueType="num">
                                      <p:cBhvr>
                                        <p:cTn id="3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5">
                                            <p:txEl>
                                              <p:pRg st="2" end="2"/>
                                            </p:txEl>
                                          </p:spTgt>
                                        </p:tgtEl>
                                        <p:attrNameLst>
                                          <p:attrName>style.visibility</p:attrName>
                                        </p:attrNameLst>
                                      </p:cBhvr>
                                      <p:to>
                                        <p:strVal val="visible"/>
                                      </p:to>
                                    </p:set>
                                    <p:animEffect transition="in" filter="fade">
                                      <p:cBhvr>
                                        <p:cTn id="45" dur="1000"/>
                                        <p:tgtEl>
                                          <p:spTgt spid="5">
                                            <p:txEl>
                                              <p:pRg st="2" end="2"/>
                                            </p:txEl>
                                          </p:spTgt>
                                        </p:tgtEl>
                                      </p:cBhvr>
                                    </p:animEffect>
                                    <p:anim calcmode="lin" valueType="num">
                                      <p:cBhvr>
                                        <p:cTn id="4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47" dur="900" decel="100000" fill="hold"/>
                                        <p:tgtEl>
                                          <p:spTgt spid="5">
                                            <p:txEl>
                                              <p:pRg st="2" end="2"/>
                                            </p:tx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5">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7" presetClass="entr" presetSubtype="0" fill="hold" grpId="0" nodeType="clickEffect">
                                  <p:stCondLst>
                                    <p:cond delay="0"/>
                                  </p:stCondLst>
                                  <p:childTnLst>
                                    <p:set>
                                      <p:cBhvr>
                                        <p:cTn id="52" dur="1" fill="hold">
                                          <p:stCondLst>
                                            <p:cond delay="0"/>
                                          </p:stCondLst>
                                        </p:cTn>
                                        <p:tgtEl>
                                          <p:spTgt spid="5">
                                            <p:txEl>
                                              <p:pRg st="3" end="3"/>
                                            </p:txEl>
                                          </p:spTgt>
                                        </p:tgtEl>
                                        <p:attrNameLst>
                                          <p:attrName>style.visibility</p:attrName>
                                        </p:attrNameLst>
                                      </p:cBhvr>
                                      <p:to>
                                        <p:strVal val="visible"/>
                                      </p:to>
                                    </p:set>
                                    <p:animEffect transition="in" filter="fade">
                                      <p:cBhvr>
                                        <p:cTn id="53" dur="1000"/>
                                        <p:tgtEl>
                                          <p:spTgt spid="5">
                                            <p:txEl>
                                              <p:pRg st="3" end="3"/>
                                            </p:txEl>
                                          </p:spTgt>
                                        </p:tgtEl>
                                      </p:cBhvr>
                                    </p:animEffect>
                                    <p:anim calcmode="lin" valueType="num">
                                      <p:cBhvr>
                                        <p:cTn id="54"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55" dur="900" decel="100000" fill="hold"/>
                                        <p:tgtEl>
                                          <p:spTgt spid="5">
                                            <p:txEl>
                                              <p:pRg st="3" end="3"/>
                                            </p:txEl>
                                          </p:spTgt>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5">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7" presetClass="entr" presetSubtype="0" fill="hold" grpId="0" nodeType="clickEffect">
                                  <p:stCondLst>
                                    <p:cond delay="0"/>
                                  </p:stCondLst>
                                  <p:childTnLst>
                                    <p:set>
                                      <p:cBhvr>
                                        <p:cTn id="60" dur="1" fill="hold">
                                          <p:stCondLst>
                                            <p:cond delay="0"/>
                                          </p:stCondLst>
                                        </p:cTn>
                                        <p:tgtEl>
                                          <p:spTgt spid="5">
                                            <p:txEl>
                                              <p:pRg st="4" end="4"/>
                                            </p:txEl>
                                          </p:spTgt>
                                        </p:tgtEl>
                                        <p:attrNameLst>
                                          <p:attrName>style.visibility</p:attrName>
                                        </p:attrNameLst>
                                      </p:cBhvr>
                                      <p:to>
                                        <p:strVal val="visible"/>
                                      </p:to>
                                    </p:set>
                                    <p:animEffect transition="in" filter="fade">
                                      <p:cBhvr>
                                        <p:cTn id="61" dur="1000"/>
                                        <p:tgtEl>
                                          <p:spTgt spid="5">
                                            <p:txEl>
                                              <p:pRg st="4" end="4"/>
                                            </p:txEl>
                                          </p:spTgt>
                                        </p:tgtEl>
                                      </p:cBhvr>
                                    </p:animEffect>
                                    <p:anim calcmode="lin" valueType="num">
                                      <p:cBhvr>
                                        <p:cTn id="6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63" dur="900" decel="100000" fill="hold"/>
                                        <p:tgtEl>
                                          <p:spTgt spid="5">
                                            <p:txEl>
                                              <p:pRg st="4" end="4"/>
                                            </p:txEl>
                                          </p:spTgt>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5">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7" presetClass="entr" presetSubtype="0" fill="hold" grpId="0" nodeType="clickEffect">
                                  <p:stCondLst>
                                    <p:cond delay="0"/>
                                  </p:stCondLst>
                                  <p:childTnLst>
                                    <p:set>
                                      <p:cBhvr>
                                        <p:cTn id="68" dur="1" fill="hold">
                                          <p:stCondLst>
                                            <p:cond delay="0"/>
                                          </p:stCondLst>
                                        </p:cTn>
                                        <p:tgtEl>
                                          <p:spTgt spid="5">
                                            <p:txEl>
                                              <p:pRg st="5" end="5"/>
                                            </p:txEl>
                                          </p:spTgt>
                                        </p:tgtEl>
                                        <p:attrNameLst>
                                          <p:attrName>style.visibility</p:attrName>
                                        </p:attrNameLst>
                                      </p:cBhvr>
                                      <p:to>
                                        <p:strVal val="visible"/>
                                      </p:to>
                                    </p:set>
                                    <p:animEffect transition="in" filter="fade">
                                      <p:cBhvr>
                                        <p:cTn id="69" dur="1000"/>
                                        <p:tgtEl>
                                          <p:spTgt spid="5">
                                            <p:txEl>
                                              <p:pRg st="5" end="5"/>
                                            </p:txEl>
                                          </p:spTgt>
                                        </p:tgtEl>
                                      </p:cBhvr>
                                    </p:animEffect>
                                    <p:anim calcmode="lin" valueType="num">
                                      <p:cBhvr>
                                        <p:cTn id="70"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71" dur="900" decel="100000" fill="hold"/>
                                        <p:tgtEl>
                                          <p:spTgt spid="5">
                                            <p:txEl>
                                              <p:pRg st="5" end="5"/>
                                            </p:txEl>
                                          </p:spTgt>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5">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3962400" cy="1524000"/>
          </a:xfrm>
        </p:spPr>
        <p:txBody>
          <a:bodyPr anchor="t"/>
          <a:lstStyle/>
          <a:p>
            <a:pPr>
              <a:lnSpc>
                <a:spcPct val="120000"/>
              </a:lnSpc>
            </a:pPr>
            <a:r>
              <a:rPr lang="en-US" sz="2800" dirty="0">
                <a:solidFill>
                  <a:srgbClr val="4F6228"/>
                </a:solidFill>
                <a:latin typeface=" JSP Ross"/>
                <a:cs typeface=" JSP Ross"/>
              </a:rPr>
              <a:t>Cartoons with a message</a:t>
            </a:r>
            <a:endParaRPr lang="en-US" sz="2800" dirty="0">
              <a:solidFill>
                <a:srgbClr val="4F6228"/>
              </a:solidFill>
              <a:latin typeface=" JSP Ross"/>
              <a:ea typeface="ＭＳ Ｐゴシック" pitchFamily="71" charset="-128"/>
              <a:cs typeface=" JSP Ross"/>
            </a:endParaRPr>
          </a:p>
        </p:txBody>
      </p:sp>
      <p:pic>
        <p:nvPicPr>
          <p:cNvPr id="5" name="Picture 4" descr="dungeon.jpg"/>
          <p:cNvPicPr>
            <a:picLocks noChangeAspect="1"/>
          </p:cNvPicPr>
          <p:nvPr/>
        </p:nvPicPr>
        <p:blipFill>
          <a:blip r:embed="rId3"/>
          <a:stretch>
            <a:fillRect/>
          </a:stretch>
        </p:blipFill>
        <p:spPr>
          <a:xfrm>
            <a:off x="1524000" y="1905000"/>
            <a:ext cx="9144000" cy="4718050"/>
          </a:xfrm>
          <a:prstGeom prst="rect">
            <a:avLst/>
          </a:prstGeom>
        </p:spPr>
      </p:pic>
      <p:pic>
        <p:nvPicPr>
          <p:cNvPr id="7" name="Picture 6" descr="baby blues cartoons.jpg"/>
          <p:cNvPicPr>
            <a:picLocks noChangeAspect="1"/>
          </p:cNvPicPr>
          <p:nvPr/>
        </p:nvPicPr>
        <p:blipFill>
          <a:blip r:embed="rId4"/>
          <a:stretch>
            <a:fillRect/>
          </a:stretch>
        </p:blipFill>
        <p:spPr>
          <a:xfrm>
            <a:off x="1524000" y="1600200"/>
            <a:ext cx="9144000" cy="4359276"/>
          </a:xfrm>
          <a:prstGeom prst="rect">
            <a:avLst/>
          </a:prstGeom>
        </p:spPr>
      </p:pic>
      <p:pic>
        <p:nvPicPr>
          <p:cNvPr id="8" name="Picture 7" descr="FC interrupting A.jpg"/>
          <p:cNvPicPr>
            <a:picLocks noChangeAspect="1"/>
          </p:cNvPicPr>
          <p:nvPr/>
        </p:nvPicPr>
        <p:blipFill>
          <a:blip r:embed="rId5"/>
          <a:stretch>
            <a:fillRect/>
          </a:stretch>
        </p:blipFill>
        <p:spPr>
          <a:xfrm>
            <a:off x="1524001" y="1676400"/>
            <a:ext cx="3791797" cy="4038600"/>
          </a:xfrm>
          <a:prstGeom prst="rect">
            <a:avLst/>
          </a:prstGeom>
        </p:spPr>
      </p:pic>
      <p:pic>
        <p:nvPicPr>
          <p:cNvPr id="9" name="Picture 8" descr="FC interrupting B.jpg"/>
          <p:cNvPicPr>
            <a:picLocks noChangeAspect="1"/>
          </p:cNvPicPr>
          <p:nvPr/>
        </p:nvPicPr>
        <p:blipFill>
          <a:blip r:embed="rId6"/>
          <a:stretch>
            <a:fillRect/>
          </a:stretch>
        </p:blipFill>
        <p:spPr>
          <a:xfrm>
            <a:off x="5970588" y="1524000"/>
            <a:ext cx="4697413" cy="450951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37"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900" decel="100000" fill="hold"/>
                                        <p:tgtEl>
                                          <p:spTgt spid="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childTnLst>
                          </p:cTn>
                        </p:par>
                        <p:par>
                          <p:cTn id="27" fill="hold">
                            <p:stCondLst>
                              <p:cond delay="500"/>
                            </p:stCondLst>
                            <p:childTnLst>
                              <p:par>
                                <p:cTn id="28" presetID="2" presetClass="entr" presetSubtype="8" accel="50000" decel="5000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0-#ppt_w/2"/>
                                          </p:val>
                                        </p:tav>
                                        <p:tav tm="100000">
                                          <p:val>
                                            <p:strVal val="#ppt_x"/>
                                          </p:val>
                                        </p:tav>
                                      </p:tavLst>
                                    </p:anim>
                                    <p:anim calcmode="lin" valueType="num">
                                      <p:cBhvr additive="base">
                                        <p:cTn id="31"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accel="50000" decel="5000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1+#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4079</TotalTime>
  <Words>1058</Words>
  <Application>Microsoft Macintosh PowerPoint</Application>
  <PresentationFormat>Widescreen</PresentationFormat>
  <Paragraphs>123</Paragraphs>
  <Slides>41</Slides>
  <Notes>41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ＭＳ Ｐゴシック</vt:lpstr>
      <vt:lpstr> JSP Ross</vt:lpstr>
      <vt:lpstr>Arial</vt:lpstr>
      <vt:lpstr>Calibri</vt:lpstr>
      <vt:lpstr>Estelle Black SF</vt:lpstr>
      <vt:lpstr>Helvetica</vt:lpstr>
      <vt:lpstr>Impact</vt:lpstr>
      <vt:lpstr>SLGreek</vt:lpstr>
      <vt:lpstr>Wingdings</vt:lpstr>
      <vt:lpstr>Office Theme</vt:lpstr>
      <vt:lpstr>PowerPoint Presentation</vt:lpstr>
      <vt:lpstr>“When a boy turns 13, seal him in a barrel and feed him through a knot hole. When he turns 16, plug up the hole.”</vt:lpstr>
      <vt:lpstr>A word fitly spoken is like apples of gold in pictures of silver. </vt:lpstr>
      <vt:lpstr>Like apples of gold in settings of silver is a ruling rightly given.</vt:lpstr>
      <vt:lpstr>This week MV submission: Memory</vt:lpstr>
      <vt:lpstr>Read chapters 13 &amp; 14 This week.  Chapter 13 by tomorrow (Tuesday!) and chapter 14 by Thursday.  Be ready to discuss in class the rest of the week.  Discussion points! </vt:lpstr>
      <vt:lpstr>PowerPoint Presentation</vt:lpstr>
      <vt:lpstr>Group yourselves: </vt:lpstr>
      <vt:lpstr>Cartoons with a message</vt:lpstr>
      <vt:lpstr>PowerPoint Presentation</vt:lpstr>
      <vt:lpstr>PowerPoint Presentation</vt:lpstr>
      <vt:lpstr>PowerPoint Presentation</vt:lpstr>
      <vt:lpstr>PowerPoint Presentation</vt:lpstr>
      <vt:lpstr>PowerPoint Presentation</vt:lpstr>
      <vt:lpstr>“When I was a boy of fourteen, my father was so ignorant I could hardly stand to have the old man around. But when I got to be twenty-one, I was astonished at how much he had learned in seven years.”</vt:lpstr>
      <vt:lpstr>This week MV submission: Memory</vt:lpstr>
      <vt:lpstr>Group yourselves: </vt:lpstr>
      <vt:lpstr>Lessons learned: </vt:lpstr>
      <vt:lpstr>Cartoons with a message</vt:lpstr>
      <vt:lpstr>PowerPoint Presentation</vt:lpstr>
      <vt:lpstr>PowerPoint Presentation</vt:lpstr>
      <vt:lpstr>Read chapters 13 &amp; 14 This week.  Chapter 13 discussion today!  Discussion points. </vt:lpstr>
      <vt:lpstr>PowerPoint Presentation</vt:lpstr>
      <vt:lpstr>PowerPoint Presentation</vt:lpstr>
      <vt:lpstr>PowerPoint Presentation</vt:lpstr>
      <vt:lpstr>“The most important thing a father can do for his children is to love their mother.”</vt:lpstr>
      <vt:lpstr>“The object of discipline is the training of the child for self-government. He should be taught self-reliance and self-control.”</vt:lpstr>
      <vt:lpstr>A word fitly spoken is like apples of gold in pictures of silver. </vt:lpstr>
      <vt:lpstr>Like apples of gold in settings of silver is a ruling rightly given.</vt:lpstr>
      <vt:lpstr>Cartoons with a message</vt:lpstr>
      <vt:lpstr>PowerPoint Presentation</vt:lpstr>
      <vt:lpstr>PowerPoint Presentation</vt:lpstr>
      <vt:lpstr>PowerPoint Presentation</vt:lpstr>
      <vt:lpstr>Group yourselves with a buddy: </vt:lpstr>
      <vt:lpstr>PowerPoint Presentation</vt:lpstr>
      <vt:lpstr>PowerPoint Presentation</vt:lpstr>
      <vt:lpstr>“Since the surrender of the will is so much more difficult for some [children] than for others, the [parent] should make obedience to his requirements as easy as possible . . . The will should be guided and moulded, but not ignored or crushed. Save the strength of the will; in the battle of life it will be needed.”</vt:lpstr>
      <vt:lpstr>Cartoons with a message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Preferred Customer</dc:creator>
  <cp:lastModifiedBy>dgregory@montereybayacademy.org</cp:lastModifiedBy>
  <cp:revision>147</cp:revision>
  <dcterms:created xsi:type="dcterms:W3CDTF">2013-10-09T21:38:41Z</dcterms:created>
  <dcterms:modified xsi:type="dcterms:W3CDTF">2025-10-24T15:17:09Z</dcterms:modified>
</cp:coreProperties>
</file>