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2" r:id="rId2"/>
    <p:sldId id="406" r:id="rId3"/>
    <p:sldId id="343" r:id="rId4"/>
    <p:sldId id="344" r:id="rId5"/>
    <p:sldId id="537" r:id="rId6"/>
    <p:sldId id="403" r:id="rId7"/>
    <p:sldId id="388" r:id="rId8"/>
    <p:sldId id="664" r:id="rId9"/>
    <p:sldId id="295" r:id="rId10"/>
    <p:sldId id="415" r:id="rId11"/>
    <p:sldId id="412" r:id="rId12"/>
    <p:sldId id="389" r:id="rId13"/>
    <p:sldId id="380" r:id="rId14"/>
    <p:sldId id="315" r:id="rId15"/>
    <p:sldId id="407" r:id="rId16"/>
    <p:sldId id="687" r:id="rId17"/>
    <p:sldId id="408" r:id="rId18"/>
    <p:sldId id="394" r:id="rId19"/>
    <p:sldId id="685" r:id="rId20"/>
    <p:sldId id="686" r:id="rId21"/>
    <p:sldId id="416" r:id="rId22"/>
    <p:sldId id="373" r:id="rId23"/>
    <p:sldId id="372" r:id="rId24"/>
    <p:sldId id="405" r:id="rId25"/>
    <p:sldId id="404" r:id="rId26"/>
    <p:sldId id="420" r:id="rId27"/>
    <p:sldId id="421" r:id="rId28"/>
    <p:sldId id="409" r:id="rId29"/>
    <p:sldId id="417" r:id="rId30"/>
    <p:sldId id="321" r:id="rId31"/>
    <p:sldId id="276" r:id="rId32"/>
    <p:sldId id="688" r:id="rId33"/>
    <p:sldId id="323" r:id="rId34"/>
    <p:sldId id="682" r:id="rId35"/>
    <p:sldId id="689" r:id="rId36"/>
    <p:sldId id="684"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031"/>
    <p:restoredTop sz="94694"/>
  </p:normalViewPr>
  <p:slideViewPr>
    <p:cSldViewPr>
      <p:cViewPr varScale="1">
        <p:scale>
          <a:sx n="121" d="100"/>
          <a:sy n="121" d="100"/>
        </p:scale>
        <p:origin x="1096"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10/30/25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13525882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DC60A3C-D498-4CB3-AC3A-9111DD872419}" type="slidenum">
              <a:rPr lang="en-GB" sz="1200">
                <a:latin typeface="Calibri" pitchFamily="71" charset="0"/>
                <a:ea typeface="ＭＳ Ｐゴシック" pitchFamily="71" charset="-128"/>
                <a:cs typeface="ＭＳ Ｐゴシック" pitchFamily="71" charset="-128"/>
              </a:rPr>
              <a:pPr algn="r"/>
              <a:t>1</a:t>
            </a:fld>
            <a:endParaRPr lang="en-GB" sz="1200">
              <a:latin typeface="Calibri" pitchFamily="71" charset="0"/>
              <a:ea typeface="ＭＳ Ｐゴシック" pitchFamily="71" charset="-128"/>
              <a:cs typeface="ＭＳ Ｐゴシック" pitchFamily="71" charset="-128"/>
            </a:endParaRPr>
          </a:p>
        </p:txBody>
      </p:sp>
      <p:sp>
        <p:nvSpPr>
          <p:cNvPr id="76803"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6804"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1024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D9423E9-9C91-401E-A31A-F00105B5B396}" type="slidenum">
              <a:rPr lang="en-US" sz="1200">
                <a:latin typeface="Calibri" pitchFamily="79" charset="0"/>
              </a:rPr>
              <a:pPr algn="r"/>
              <a:t>11</a:t>
            </a:fld>
            <a:endParaRPr lang="en-US" sz="1200">
              <a:latin typeface="Calibri" pitchFamily="79"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13</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AA8F84B-4A09-4F1A-AC8C-AE22FD053490}" type="slidenum">
              <a:rPr lang="en-GB" sz="1200">
                <a:latin typeface="Calibri" pitchFamily="71" charset="0"/>
                <a:ea typeface="ＭＳ Ｐゴシック" pitchFamily="71" charset="-128"/>
                <a:cs typeface="ＭＳ Ｐゴシック" pitchFamily="71" charset="-128"/>
              </a:rPr>
              <a:pPr algn="r"/>
              <a:t>14</a:t>
            </a:fld>
            <a:endParaRPr lang="en-GB" sz="1200">
              <a:latin typeface="Calibri" pitchFamily="71" charset="0"/>
              <a:ea typeface="ＭＳ Ｐゴシック" pitchFamily="71" charset="-128"/>
              <a:cs typeface="ＭＳ Ｐゴシック" pitchFamily="71" charset="-128"/>
            </a:endParaRPr>
          </a:p>
        </p:txBody>
      </p:sp>
      <p:sp>
        <p:nvSpPr>
          <p:cNvPr id="7885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885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269E-D2F6-3871-2FB2-3EB03AECA992}"/>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AC429B85-D2D9-04B2-531B-0975A8DD0581}"/>
              </a:ext>
            </a:extLst>
          </p:cNvPr>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a:extLst>
              <a:ext uri="{FF2B5EF4-FFF2-40B4-BE49-F238E27FC236}">
                <a16:creationId xmlns:a16="http://schemas.microsoft.com/office/drawing/2014/main" id="{2CD6A30F-4910-EE77-76DE-657CEFE5AA43}"/>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2451386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18</a:t>
            </a:fld>
            <a:endParaRPr lang="en-US" sz="1200">
              <a:latin typeface="Calibri" pitchFamily="7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61330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20</a:t>
            </a:fld>
            <a:endParaRPr lang="en-US" sz="1200">
              <a:latin typeface="Calibri" pitchFamily="79" charset="0"/>
            </a:endParaRPr>
          </a:p>
        </p:txBody>
      </p:sp>
    </p:spTree>
    <p:extLst>
      <p:ext uri="{BB962C8B-B14F-4D97-AF65-F5344CB8AC3E}">
        <p14:creationId xmlns:p14="http://schemas.microsoft.com/office/powerpoint/2010/main" val="3701224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22</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85258F3-343E-4D60-BC18-1C5B09AD45D6}" type="slidenum">
              <a:rPr lang="en-GB" sz="1200">
                <a:latin typeface="Calibri" pitchFamily="71" charset="0"/>
                <a:ea typeface="ＭＳ Ｐゴシック" pitchFamily="71" charset="-128"/>
                <a:cs typeface="ＭＳ Ｐゴシック" pitchFamily="71" charset="-128"/>
              </a:rPr>
              <a:pPr algn="r"/>
              <a:t>23</a:t>
            </a:fld>
            <a:endParaRPr lang="en-GB" sz="1200">
              <a:latin typeface="Calibri" pitchFamily="71" charset="0"/>
              <a:ea typeface="ＭＳ Ｐゴシック" pitchFamily="71" charset="-128"/>
              <a:cs typeface="ＭＳ Ｐゴシック" pitchFamily="71" charset="-128"/>
            </a:endParaRPr>
          </a:p>
        </p:txBody>
      </p:sp>
      <p:sp>
        <p:nvSpPr>
          <p:cNvPr id="808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0900"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26</a:t>
            </a:fld>
            <a:endParaRPr lang="en-US" sz="1200">
              <a:latin typeface="Calibri" pitchFamily="7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27</a:t>
            </a:fld>
            <a:endParaRPr lang="en-US" sz="1200">
              <a:latin typeface="Calibri" pitchFamily="71"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28</a:t>
            </a:fld>
            <a:endParaRPr lang="en-US" sz="1200">
              <a:latin typeface="Calibri" pitchFamily="7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29</a:t>
            </a:fld>
            <a:endParaRPr lang="en-US" sz="1200">
              <a:latin typeface="Calibri" pitchFamily="79"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30</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0FD6FF1-3C76-4A4D-A5D6-12404D56C19F}" type="slidenum">
              <a:rPr lang="en-GB">
                <a:latin typeface="Calibri" pitchFamily="79" charset="0"/>
              </a:rPr>
              <a:pPr/>
              <a:t>31</a:t>
            </a:fld>
            <a:endParaRPr lang="en-GB">
              <a:latin typeface="Calibri" pitchFamily="79"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43C39-E30F-9F3B-B51B-8113126B522F}"/>
            </a:ext>
          </a:extLst>
        </p:cNvPr>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442FB61-0921-3376-1771-DEF97334B874}"/>
              </a:ext>
            </a:extLst>
          </p:cNvPr>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a:extLst>
              <a:ext uri="{FF2B5EF4-FFF2-40B4-BE49-F238E27FC236}">
                <a16:creationId xmlns:a16="http://schemas.microsoft.com/office/drawing/2014/main" id="{0090B575-6468-0D94-5BD2-418EF45BDD0E}"/>
              </a:ext>
            </a:extLst>
          </p:cNvPr>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a:extLst>
              <a:ext uri="{FF2B5EF4-FFF2-40B4-BE49-F238E27FC236}">
                <a16:creationId xmlns:a16="http://schemas.microsoft.com/office/drawing/2014/main" id="{5C319531-A61D-0A8C-1FD8-106F74CC8C39}"/>
              </a:ext>
            </a:extLst>
          </p:cNvPr>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32</a:t>
            </a:fld>
            <a:endParaRPr lang="en-US" sz="1200">
              <a:latin typeface="Calibri" pitchFamily="79" charset="0"/>
            </a:endParaRPr>
          </a:p>
        </p:txBody>
      </p:sp>
    </p:spTree>
    <p:extLst>
      <p:ext uri="{BB962C8B-B14F-4D97-AF65-F5344CB8AC3E}">
        <p14:creationId xmlns:p14="http://schemas.microsoft.com/office/powerpoint/2010/main" val="159370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33</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34</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1583405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43C39-E30F-9F3B-B51B-8113126B522F}"/>
            </a:ext>
          </a:extLst>
        </p:cNvPr>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442FB61-0921-3376-1771-DEF97334B874}"/>
              </a:ext>
            </a:extLst>
          </p:cNvPr>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a:extLst>
              <a:ext uri="{FF2B5EF4-FFF2-40B4-BE49-F238E27FC236}">
                <a16:creationId xmlns:a16="http://schemas.microsoft.com/office/drawing/2014/main" id="{0090B575-6468-0D94-5BD2-418EF45BDD0E}"/>
              </a:ext>
            </a:extLst>
          </p:cNvPr>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a:extLst>
              <a:ext uri="{FF2B5EF4-FFF2-40B4-BE49-F238E27FC236}">
                <a16:creationId xmlns:a16="http://schemas.microsoft.com/office/drawing/2014/main" id="{5C319531-A61D-0A8C-1FD8-106F74CC8C39}"/>
              </a:ext>
            </a:extLst>
          </p:cNvPr>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35</a:t>
            </a:fld>
            <a:endParaRPr lang="en-US" sz="1200">
              <a:latin typeface="Calibri" pitchFamily="79" charset="0"/>
            </a:endParaRPr>
          </a:p>
        </p:txBody>
      </p:sp>
    </p:spTree>
    <p:extLst>
      <p:ext uri="{BB962C8B-B14F-4D97-AF65-F5344CB8AC3E}">
        <p14:creationId xmlns:p14="http://schemas.microsoft.com/office/powerpoint/2010/main" val="880607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36</a:t>
            </a:fld>
            <a:endParaRPr lang="en-US" sz="1200">
              <a:latin typeface="Calibri" pitchFamily="71" charset="0"/>
              <a:ea typeface="ＭＳ Ｐゴシック" pitchFamily="71" charset="-128"/>
              <a:cs typeface="ＭＳ Ｐゴシック" pitchFamily="71" charset="-128"/>
            </a:endParaRPr>
          </a:p>
        </p:txBody>
      </p:sp>
    </p:spTree>
    <p:extLst>
      <p:ext uri="{BB962C8B-B14F-4D97-AF65-F5344CB8AC3E}">
        <p14:creationId xmlns:p14="http://schemas.microsoft.com/office/powerpoint/2010/main" val="3784758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5</a:t>
            </a:fld>
            <a:endParaRPr lang="en-US" sz="1200">
              <a:latin typeface="Calibri" pitchFamily="79" charset="0"/>
            </a:endParaRPr>
          </a:p>
        </p:txBody>
      </p:sp>
    </p:spTree>
    <p:extLst>
      <p:ext uri="{BB962C8B-B14F-4D97-AF65-F5344CB8AC3E}">
        <p14:creationId xmlns:p14="http://schemas.microsoft.com/office/powerpoint/2010/main" val="238481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8</a:t>
            </a:fld>
            <a:endParaRPr lang="en-US" sz="1200">
              <a:latin typeface="Calibri" pitchFamily="79" charset="0"/>
            </a:endParaRPr>
          </a:p>
        </p:txBody>
      </p:sp>
    </p:spTree>
    <p:extLst>
      <p:ext uri="{BB962C8B-B14F-4D97-AF65-F5344CB8AC3E}">
        <p14:creationId xmlns:p14="http://schemas.microsoft.com/office/powerpoint/2010/main" val="123575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1024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D9423E9-9C91-401E-A31A-F00105B5B396}" type="slidenum">
              <a:rPr lang="en-US" sz="1200">
                <a:latin typeface="Calibri" pitchFamily="79" charset="0"/>
              </a:rPr>
              <a:pPr algn="r"/>
              <a:t>9</a:t>
            </a:fld>
            <a:endParaRPr lang="en-US" sz="1200">
              <a:latin typeface="Calibri" pitchFamily="7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10/30/25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10/30/25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10/30/25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10/30/25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10/30/25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10/30/25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10/30/25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10/30/25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10/30/25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10/30/25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10/30/25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10/30/25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0"/>
            <a:ext cx="4343400" cy="838200"/>
          </a:xfrm>
        </p:spPr>
        <p:txBody>
          <a:bodyPr anchor="t"/>
          <a:lstStyle/>
          <a:p>
            <a:pPr>
              <a:lnSpc>
                <a:spcPct val="120000"/>
              </a:lnSpc>
            </a:pPr>
            <a:r>
              <a:rPr lang="en-US" sz="2800" dirty="0">
                <a:solidFill>
                  <a:srgbClr val="4F6228"/>
                </a:solidFill>
                <a:latin typeface=" JSP Ross"/>
                <a:cs typeface=" JSP Ross"/>
              </a:rPr>
              <a:t>Outside experiment</a:t>
            </a:r>
            <a:endParaRPr lang="en-US" sz="2800" dirty="0">
              <a:solidFill>
                <a:srgbClr val="4F6228"/>
              </a:solidFill>
              <a:latin typeface=" JSP Ross"/>
              <a:ea typeface="ＭＳ Ｐゴシック" pitchFamily="71" charset="-128"/>
              <a:cs typeface=" JSP Ross"/>
            </a:endParaRPr>
          </a:p>
        </p:txBody>
      </p:sp>
      <p:pic>
        <p:nvPicPr>
          <p:cNvPr id="6" name="Picture 5" descr="ruler.jpg"/>
          <p:cNvPicPr>
            <a:picLocks noChangeAspect="1"/>
          </p:cNvPicPr>
          <p:nvPr/>
        </p:nvPicPr>
        <p:blipFill>
          <a:blip r:embed="rId3"/>
          <a:stretch>
            <a:fillRect/>
          </a:stretch>
        </p:blipFill>
        <p:spPr>
          <a:xfrm>
            <a:off x="3810000" y="1600200"/>
            <a:ext cx="783018" cy="4427538"/>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riage timeline.jpg"/>
          <p:cNvPicPr>
            <a:picLocks noChangeAspect="1"/>
          </p:cNvPicPr>
          <p:nvPr/>
        </p:nvPicPr>
        <p:blipFill>
          <a:blip r:embed="rId3"/>
          <a:stretch>
            <a:fillRect/>
          </a:stretch>
        </p:blipFill>
        <p:spPr>
          <a:xfrm>
            <a:off x="1524000" y="4114800"/>
            <a:ext cx="9144001" cy="2159000"/>
          </a:xfrm>
          <a:prstGeom prst="rect">
            <a:avLst/>
          </a:prstGeom>
        </p:spPr>
      </p:pic>
      <p:pic>
        <p:nvPicPr>
          <p:cNvPr id="4" name="Picture 3" descr="Garlic-Chives-5.jpg"/>
          <p:cNvPicPr>
            <a:picLocks noChangeAspect="1"/>
          </p:cNvPicPr>
          <p:nvPr/>
        </p:nvPicPr>
        <p:blipFill>
          <a:blip r:embed="rId4"/>
          <a:stretch>
            <a:fillRect/>
          </a:stretch>
        </p:blipFill>
        <p:spPr>
          <a:xfrm>
            <a:off x="1524000" y="457200"/>
            <a:ext cx="3505200" cy="3505200"/>
          </a:xfrm>
          <a:prstGeom prst="rect">
            <a:avLst/>
          </a:prstGeom>
          <a:ln>
            <a:noFill/>
          </a:ln>
          <a:effectLst>
            <a:softEdge rad="112500"/>
          </a:effectLst>
        </p:spPr>
      </p:pic>
      <p:pic>
        <p:nvPicPr>
          <p:cNvPr id="5" name="Picture 4" descr="rose_rosebud_macro_860627_o.jpg"/>
          <p:cNvPicPr>
            <a:picLocks noChangeAspect="1"/>
          </p:cNvPicPr>
          <p:nvPr/>
        </p:nvPicPr>
        <p:blipFill>
          <a:blip r:embed="rId5"/>
          <a:srcRect l="25623" r="18327"/>
          <a:stretch>
            <a:fillRect/>
          </a:stretch>
        </p:blipFill>
        <p:spPr>
          <a:xfrm>
            <a:off x="3657600" y="381000"/>
            <a:ext cx="2667000" cy="3568700"/>
          </a:xfrm>
          <a:prstGeom prst="rect">
            <a:avLst/>
          </a:prstGeom>
          <a:ln>
            <a:noFill/>
          </a:ln>
          <a:effectLst>
            <a:softEdge rad="112500"/>
          </a:effectLst>
        </p:spPr>
      </p:pic>
      <p:pic>
        <p:nvPicPr>
          <p:cNvPr id="6" name="Picture 5" descr="Screen Shot 2013-10-13 at 7.33.55 PM (2).JPG"/>
          <p:cNvPicPr>
            <a:picLocks noChangeAspect="1"/>
          </p:cNvPicPr>
          <p:nvPr/>
        </p:nvPicPr>
        <p:blipFill>
          <a:blip r:embed="rId6"/>
          <a:srcRect l="15313" r="8120"/>
          <a:stretch>
            <a:fillRect/>
          </a:stretch>
        </p:blipFill>
        <p:spPr>
          <a:xfrm>
            <a:off x="5105400" y="228600"/>
            <a:ext cx="3429000" cy="3386138"/>
          </a:xfrm>
          <a:prstGeom prst="rect">
            <a:avLst/>
          </a:prstGeom>
          <a:ln>
            <a:noFill/>
          </a:ln>
          <a:effectLst>
            <a:softEdge rad="112500"/>
          </a:effectLst>
        </p:spPr>
      </p:pic>
      <p:pic>
        <p:nvPicPr>
          <p:cNvPr id="7" name="Picture 6" descr="texture-of-rose-bud-with-drops-isolated-1358590157_26.jpg"/>
          <p:cNvPicPr>
            <a:picLocks noChangeAspect="1"/>
          </p:cNvPicPr>
          <p:nvPr/>
        </p:nvPicPr>
        <p:blipFill>
          <a:blip r:embed="rId7"/>
          <a:srcRect l="9257" r="3241"/>
          <a:stretch>
            <a:fillRect/>
          </a:stretch>
        </p:blipFill>
        <p:spPr>
          <a:xfrm>
            <a:off x="6553200" y="1"/>
            <a:ext cx="4114800" cy="3146425"/>
          </a:xfrm>
          <a:prstGeom prst="rect">
            <a:avLst/>
          </a:prstGeom>
        </p:spPr>
      </p:pic>
      <p:cxnSp>
        <p:nvCxnSpPr>
          <p:cNvPr id="9" name="Straight Arrow Connector 8"/>
          <p:cNvCxnSpPr/>
          <p:nvPr/>
        </p:nvCxnSpPr>
        <p:spPr>
          <a:xfrm rot="5400000">
            <a:off x="1828800" y="3733800"/>
            <a:ext cx="457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flipV="1">
            <a:off x="3276600" y="3429000"/>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V="1">
            <a:off x="4191000" y="3200400"/>
            <a:ext cx="14478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Left Brace 13"/>
          <p:cNvSpPr/>
          <p:nvPr/>
        </p:nvSpPr>
        <p:spPr>
          <a:xfrm rot="5400000">
            <a:off x="7086600" y="1524000"/>
            <a:ext cx="457200" cy="4724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a:stCxn id="14" idx="1"/>
          </p:cNvCxnSpPr>
          <p:nvPr/>
        </p:nvCxnSpPr>
        <p:spPr>
          <a:xfrm rot="5400000" flipH="1" flipV="1">
            <a:off x="7277100" y="3086100"/>
            <a:ext cx="609600" cy="53340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olded Corner 17"/>
          <p:cNvSpPr/>
          <p:nvPr/>
        </p:nvSpPr>
        <p:spPr>
          <a:xfrm>
            <a:off x="4572000" y="4419600"/>
            <a:ext cx="5257800" cy="228600"/>
          </a:xfrm>
          <a:prstGeom prst="foldedCorner">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2" presetClass="entr" presetSubtype="1"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par>
                          <p:cTn id="58" fill="hold">
                            <p:stCondLst>
                              <p:cond delay="500"/>
                            </p:stCondLst>
                            <p:childTnLst>
                              <p:par>
                                <p:cTn id="59" presetID="42"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22" presetClass="entr" presetSubtype="1"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up)">
                                      <p:cBhvr>
                                        <p:cTn id="67" dur="500"/>
                                        <p:tgtEl>
                                          <p:spTgt spid="16"/>
                                        </p:tgtEl>
                                      </p:cBhvr>
                                    </p:animEffect>
                                  </p:childTnLst>
                                </p:cTn>
                              </p:par>
                            </p:childTnLst>
                          </p:cTn>
                        </p:par>
                        <p:par>
                          <p:cTn id="68" fill="hold">
                            <p:stCondLst>
                              <p:cond delay="2000"/>
                            </p:stCondLst>
                            <p:childTnLst>
                              <p:par>
                                <p:cTn id="69" presetID="22" presetClass="entr" presetSubtype="1"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500"/>
                                        <p:tgtEl>
                                          <p:spTgt spid="14"/>
                                        </p:tgtEl>
                                      </p:cBhvr>
                                    </p:animEffect>
                                  </p:childTnLst>
                                </p:cTn>
                              </p:par>
                            </p:childTnLst>
                          </p:cTn>
                        </p:par>
                        <p:par>
                          <p:cTn id="72" fill="hold">
                            <p:stCondLst>
                              <p:cond delay="2500"/>
                            </p:stCondLst>
                            <p:childTnLst>
                              <p:par>
                                <p:cTn id="73" presetID="10"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Timeline Lessons learned: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638800" y="152400"/>
            <a:ext cx="4953000" cy="6553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Time is key:</a:t>
            </a:r>
          </a:p>
          <a:p>
            <a:r>
              <a:rPr lang="en-US" sz="2000" b="1" dirty="0">
                <a:solidFill>
                  <a:schemeClr val="tx2">
                    <a:lumMod val="75000"/>
                  </a:schemeClr>
                </a:solidFill>
              </a:rPr>
              <a:t>Relationships take time.  There is no instant cure.</a:t>
            </a:r>
          </a:p>
          <a:p>
            <a:pPr eaLnBrk="0" hangingPunct="0">
              <a:lnSpc>
                <a:spcPct val="120000"/>
              </a:lnSpc>
              <a:defRPr/>
            </a:pPr>
            <a:r>
              <a:rPr lang="en-US" sz="2800" dirty="0">
                <a:latin typeface=" JSP Ross"/>
                <a:ea typeface="ＭＳ Ｐゴシック" pitchFamily="52" charset="-128"/>
                <a:cs typeface=" JSP Ross"/>
              </a:rPr>
              <a:t>Life need not be rushed:</a:t>
            </a:r>
          </a:p>
          <a:p>
            <a:pPr eaLnBrk="0" hangingPunct="0">
              <a:lnSpc>
                <a:spcPct val="120000"/>
              </a:lnSpc>
              <a:defRPr/>
            </a:pPr>
            <a:r>
              <a:rPr lang="en-US" sz="2000" b="1" dirty="0">
                <a:solidFill>
                  <a:srgbClr val="17375E"/>
                </a:solidFill>
              </a:rPr>
              <a:t>You are “not missing the boat” or “being left behind.”  There has never been a YOU before.</a:t>
            </a:r>
          </a:p>
          <a:p>
            <a:pPr eaLnBrk="0" hangingPunct="0">
              <a:lnSpc>
                <a:spcPct val="120000"/>
              </a:lnSpc>
              <a:defRPr/>
            </a:pPr>
            <a:r>
              <a:rPr lang="en-US" sz="2800" dirty="0">
                <a:latin typeface=" JSP Ross"/>
                <a:ea typeface="ＭＳ Ｐゴシック" pitchFamily="52" charset="-128"/>
                <a:cs typeface=" JSP Ross"/>
              </a:rPr>
              <a:t>Decisions last:</a:t>
            </a:r>
          </a:p>
          <a:p>
            <a:pPr eaLnBrk="0" hangingPunct="0">
              <a:lnSpc>
                <a:spcPct val="120000"/>
              </a:lnSpc>
              <a:defRPr/>
            </a:pPr>
            <a:r>
              <a:rPr lang="en-US" sz="2000" b="1" dirty="0">
                <a:solidFill>
                  <a:srgbClr val="17375E"/>
                </a:solidFill>
              </a:rPr>
              <a:t>The consequences of decisions are forever.  That’s a long time.</a:t>
            </a:r>
          </a:p>
          <a:p>
            <a:pPr eaLnBrk="0" hangingPunct="0">
              <a:lnSpc>
                <a:spcPct val="120000"/>
              </a:lnSpc>
              <a:defRPr/>
            </a:pPr>
            <a:r>
              <a:rPr lang="en-US" sz="2800" dirty="0">
                <a:latin typeface=" JSP Ross"/>
                <a:ea typeface="ＭＳ Ｐゴシック" pitchFamily="52" charset="-128"/>
                <a:cs typeface=" JSP Ross"/>
              </a:rPr>
              <a:t>Remember the scale: </a:t>
            </a:r>
          </a:p>
          <a:p>
            <a:pPr eaLnBrk="0" hangingPunct="0">
              <a:lnSpc>
                <a:spcPct val="120000"/>
              </a:lnSpc>
              <a:defRPr/>
            </a:pPr>
            <a:r>
              <a:rPr lang="en-US" sz="2000" b="1" dirty="0">
                <a:solidFill>
                  <a:srgbClr val="17375E"/>
                </a:solidFill>
              </a:rPr>
              <a:t>Try to visualize where you are relative to the real size of life-even here on this planet.</a:t>
            </a:r>
          </a:p>
          <a:p>
            <a:pPr eaLnBrk="0" hangingPunct="0">
              <a:lnSpc>
                <a:spcPct val="120000"/>
              </a:lnSpc>
              <a:defRPr/>
            </a:pPr>
            <a:endParaRPr lang="en-US" sz="2800" dirty="0">
              <a:latin typeface=" JSP Ross"/>
              <a:ea typeface="ＭＳ Ｐゴシック" pitchFamily="52" charset="-128"/>
              <a:cs typeface=" JSP Ross"/>
            </a:endParaRPr>
          </a:p>
        </p:txBody>
      </p:sp>
      <p:pic>
        <p:nvPicPr>
          <p:cNvPr id="6" name="Picture 5" descr="ruler.jpg"/>
          <p:cNvPicPr>
            <a:picLocks noChangeAspect="1"/>
          </p:cNvPicPr>
          <p:nvPr/>
        </p:nvPicPr>
        <p:blipFill>
          <a:blip r:embed="rId3"/>
          <a:stretch>
            <a:fillRect/>
          </a:stretch>
        </p:blipFill>
        <p:spPr>
          <a:xfrm>
            <a:off x="3810000" y="1600200"/>
            <a:ext cx="783018" cy="44275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Effect transition="in" filter="fade">
                                      <p:cBhvr>
                                        <p:cTn id="63" dur="1000"/>
                                        <p:tgtEl>
                                          <p:spTgt spid="5">
                                            <p:txEl>
                                              <p:pRg st="7" end="7"/>
                                            </p:txEl>
                                          </p:spTgt>
                                        </p:tgtEl>
                                      </p:cBhvr>
                                    </p:animEffect>
                                    <p:anim calcmode="lin" valueType="num">
                                      <p:cBhvr>
                                        <p:cTn id="6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5">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5">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“Intimacy, as I am using it, is sharing my reality with you.”</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Keith Miller</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9A6FA-47DA-412E-E439-A1597C31FC91}"/>
            </a:ext>
          </a:extLst>
        </p:cNvPr>
        <p:cNvGrpSpPr/>
        <p:nvPr/>
      </p:nvGrpSpPr>
      <p:grpSpPr>
        <a:xfrm>
          <a:off x="0" y="0"/>
          <a:ext cx="0" cy="0"/>
          <a:chOff x="0" y="0"/>
          <a:chExt cx="0" cy="0"/>
        </a:xfrm>
      </p:grpSpPr>
      <p:sp>
        <p:nvSpPr>
          <p:cNvPr id="635907" name="Rectangle 3">
            <a:extLst>
              <a:ext uri="{FF2B5EF4-FFF2-40B4-BE49-F238E27FC236}">
                <a16:creationId xmlns:a16="http://schemas.microsoft.com/office/drawing/2014/main" id="{A1767AD7-BD5F-0635-9055-8E98461644DB}"/>
              </a:ext>
            </a:extLst>
          </p:cNvPr>
          <p:cNvSpPr>
            <a:spLocks noGrp="1" noChangeArrowheads="1"/>
          </p:cNvSpPr>
          <p:nvPr>
            <p:ph type="ctrTitle" idx="4294967295"/>
          </p:nvPr>
        </p:nvSpPr>
        <p:spPr>
          <a:xfrm>
            <a:off x="1524000" y="0"/>
            <a:ext cx="4343400" cy="838200"/>
          </a:xfrm>
        </p:spPr>
        <p:txBody>
          <a:bodyPr anchor="t"/>
          <a:lstStyle/>
          <a:p>
            <a:pPr>
              <a:lnSpc>
                <a:spcPct val="120000"/>
              </a:lnSpc>
            </a:pPr>
            <a:r>
              <a:rPr lang="en-US" sz="2800" dirty="0">
                <a:solidFill>
                  <a:srgbClr val="4F6228"/>
                </a:solidFill>
                <a:latin typeface=" JSP Ross"/>
                <a:cs typeface=" JSP Ross"/>
              </a:rPr>
              <a:t>Outside experiment</a:t>
            </a:r>
            <a:endParaRPr lang="en-US" sz="2800" dirty="0">
              <a:solidFill>
                <a:srgbClr val="4F6228"/>
              </a:solidFill>
              <a:latin typeface=" JSP Ross"/>
              <a:ea typeface="ＭＳ Ｐゴシック" pitchFamily="71" charset="-128"/>
              <a:cs typeface=" JSP Ross"/>
            </a:endParaRPr>
          </a:p>
        </p:txBody>
      </p:sp>
      <p:pic>
        <p:nvPicPr>
          <p:cNvPr id="3" name="Picture 2">
            <a:extLst>
              <a:ext uri="{FF2B5EF4-FFF2-40B4-BE49-F238E27FC236}">
                <a16:creationId xmlns:a16="http://schemas.microsoft.com/office/drawing/2014/main" id="{7470AEE1-0DF7-3356-AABB-8D5F17B2E239}"/>
              </a:ext>
            </a:extLst>
          </p:cNvPr>
          <p:cNvPicPr>
            <a:picLocks noChangeAspect="1"/>
          </p:cNvPicPr>
          <p:nvPr/>
        </p:nvPicPr>
        <p:blipFill>
          <a:blip r:embed="rId3">
            <a:extLst>
              <a:ext uri="{28A0092B-C50C-407E-A947-70E740481C1C}">
                <a14:useLocalDpi xmlns:a14="http://schemas.microsoft.com/office/drawing/2010/main" val="0"/>
              </a:ext>
            </a:extLst>
          </a:blip>
          <a:srcRect l="3922" t="11940" b="12501"/>
          <a:stretch>
            <a:fillRect/>
          </a:stretch>
        </p:blipFill>
        <p:spPr>
          <a:xfrm>
            <a:off x="304800" y="1752600"/>
            <a:ext cx="7467600" cy="1905000"/>
          </a:xfrm>
          <a:prstGeom prst="rect">
            <a:avLst/>
          </a:prstGeom>
        </p:spPr>
      </p:pic>
      <p:pic>
        <p:nvPicPr>
          <p:cNvPr id="5" name="Picture 4">
            <a:extLst>
              <a:ext uri="{FF2B5EF4-FFF2-40B4-BE49-F238E27FC236}">
                <a16:creationId xmlns:a16="http://schemas.microsoft.com/office/drawing/2014/main" id="{31221D78-0EB9-33BD-0716-FF7ACF814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3962400"/>
            <a:ext cx="7772400" cy="2047625"/>
          </a:xfrm>
          <a:prstGeom prst="rect">
            <a:avLst/>
          </a:prstGeom>
        </p:spPr>
      </p:pic>
    </p:spTree>
    <p:extLst>
      <p:ext uri="{BB962C8B-B14F-4D97-AF65-F5344CB8AC3E}">
        <p14:creationId xmlns:p14="http://schemas.microsoft.com/office/powerpoint/2010/main" val="15353847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152400"/>
            <a:ext cx="8763000" cy="838200"/>
          </a:xfrm>
        </p:spPr>
        <p:txBody>
          <a:bodyPr anchor="t"/>
          <a:lstStyle/>
          <a:p>
            <a:pPr>
              <a:lnSpc>
                <a:spcPct val="120000"/>
              </a:lnSpc>
            </a:pPr>
            <a:r>
              <a:rPr lang="en-US" sz="2800" dirty="0">
                <a:solidFill>
                  <a:srgbClr val="4F6228"/>
                </a:solidFill>
                <a:latin typeface=" JSP Ross"/>
                <a:cs typeface=" JSP Ross"/>
              </a:rPr>
              <a:t>Real intimacy is built on something substantial</a:t>
            </a:r>
            <a:endParaRPr lang="en-US" sz="2800" dirty="0">
              <a:solidFill>
                <a:srgbClr val="4F6228"/>
              </a:solidFill>
              <a:latin typeface=" JSP Ross"/>
              <a:ea typeface="ＭＳ Ｐゴシック" pitchFamily="71" charset="-128"/>
              <a:cs typeface=" JSP Ross"/>
            </a:endParaRPr>
          </a:p>
        </p:txBody>
      </p:sp>
      <p:pic>
        <p:nvPicPr>
          <p:cNvPr id="4" name="Picture 3" descr="toon-1077.gif"/>
          <p:cNvPicPr>
            <a:picLocks noChangeAspect="1"/>
          </p:cNvPicPr>
          <p:nvPr/>
        </p:nvPicPr>
        <p:blipFill>
          <a:blip r:embed="rId3"/>
          <a:stretch>
            <a:fillRect/>
          </a:stretch>
        </p:blipFill>
        <p:spPr>
          <a:xfrm>
            <a:off x="1752600" y="2743200"/>
            <a:ext cx="5124450" cy="3849066"/>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descr="YouCompleteMe.gif"/>
          <p:cNvPicPr>
            <a:picLocks noChangeAspect="1"/>
          </p:cNvPicPr>
          <p:nvPr/>
        </p:nvPicPr>
        <p:blipFill>
          <a:blip r:embed="rId4"/>
          <a:stretch>
            <a:fillRect/>
          </a:stretch>
        </p:blipFill>
        <p:spPr>
          <a:xfrm>
            <a:off x="5791200" y="1828800"/>
            <a:ext cx="4692650" cy="3907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ME_449_NotIntoYou.png"/>
          <p:cNvPicPr>
            <a:picLocks noChangeAspect="1"/>
          </p:cNvPicPr>
          <p:nvPr/>
        </p:nvPicPr>
        <p:blipFill>
          <a:blip r:embed="rId5"/>
          <a:stretch>
            <a:fillRect/>
          </a:stretch>
        </p:blipFill>
        <p:spPr>
          <a:xfrm>
            <a:off x="1524001" y="2209800"/>
            <a:ext cx="9144001" cy="284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accel="50000" decel="50000"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1+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par>
                                <p:cTn id="15" presetID="2" presetClass="entr" presetSubtype="2" accel="50000" decel="5000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accel="50000" decel="50000" fill="hold" nodeType="clickEffect">
                                  <p:stCondLst>
                                    <p:cond delay="0"/>
                                  </p:stCondLst>
                                  <p:childTnLst>
                                    <p:anim calcmode="lin" valueType="num">
                                      <p:cBhvr additive="base">
                                        <p:cTn id="22" dur="500"/>
                                        <p:tgtEl>
                                          <p:spTgt spid="5"/>
                                        </p:tgtEl>
                                        <p:attrNameLst>
                                          <p:attrName>ppt_x</p:attrName>
                                        </p:attrNameLst>
                                      </p:cBhvr>
                                      <p:tavLst>
                                        <p:tav tm="0">
                                          <p:val>
                                            <p:strVal val="ppt_x"/>
                                          </p:val>
                                        </p:tav>
                                        <p:tav tm="100000">
                                          <p:val>
                                            <p:strVal val="0-ppt_w/2"/>
                                          </p:val>
                                        </p:tav>
                                      </p:tavLst>
                                    </p:anim>
                                    <p:anim calcmode="lin" valueType="num">
                                      <p:cBhvr additive="base">
                                        <p:cTn id="23" dur="500"/>
                                        <p:tgtEl>
                                          <p:spTgt spid="5"/>
                                        </p:tgtEl>
                                        <p:attrNameLst>
                                          <p:attrName>ppt_y</p:attrName>
                                        </p:attrNameLst>
                                      </p:cBhvr>
                                      <p:tavLst>
                                        <p:tav tm="0">
                                          <p:val>
                                            <p:strVal val="ppt_y"/>
                                          </p:val>
                                        </p:tav>
                                        <p:tav tm="100000">
                                          <p:val>
                                            <p:strVal val="ppt_y"/>
                                          </p:val>
                                        </p:tav>
                                      </p:tavLst>
                                    </p:anim>
                                    <p:set>
                                      <p:cBhvr>
                                        <p:cTn id="24" dur="1" fill="hold">
                                          <p:stCondLst>
                                            <p:cond delay="499"/>
                                          </p:stCondLst>
                                        </p:cTn>
                                        <p:tgtEl>
                                          <p:spTgt spid="5"/>
                                        </p:tgtEl>
                                        <p:attrNameLst>
                                          <p:attrName>style.visibility</p:attrName>
                                        </p:attrNameLst>
                                      </p:cBhvr>
                                      <p:to>
                                        <p:strVal val="hidden"/>
                                      </p:to>
                                    </p:set>
                                  </p:childTnLst>
                                </p:cTn>
                              </p:par>
                              <p:par>
                                <p:cTn id="25" presetID="3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800" decel="100000"/>
                                        <p:tgtEl>
                                          <p:spTgt spid="6"/>
                                        </p:tgtEl>
                                      </p:cBhvr>
                                    </p:animEffect>
                                    <p:anim calcmode="lin" valueType="num">
                                      <p:cBhvr>
                                        <p:cTn id="28" dur="800" decel="100000" fill="hold"/>
                                        <p:tgtEl>
                                          <p:spTgt spid="6"/>
                                        </p:tgtEl>
                                        <p:attrNameLst>
                                          <p:attrName>style.rotation</p:attrName>
                                        </p:attrNameLst>
                                      </p:cBhvr>
                                      <p:tavLst>
                                        <p:tav tm="0">
                                          <p:val>
                                            <p:fltVal val="-90"/>
                                          </p:val>
                                        </p:tav>
                                        <p:tav tm="100000">
                                          <p:val>
                                            <p:fltVal val="0"/>
                                          </p:val>
                                        </p:tav>
                                      </p:tavLst>
                                    </p:anim>
                                    <p:anim calcmode="lin" valueType="num">
                                      <p:cBhvr>
                                        <p:cTn id="29" dur="800" decel="100000" fill="hold"/>
                                        <p:tgtEl>
                                          <p:spTgt spid="6"/>
                                        </p:tgtEl>
                                        <p:attrNameLst>
                                          <p:attrName>ppt_x</p:attrName>
                                        </p:attrNameLst>
                                      </p:cBhvr>
                                      <p:tavLst>
                                        <p:tav tm="0">
                                          <p:val>
                                            <p:strVal val="#ppt_x+0.4"/>
                                          </p:val>
                                        </p:tav>
                                        <p:tav tm="100000">
                                          <p:val>
                                            <p:strVal val="#ppt_x-0.05"/>
                                          </p:val>
                                        </p:tav>
                                      </p:tavLst>
                                    </p:anim>
                                    <p:anim calcmode="lin" valueType="num">
                                      <p:cBhvr>
                                        <p:cTn id="30" dur="800" decel="100000" fill="hold"/>
                                        <p:tgtEl>
                                          <p:spTgt spid="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0"/>
            <a:ext cx="52578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True love, waits, is long-suffering and never fails</a:t>
            </a:r>
            <a:endParaRPr lang="en-US" dirty="0">
              <a:solidFill>
                <a:srgbClr val="D9D9D9"/>
              </a:solidFill>
              <a:latin typeface="SLGreek"/>
              <a:cs typeface="SLGree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2133600"/>
          </a:xfrm>
        </p:spPr>
        <p:txBody>
          <a:bodyPr anchor="t"/>
          <a:lstStyle/>
          <a:p>
            <a:pPr>
              <a:lnSpc>
                <a:spcPct val="120000"/>
              </a:lnSpc>
            </a:pPr>
            <a:r>
              <a:rPr lang="en-US" sz="2800" dirty="0">
                <a:solidFill>
                  <a:srgbClr val="4F6228"/>
                </a:solidFill>
                <a:latin typeface=" JSP Ross"/>
                <a:cs typeface=" JSP Ross"/>
              </a:rPr>
              <a:t>Read chapter 3 this week.  Chapter 3--first half-by tomorrow (Tuesday!) and the rest by Thursday.  Be ready to discuss in class the rest of the week.  Discussion points!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8194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Chapter 3:  The Sex Trap</a:t>
            </a:r>
          </a:p>
        </p:txBody>
      </p:sp>
    </p:spTree>
    <p:extLst>
      <p:ext uri="{BB962C8B-B14F-4D97-AF65-F5344CB8AC3E}">
        <p14:creationId xmlns:p14="http://schemas.microsoft.com/office/powerpoint/2010/main" val="30928828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“Everyone knows what falling in love is like but being in love is what people have lost.”</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Mark Polish</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461665"/>
          </a:xfrm>
          <a:prstGeom prst="rect">
            <a:avLst/>
          </a:prstGeom>
          <a:noFill/>
        </p:spPr>
        <p:txBody>
          <a:bodyPr wrap="square" rtlCol="0">
            <a:spAutoFit/>
          </a:bodyPr>
          <a:lstStyle/>
          <a:p>
            <a:pPr algn="ctr"/>
            <a:r>
              <a:rPr lang="en-US" sz="2400" dirty="0" err="1"/>
              <a:t>Pgs</a:t>
            </a:r>
            <a:r>
              <a:rPr lang="en-US" sz="2400" dirty="0"/>
              <a:t> 28-41</a:t>
            </a:r>
          </a:p>
        </p:txBody>
      </p:sp>
    </p:spTree>
    <p:extLst>
      <p:ext uri="{BB962C8B-B14F-4D97-AF65-F5344CB8AC3E}">
        <p14:creationId xmlns:p14="http://schemas.microsoft.com/office/powerpoint/2010/main" val="4143943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0"/>
            <a:ext cx="3810000" cy="1752600"/>
          </a:xfrm>
        </p:spPr>
        <p:txBody>
          <a:bodyPr anchor="t"/>
          <a:lstStyle/>
          <a:p>
            <a:pPr>
              <a:lnSpc>
                <a:spcPct val="120000"/>
              </a:lnSpc>
            </a:pPr>
            <a:r>
              <a:rPr lang="en-US" sz="2800" dirty="0">
                <a:solidFill>
                  <a:srgbClr val="4F6228"/>
                </a:solidFill>
                <a:latin typeface=" JSP Ross"/>
                <a:cs typeface=" JSP Ross"/>
              </a:rPr>
              <a:t>Group in sets of four, if possible 2 boys &amp; 2 girls: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867400" y="1600200"/>
            <a:ext cx="4572000" cy="502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Q1 / D1:</a:t>
            </a:r>
          </a:p>
          <a:p>
            <a:r>
              <a:rPr lang="en-US" sz="2000" b="1" dirty="0">
                <a:solidFill>
                  <a:schemeClr val="tx2">
                    <a:lumMod val="75000"/>
                  </a:schemeClr>
                </a:solidFill>
              </a:rPr>
              <a:t>Read: MM, Dirty Little Secrets (near bottom).  What are your reactions? Blasé? Disbelief?  What might the implications be for a marriage relationship if this has been the experience of the people?</a:t>
            </a:r>
          </a:p>
          <a:p>
            <a:pPr eaLnBrk="0" hangingPunct="0">
              <a:lnSpc>
                <a:spcPct val="120000"/>
              </a:lnSpc>
              <a:defRPr/>
            </a:pPr>
            <a:r>
              <a:rPr lang="en-US" sz="2800" dirty="0">
                <a:latin typeface=" JSP Ross"/>
                <a:ea typeface="ＭＳ Ｐゴシック" pitchFamily="52" charset="-128"/>
                <a:cs typeface=" JSP Ross"/>
              </a:rPr>
              <a:t>Q2 / D2:</a:t>
            </a:r>
          </a:p>
          <a:p>
            <a:r>
              <a:rPr lang="en-US" sz="2000" b="1" dirty="0">
                <a:solidFill>
                  <a:schemeClr val="tx2">
                    <a:lumMod val="75000"/>
                  </a:schemeClr>
                </a:solidFill>
              </a:rPr>
              <a:t>Read: Sex and Meat Loaf (near top).  What are your reactions? Blasé? Disbelief?  What insights did you gain from the research reported? What are some PRACTICAL suggestions for people who want to wait?</a:t>
            </a:r>
          </a:p>
        </p:txBody>
      </p:sp>
      <p:sp>
        <p:nvSpPr>
          <p:cNvPr id="9" name="Rectangle 3"/>
          <p:cNvSpPr txBox="1">
            <a:spLocks noChangeArrowheads="1"/>
          </p:cNvSpPr>
          <p:nvPr/>
        </p:nvSpPr>
        <p:spPr bwMode="auto">
          <a:xfrm>
            <a:off x="4191000" y="1600200"/>
            <a:ext cx="11430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3366FF"/>
                </a:solidFill>
                <a:latin typeface=" JSP Ross"/>
                <a:ea typeface="ＭＳ Ｐゴシック" pitchFamily="52" charset="-128"/>
                <a:cs typeface=" JSP Ross"/>
              </a:rPr>
              <a:t>male</a:t>
            </a:r>
            <a:endParaRPr lang="en-US" sz="2000" b="1" dirty="0">
              <a:solidFill>
                <a:srgbClr val="3366FF"/>
              </a:solidFill>
              <a:latin typeface=" JSP Ross"/>
              <a:ea typeface="ＭＳ Ｐゴシック" pitchFamily="71" charset="-128"/>
              <a:cs typeface=" JSP Ross"/>
            </a:endParaRPr>
          </a:p>
        </p:txBody>
      </p:sp>
      <p:sp>
        <p:nvSpPr>
          <p:cNvPr id="10" name="Rectangle 3"/>
          <p:cNvSpPr txBox="1">
            <a:spLocks noChangeArrowheads="1"/>
          </p:cNvSpPr>
          <p:nvPr/>
        </p:nvSpPr>
        <p:spPr bwMode="auto">
          <a:xfrm>
            <a:off x="1676400" y="49530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C70016"/>
                </a:solidFill>
                <a:latin typeface=" JSP Ross"/>
                <a:ea typeface="ＭＳ Ｐゴシック" pitchFamily="52" charset="-128"/>
                <a:cs typeface=" JSP Ross"/>
              </a:rPr>
              <a:t>female</a:t>
            </a:r>
            <a:endParaRPr lang="en-US" sz="2000" b="1" dirty="0">
              <a:solidFill>
                <a:srgbClr val="C70016"/>
              </a:solidFill>
              <a:latin typeface=" JSP Ross"/>
              <a:ea typeface="ＭＳ Ｐゴシック" pitchFamily="71" charset="-128"/>
              <a:cs typeface=" JSP Ross"/>
            </a:endParaRPr>
          </a:p>
        </p:txBody>
      </p:sp>
      <p:pic>
        <p:nvPicPr>
          <p:cNvPr id="12" name="Picture 11" descr="male-and-female-relationship-sign.jpg"/>
          <p:cNvPicPr>
            <a:picLocks noChangeAspect="1"/>
          </p:cNvPicPr>
          <p:nvPr/>
        </p:nvPicPr>
        <p:blipFill>
          <a:blip r:embed="rId3"/>
          <a:srcRect l="7630" t="10856" r="7037" b="9144"/>
          <a:stretch>
            <a:fillRect/>
          </a:stretch>
        </p:blipFill>
        <p:spPr>
          <a:xfrm>
            <a:off x="1828800" y="2209800"/>
            <a:ext cx="3556000" cy="2667000"/>
          </a:xfrm>
          <a:prstGeom prst="rect">
            <a:avLst/>
          </a:prstGeom>
        </p:spPr>
      </p:pic>
      <p:pic>
        <p:nvPicPr>
          <p:cNvPr id="8" name="Picture 7" descr="1-and-1-is-1.jpg"/>
          <p:cNvPicPr>
            <a:picLocks noChangeAspect="1"/>
          </p:cNvPicPr>
          <p:nvPr/>
        </p:nvPicPr>
        <p:blipFill>
          <a:blip r:embed="rId4"/>
          <a:stretch>
            <a:fillRect/>
          </a:stretch>
        </p:blipFill>
        <p:spPr>
          <a:xfrm>
            <a:off x="7239000" y="76201"/>
            <a:ext cx="3200400" cy="1384617"/>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50000"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3" accel="50000" decel="5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fade">
                                      <p:cBhvr>
                                        <p:cTn id="38" dur="1000"/>
                                        <p:tgtEl>
                                          <p:spTgt spid="5">
                                            <p:txEl>
                                              <p:pRg st="2" end="2"/>
                                            </p:txEl>
                                          </p:spTgt>
                                        </p:tgtEl>
                                      </p:cBhvr>
                                    </p:animEffect>
                                    <p:anim calcmode="lin" valueType="num">
                                      <p:cBhvr>
                                        <p:cTn id="3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1000"/>
                                        <p:tgtEl>
                                          <p:spTgt spid="5">
                                            <p:txEl>
                                              <p:pRg st="3" end="3"/>
                                            </p:txEl>
                                          </p:spTgt>
                                        </p:tgtEl>
                                      </p:cBhvr>
                                    </p:animEffect>
                                    <p:anim calcmode="lin" valueType="num">
                                      <p:cBhvr>
                                        <p:cTn id="4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8"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“Among men, sex sometimes results in intimacy; among women, intimacy sometimes results in sex.”</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Barbara </a:t>
            </a:r>
            <a:r>
              <a:rPr lang="en-US" b="1" i="1" dirty="0" err="1"/>
              <a:t>Cartland</a:t>
            </a:r>
            <a:endParaRPr lang="en-US" b="1" i="1"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152400"/>
            <a:ext cx="7696200" cy="838200"/>
          </a:xfrm>
        </p:spPr>
        <p:txBody>
          <a:bodyPr anchor="t"/>
          <a:lstStyle/>
          <a:p>
            <a:pPr>
              <a:lnSpc>
                <a:spcPct val="120000"/>
              </a:lnSpc>
            </a:pPr>
            <a:r>
              <a:rPr lang="en-US" sz="2800" dirty="0">
                <a:solidFill>
                  <a:srgbClr val="4F6228"/>
                </a:solidFill>
                <a:latin typeface=" JSP Ross"/>
                <a:cs typeface=" JSP Ross"/>
              </a:rPr>
              <a:t>Beware what supplants real intimacy</a:t>
            </a:r>
            <a:endParaRPr lang="en-US" sz="2800" dirty="0">
              <a:solidFill>
                <a:srgbClr val="4F6228"/>
              </a:solidFill>
              <a:latin typeface=" JSP Ross"/>
              <a:ea typeface="ＭＳ Ｐゴシック" pitchFamily="71" charset="-128"/>
              <a:cs typeface=" JSP Ross"/>
            </a:endParaRPr>
          </a:p>
        </p:txBody>
      </p:sp>
      <p:pic>
        <p:nvPicPr>
          <p:cNvPr id="8" name="Picture 7" descr="digital_intimacy.jpg"/>
          <p:cNvPicPr>
            <a:picLocks noChangeAspect="1"/>
          </p:cNvPicPr>
          <p:nvPr/>
        </p:nvPicPr>
        <p:blipFill>
          <a:blip r:embed="rId3"/>
          <a:stretch>
            <a:fillRect/>
          </a:stretch>
        </p:blipFill>
        <p:spPr>
          <a:xfrm>
            <a:off x="2095500" y="1219200"/>
            <a:ext cx="7304822" cy="4964113"/>
          </a:xfrm>
          <a:prstGeom prst="rect">
            <a:avLst/>
          </a:prstGeom>
        </p:spPr>
      </p:pic>
      <p:pic>
        <p:nvPicPr>
          <p:cNvPr id="13" name="Picture 12" descr="FBFW marriage.tif"/>
          <p:cNvPicPr>
            <a:picLocks noChangeAspect="1"/>
          </p:cNvPicPr>
          <p:nvPr/>
        </p:nvPicPr>
        <p:blipFill>
          <a:blip r:embed="rId4"/>
          <a:stretch>
            <a:fillRect/>
          </a:stretch>
        </p:blipFill>
        <p:spPr>
          <a:xfrm>
            <a:off x="1524000" y="1219201"/>
            <a:ext cx="9144000" cy="4829175"/>
          </a:xfrm>
          <a:prstGeom prst="rect">
            <a:avLst/>
          </a:prstGeom>
        </p:spPr>
      </p:pic>
      <p:pic>
        <p:nvPicPr>
          <p:cNvPr id="14" name="Picture 13" descr="marriage_cartoon.jpg"/>
          <p:cNvPicPr>
            <a:picLocks noChangeAspect="1"/>
          </p:cNvPicPr>
          <p:nvPr/>
        </p:nvPicPr>
        <p:blipFill>
          <a:blip r:embed="rId5"/>
          <a:stretch>
            <a:fillRect/>
          </a:stretch>
        </p:blipFill>
        <p:spPr>
          <a:xfrm>
            <a:off x="1676401" y="1219200"/>
            <a:ext cx="3209925" cy="4572000"/>
          </a:xfrm>
          <a:prstGeom prst="rect">
            <a:avLst/>
          </a:prstGeom>
        </p:spPr>
      </p:pic>
      <p:pic>
        <p:nvPicPr>
          <p:cNvPr id="15" name="Picture 14" descr="peter-c-vey-not-now-i-m-cooking-to-avoid-intimacy-new-yorker-cartoon.jpg"/>
          <p:cNvPicPr>
            <a:picLocks noChangeAspect="1"/>
          </p:cNvPicPr>
          <p:nvPr/>
        </p:nvPicPr>
        <p:blipFill>
          <a:blip r:embed="rId6"/>
          <a:stretch>
            <a:fillRect/>
          </a:stretch>
        </p:blipFill>
        <p:spPr>
          <a:xfrm>
            <a:off x="5638801" y="1828801"/>
            <a:ext cx="4505325" cy="45053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par>
                                <p:cTn id="15" presetID="2" presetClass="entr" presetSubtype="4" accel="50000" decel="5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accel="50000" decel="50000" fill="hold"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0-ppt_w/2"/>
                                          </p:val>
                                        </p:tav>
                                      </p:tavLst>
                                    </p:anim>
                                    <p:anim calcmode="lin" valueType="num">
                                      <p:cBhvr additive="base">
                                        <p:cTn id="23" dur="500"/>
                                        <p:tgtEl>
                                          <p:spTgt spid="8"/>
                                        </p:tgtEl>
                                        <p:attrNameLst>
                                          <p:attrName>ppt_y</p:attrName>
                                        </p:attrNameLst>
                                      </p:cBhvr>
                                      <p:tavLst>
                                        <p:tav tm="0">
                                          <p:val>
                                            <p:strVal val="ppt_y"/>
                                          </p:val>
                                        </p:tav>
                                        <p:tav tm="100000">
                                          <p:val>
                                            <p:strVal val="ppt_y"/>
                                          </p:val>
                                        </p:tav>
                                      </p:tavLst>
                                    </p:anim>
                                    <p:set>
                                      <p:cBhvr>
                                        <p:cTn id="24" dur="1" fill="hold">
                                          <p:stCondLst>
                                            <p:cond delay="499"/>
                                          </p:stCondLst>
                                        </p:cTn>
                                        <p:tgtEl>
                                          <p:spTgt spid="8"/>
                                        </p:tgtEl>
                                        <p:attrNameLst>
                                          <p:attrName>style.visibility</p:attrName>
                                        </p:attrNameLst>
                                      </p:cBhvr>
                                      <p:to>
                                        <p:strVal val="hidden"/>
                                      </p:to>
                                    </p:set>
                                  </p:childTnLst>
                                </p:cTn>
                              </p:par>
                              <p:par>
                                <p:cTn id="25" presetID="2" presetClass="entr" presetSubtype="2" accel="50000" decel="5000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8" accel="50000" decel="50000" fill="hold" nodeType="clickEffect">
                                  <p:stCondLst>
                                    <p:cond delay="0"/>
                                  </p:stCondLst>
                                  <p:childTnLst>
                                    <p:anim calcmode="lin" valueType="num">
                                      <p:cBhvr additive="base">
                                        <p:cTn id="32" dur="500"/>
                                        <p:tgtEl>
                                          <p:spTgt spid="15"/>
                                        </p:tgtEl>
                                        <p:attrNameLst>
                                          <p:attrName>ppt_x</p:attrName>
                                        </p:attrNameLst>
                                      </p:cBhvr>
                                      <p:tavLst>
                                        <p:tav tm="0">
                                          <p:val>
                                            <p:strVal val="ppt_x"/>
                                          </p:val>
                                        </p:tav>
                                        <p:tav tm="100000">
                                          <p:val>
                                            <p:strVal val="0-ppt_w/2"/>
                                          </p:val>
                                        </p:tav>
                                      </p:tavLst>
                                    </p:anim>
                                    <p:anim calcmode="lin" valueType="num">
                                      <p:cBhvr additive="base">
                                        <p:cTn id="33" dur="500"/>
                                        <p:tgtEl>
                                          <p:spTgt spid="15"/>
                                        </p:tgtEl>
                                        <p:attrNameLst>
                                          <p:attrName>ppt_y</p:attrName>
                                        </p:attrNameLst>
                                      </p:cBhvr>
                                      <p:tavLst>
                                        <p:tav tm="0">
                                          <p:val>
                                            <p:strVal val="ppt_y"/>
                                          </p:val>
                                        </p:tav>
                                        <p:tav tm="100000">
                                          <p:val>
                                            <p:strVal val="ppt_y"/>
                                          </p:val>
                                        </p:tav>
                                      </p:tavLst>
                                    </p:anim>
                                    <p:set>
                                      <p:cBhvr>
                                        <p:cTn id="34" dur="1" fill="hold">
                                          <p:stCondLst>
                                            <p:cond delay="499"/>
                                          </p:stCondLst>
                                        </p:cTn>
                                        <p:tgtEl>
                                          <p:spTgt spid="15"/>
                                        </p:tgtEl>
                                        <p:attrNameLst>
                                          <p:attrName>style.visibility</p:attrName>
                                        </p:attrNameLst>
                                      </p:cBhvr>
                                      <p:to>
                                        <p:strVal val="hidden"/>
                                      </p:to>
                                    </p:set>
                                  </p:childTnLst>
                                </p:cTn>
                              </p:par>
                              <p:par>
                                <p:cTn id="35" presetID="2" presetClass="entr" presetSubtype="8" accel="50000" decel="5000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0"/>
            <a:ext cx="54864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Intimacy depends on relational context</a:t>
            </a:r>
            <a:endParaRPr lang="en-US" dirty="0">
              <a:solidFill>
                <a:srgbClr val="D9D9D9"/>
              </a:solidFill>
              <a:latin typeface="SLGreek"/>
              <a:cs typeface="SLGree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5486400" cy="646331"/>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Real intimacy cannot happen when the relationship does not exist</a:t>
            </a:r>
            <a:endParaRPr lang="en-US" dirty="0">
              <a:solidFill>
                <a:srgbClr val="D9D9D9"/>
              </a:solidFill>
              <a:latin typeface="SLGreek"/>
              <a:cs typeface="SLGree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0"/>
            <a:ext cx="54864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Intimacy must consider all aspects of a person-</a:t>
            </a:r>
            <a:r>
              <a:rPr lang="en-US" dirty="0" err="1">
                <a:solidFill>
                  <a:srgbClr val="D9D9D9"/>
                </a:solidFill>
              </a:rPr>
              <a:t>ality</a:t>
            </a:r>
            <a:endParaRPr lang="en-US" dirty="0">
              <a:solidFill>
                <a:srgbClr val="D9D9D9"/>
              </a:solidFill>
              <a:latin typeface="SLGreek"/>
              <a:cs typeface="SLGree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 page.jpg"/>
          <p:cNvPicPr>
            <a:picLocks noChangeAspect="1"/>
          </p:cNvPicPr>
          <p:nvPr/>
        </p:nvPicPr>
        <p:blipFill>
          <a:blip r:embed="rId3"/>
          <a:stretch>
            <a:fillRect/>
          </a:stretch>
        </p:blipFill>
        <p:spPr>
          <a:xfrm>
            <a:off x="5562600" y="2590800"/>
            <a:ext cx="3378200" cy="2717800"/>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Journaling</a:t>
            </a:r>
          </a:p>
        </p:txBody>
      </p:sp>
      <p:pic>
        <p:nvPicPr>
          <p:cNvPr id="3" name="Picture 2" descr="Lady At Desk.tif"/>
          <p:cNvPicPr>
            <a:picLocks noChangeAspect="1"/>
          </p:cNvPicPr>
          <p:nvPr/>
        </p:nvPicPr>
        <p:blipFill>
          <a:blip r:embed="rId4"/>
          <a:stretch>
            <a:fillRect/>
          </a:stretch>
        </p:blipFill>
        <p:spPr>
          <a:xfrm>
            <a:off x="1752601" y="5029201"/>
            <a:ext cx="1546225" cy="1355725"/>
          </a:xfrm>
          <a:prstGeom prst="rect">
            <a:avLst/>
          </a:prstGeom>
        </p:spPr>
      </p:pic>
      <p:sp>
        <p:nvSpPr>
          <p:cNvPr id="4" name="Text Box 2"/>
          <p:cNvSpPr txBox="1">
            <a:spLocks noChangeArrowheads="1"/>
          </p:cNvSpPr>
          <p:nvPr/>
        </p:nvSpPr>
        <p:spPr bwMode="auto">
          <a:xfrm>
            <a:off x="3505200" y="1981200"/>
            <a:ext cx="7010400" cy="1640962"/>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1. Read and react to several of the articles posted on marriage, sexuality, dating, and divorce posted on my site for you to read.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r>
              <a:rPr lang="en-US" sz="3600" dirty="0">
                <a:solidFill>
                  <a:srgbClr val="660066"/>
                </a:solidFill>
                <a:effectLst>
                  <a:outerShdw blurRad="50800" dist="38100" dir="2700000">
                    <a:srgbClr val="000000">
                      <a:alpha val="43000"/>
                    </a:srgbClr>
                  </a:outerShdw>
                </a:effectLst>
                <a:latin typeface="Estelle Black SF"/>
                <a:cs typeface="Estelle Black SF"/>
              </a:rPr>
              <a:t>And grieve not the holy Spirit of God, whereby ye are sealed unto the day of redemption. Let all bitterness, and wrath, and anger, and </a:t>
            </a:r>
            <a:r>
              <a:rPr lang="en-US" sz="3600" dirty="0" err="1">
                <a:solidFill>
                  <a:srgbClr val="660066"/>
                </a:solidFill>
                <a:effectLst>
                  <a:outerShdw blurRad="50800" dist="38100" dir="2700000">
                    <a:srgbClr val="000000">
                      <a:alpha val="43000"/>
                    </a:srgbClr>
                  </a:outerShdw>
                </a:effectLst>
                <a:latin typeface="Estelle Black SF"/>
                <a:cs typeface="Estelle Black SF"/>
              </a:rPr>
              <a:t>clamour</a:t>
            </a:r>
            <a:r>
              <a:rPr lang="en-US" sz="3600" dirty="0">
                <a:solidFill>
                  <a:srgbClr val="660066"/>
                </a:solidFill>
                <a:effectLst>
                  <a:outerShdw blurRad="50800" dist="38100" dir="2700000">
                    <a:srgbClr val="000000">
                      <a:alpha val="43000"/>
                    </a:srgbClr>
                  </a:outerShdw>
                </a:effectLst>
                <a:latin typeface="Estelle Black SF"/>
                <a:cs typeface="Estelle Black SF"/>
              </a:rPr>
              <a:t>, and evil speaking, be put away from you, with all malice: And be ye kind one to another, tenderhearted, forgiving one another, even as God for Christ's sake hath forgiven you.</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Ephesians 4:30-32 (KJV)</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4A40-1A81-C26C-B6A2-612A4C8D2B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94B800-943C-B633-BF5E-AF5E79F189DC}"/>
              </a:ext>
            </a:extLst>
          </p:cNvPr>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Discussion</a:t>
            </a:r>
          </a:p>
        </p:txBody>
      </p:sp>
      <p:sp>
        <p:nvSpPr>
          <p:cNvPr id="4" name="Text Box 2">
            <a:extLst>
              <a:ext uri="{FF2B5EF4-FFF2-40B4-BE49-F238E27FC236}">
                <a16:creationId xmlns:a16="http://schemas.microsoft.com/office/drawing/2014/main" id="{78C86BD4-727E-3116-3C32-2C12839A20CA}"/>
              </a:ext>
            </a:extLst>
          </p:cNvPr>
          <p:cNvSpPr txBox="1">
            <a:spLocks noChangeArrowheads="1"/>
          </p:cNvSpPr>
          <p:nvPr/>
        </p:nvSpPr>
        <p:spPr bwMode="auto">
          <a:xfrm>
            <a:off x="7239000" y="1981200"/>
            <a:ext cx="3276600" cy="818686"/>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Questions/answers/meanderings . . .</a:t>
            </a:r>
          </a:p>
        </p:txBody>
      </p:sp>
      <p:pic>
        <p:nvPicPr>
          <p:cNvPr id="7" name="Picture 6">
            <a:extLst>
              <a:ext uri="{FF2B5EF4-FFF2-40B4-BE49-F238E27FC236}">
                <a16:creationId xmlns:a16="http://schemas.microsoft.com/office/drawing/2014/main" id="{5DB8EB47-3240-AD1C-FEB9-A6C3A564F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61939" cy="6858000"/>
          </a:xfrm>
          <a:prstGeom prst="rect">
            <a:avLst/>
          </a:prstGeom>
        </p:spPr>
      </p:pic>
    </p:spTree>
    <p:extLst>
      <p:ext uri="{BB962C8B-B14F-4D97-AF65-F5344CB8AC3E}">
        <p14:creationId xmlns:p14="http://schemas.microsoft.com/office/powerpoint/2010/main" val="2447681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174443596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4A40-1A81-C26C-B6A2-612A4C8D2B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94B800-943C-B633-BF5E-AF5E79F189DC}"/>
              </a:ext>
            </a:extLst>
          </p:cNvPr>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Discussion</a:t>
            </a:r>
          </a:p>
        </p:txBody>
      </p:sp>
      <p:sp>
        <p:nvSpPr>
          <p:cNvPr id="4" name="Text Box 2">
            <a:extLst>
              <a:ext uri="{FF2B5EF4-FFF2-40B4-BE49-F238E27FC236}">
                <a16:creationId xmlns:a16="http://schemas.microsoft.com/office/drawing/2014/main" id="{78C86BD4-727E-3116-3C32-2C12839A20CA}"/>
              </a:ext>
            </a:extLst>
          </p:cNvPr>
          <p:cNvSpPr txBox="1">
            <a:spLocks noChangeArrowheads="1"/>
          </p:cNvSpPr>
          <p:nvPr/>
        </p:nvSpPr>
        <p:spPr bwMode="auto">
          <a:xfrm>
            <a:off x="7239000" y="1981200"/>
            <a:ext cx="3276600" cy="818686"/>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Questions/answers/meanderings . . .</a:t>
            </a:r>
          </a:p>
        </p:txBody>
      </p:sp>
      <p:pic>
        <p:nvPicPr>
          <p:cNvPr id="7" name="Picture 6">
            <a:extLst>
              <a:ext uri="{FF2B5EF4-FFF2-40B4-BE49-F238E27FC236}">
                <a16:creationId xmlns:a16="http://schemas.microsoft.com/office/drawing/2014/main" id="{5DB8EB47-3240-AD1C-FEB9-A6C3A564F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61939" cy="6858000"/>
          </a:xfrm>
          <a:prstGeom prst="rect">
            <a:avLst/>
          </a:prstGeom>
        </p:spPr>
      </p:pic>
    </p:spTree>
    <p:extLst>
      <p:ext uri="{BB962C8B-B14F-4D97-AF65-F5344CB8AC3E}">
        <p14:creationId xmlns:p14="http://schemas.microsoft.com/office/powerpoint/2010/main" val="4162892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206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5105400"/>
          </a:xfrm>
        </p:spPr>
        <p:txBody>
          <a:bodyPr anchor="t"/>
          <a:lstStyle/>
          <a:p>
            <a:pPr>
              <a:lnSpc>
                <a:spcPct val="120000"/>
              </a:lnSpc>
              <a:defRPr/>
            </a:pPr>
            <a:r>
              <a:rPr lang="en-US" sz="3200" dirty="0">
                <a:solidFill>
                  <a:srgbClr val="660066"/>
                </a:solidFill>
                <a:effectLst>
                  <a:outerShdw blurRad="50800" dist="38100" dir="2700000">
                    <a:srgbClr val="000000">
                      <a:alpha val="43000"/>
                    </a:srgbClr>
                  </a:outerShdw>
                </a:effectLst>
                <a:latin typeface="Estelle Black SF"/>
                <a:cs typeface="Estelle Black SF"/>
              </a:rPr>
              <a:t>And do not grieve the Holy Spirit of God, with whom you were sealed for the day of redemption. Get rid of all bitterness, rage and anger, brawling and slander, along with every form of malice. Be kind and compassionate to one another, forgiving each other, just as in Christ God forgave you.</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Ephesians 4:30-32 (NIV)</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Word choices</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0"/>
            <a:ext cx="8686800" cy="1569660"/>
          </a:xfrm>
          <a:prstGeom prst="rect">
            <a:avLst/>
          </a:prstGeom>
          <a:noFill/>
        </p:spPr>
        <p:txBody>
          <a:bodyPr wrap="square" rtlCol="0">
            <a:spAutoFit/>
          </a:bodyPr>
          <a:lstStyle/>
          <a:p>
            <a:pPr algn="ctr"/>
            <a:r>
              <a:rPr lang="en-US" sz="2400" dirty="0"/>
              <a:t>Grieve</a:t>
            </a:r>
          </a:p>
          <a:p>
            <a:pPr algn="ctr"/>
            <a:r>
              <a:rPr lang="en-US" sz="2400" dirty="0"/>
              <a:t>Sealed</a:t>
            </a:r>
          </a:p>
          <a:p>
            <a:pPr algn="ctr"/>
            <a:r>
              <a:rPr lang="en-US" sz="2400" dirty="0"/>
              <a:t>Slander</a:t>
            </a:r>
          </a:p>
          <a:p>
            <a:pPr algn="ctr"/>
            <a:r>
              <a:rPr lang="en-US" sz="2400" dirty="0"/>
              <a:t>Compassionate</a:t>
            </a:r>
          </a:p>
        </p:txBody>
      </p:sp>
    </p:spTree>
    <p:extLst>
      <p:ext uri="{BB962C8B-B14F-4D97-AF65-F5344CB8AC3E}">
        <p14:creationId xmlns:p14="http://schemas.microsoft.com/office/powerpoint/2010/main" val="73477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152400"/>
            <a:ext cx="7696200" cy="838200"/>
          </a:xfrm>
        </p:spPr>
        <p:txBody>
          <a:bodyPr anchor="t"/>
          <a:lstStyle/>
          <a:p>
            <a:pPr>
              <a:lnSpc>
                <a:spcPct val="120000"/>
              </a:lnSpc>
            </a:pPr>
            <a:r>
              <a:rPr lang="en-US" sz="2800" dirty="0">
                <a:solidFill>
                  <a:srgbClr val="4F6228"/>
                </a:solidFill>
                <a:latin typeface=" JSP Ross"/>
                <a:cs typeface=" JSP Ross"/>
              </a:rPr>
              <a:t>Real intimacy starts before the bedroom</a:t>
            </a:r>
            <a:endParaRPr lang="en-US" sz="2800" dirty="0">
              <a:solidFill>
                <a:srgbClr val="4F6228"/>
              </a:solidFill>
              <a:latin typeface=" JSP Ross"/>
              <a:ea typeface="ＭＳ Ｐゴシック" pitchFamily="71" charset="-128"/>
              <a:cs typeface=" JSP Ross"/>
            </a:endParaRPr>
          </a:p>
        </p:txBody>
      </p:sp>
      <p:pic>
        <p:nvPicPr>
          <p:cNvPr id="9" name="Picture 8" descr="5318383799_4270d02c44_z.jpg"/>
          <p:cNvPicPr>
            <a:picLocks noChangeAspect="1"/>
          </p:cNvPicPr>
          <p:nvPr/>
        </p:nvPicPr>
        <p:blipFill>
          <a:blip r:embed="rId3"/>
          <a:stretch>
            <a:fillRect/>
          </a:stretch>
        </p:blipFill>
        <p:spPr>
          <a:xfrm>
            <a:off x="1905000" y="1295400"/>
            <a:ext cx="4686300" cy="5175056"/>
          </a:xfrm>
          <a:prstGeom prst="rect">
            <a:avLst/>
          </a:prstGeom>
        </p:spPr>
      </p:pic>
      <p:pic>
        <p:nvPicPr>
          <p:cNvPr id="10" name="Picture 9" descr="370.gif"/>
          <p:cNvPicPr>
            <a:picLocks noChangeAspect="1"/>
          </p:cNvPicPr>
          <p:nvPr/>
        </p:nvPicPr>
        <p:blipFill>
          <a:blip r:embed="rId4"/>
          <a:stretch>
            <a:fillRect/>
          </a:stretch>
        </p:blipFill>
        <p:spPr>
          <a:xfrm>
            <a:off x="3505200" y="1828800"/>
            <a:ext cx="6858000" cy="444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from-offthemarkdcom.gif"/>
          <p:cNvPicPr>
            <a:picLocks noChangeAspect="1"/>
          </p:cNvPicPr>
          <p:nvPr/>
        </p:nvPicPr>
        <p:blipFill>
          <a:blip r:embed="rId5"/>
          <a:srcRect b="4505"/>
          <a:stretch>
            <a:fillRect/>
          </a:stretch>
        </p:blipFill>
        <p:spPr>
          <a:xfrm>
            <a:off x="7467600" y="990600"/>
            <a:ext cx="3048000" cy="4038600"/>
          </a:xfrm>
          <a:prstGeom prst="rect">
            <a:avLst/>
          </a:prstGeom>
        </p:spPr>
      </p:pic>
      <p:pic>
        <p:nvPicPr>
          <p:cNvPr id="12" name="Picture 11" descr="todays 10 levels of intimacy.jpg"/>
          <p:cNvPicPr>
            <a:picLocks noChangeAspect="1"/>
          </p:cNvPicPr>
          <p:nvPr/>
        </p:nvPicPr>
        <p:blipFill>
          <a:blip r:embed="rId6"/>
          <a:stretch>
            <a:fillRect/>
          </a:stretch>
        </p:blipFill>
        <p:spPr>
          <a:xfrm>
            <a:off x="2362200" y="2057400"/>
            <a:ext cx="6358700" cy="3276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2" accel="50000" decel="50000" fill="hold" nodeType="clickEffect">
                                  <p:stCondLst>
                                    <p:cond delay="0"/>
                                  </p:stCondLst>
                                  <p:iterate type="lt">
                                    <p:tmPct val="0"/>
                                  </p:iterate>
                                  <p:childTnLst>
                                    <p:anim calcmode="lin" valueType="num">
                                      <p:cBhvr additive="base">
                                        <p:cTn id="14" dur="500"/>
                                        <p:tgtEl>
                                          <p:spTgt spid="9"/>
                                        </p:tgtEl>
                                        <p:attrNameLst>
                                          <p:attrName>ppt_x</p:attrName>
                                        </p:attrNameLst>
                                      </p:cBhvr>
                                      <p:tavLst>
                                        <p:tav tm="0">
                                          <p:val>
                                            <p:strVal val="ppt_x"/>
                                          </p:val>
                                        </p:tav>
                                        <p:tav tm="100000">
                                          <p:val>
                                            <p:strVal val="1+ppt_w/2"/>
                                          </p:val>
                                        </p:tav>
                                      </p:tavLst>
                                    </p:anim>
                                    <p:anim calcmode="lin" valueType="num">
                                      <p:cBhvr additive="base">
                                        <p:cTn id="15" dur="500"/>
                                        <p:tgtEl>
                                          <p:spTgt spid="9"/>
                                        </p:tgtEl>
                                        <p:attrNameLst>
                                          <p:attrName>ppt_y</p:attrName>
                                        </p:attrNameLst>
                                      </p:cBhvr>
                                      <p:tavLst>
                                        <p:tav tm="0">
                                          <p:val>
                                            <p:strVal val="ppt_y"/>
                                          </p:val>
                                        </p:tav>
                                        <p:tav tm="100000">
                                          <p:val>
                                            <p:strVal val="ppt_y"/>
                                          </p:val>
                                        </p:tav>
                                      </p:tavLst>
                                    </p:anim>
                                    <p:set>
                                      <p:cBhvr>
                                        <p:cTn id="16" dur="1" fill="hold">
                                          <p:stCondLst>
                                            <p:cond delay="499"/>
                                          </p:stCondLst>
                                        </p:cTn>
                                        <p:tgtEl>
                                          <p:spTgt spid="9"/>
                                        </p:tgtEl>
                                        <p:attrNameLst>
                                          <p:attrName>style.visibility</p:attrName>
                                        </p:attrNameLst>
                                      </p:cBhvr>
                                      <p:to>
                                        <p:strVal val="hidden"/>
                                      </p:to>
                                    </p:set>
                                  </p:childTnLst>
                                </p:cTn>
                              </p:par>
                              <p:par>
                                <p:cTn id="17" presetID="2" presetClass="entr" presetSubtype="2" accel="50000" decel="5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xit" presetSubtype="0" fill="hold" nodeType="clickEffect">
                                  <p:stCondLst>
                                    <p:cond delay="0"/>
                                  </p:stCondLst>
                                  <p:childTnLst>
                                    <p:anim calcmode="lin" valueType="num">
                                      <p:cBhvr>
                                        <p:cTn id="24" dur="1000"/>
                                        <p:tgtEl>
                                          <p:spTgt spid="10"/>
                                        </p:tgtEl>
                                        <p:attrNameLst>
                                          <p:attrName>ppt_w</p:attrName>
                                        </p:attrNameLst>
                                      </p:cBhvr>
                                      <p:tavLst>
                                        <p:tav tm="0">
                                          <p:val>
                                            <p:strVal val="ppt_w"/>
                                          </p:val>
                                        </p:tav>
                                        <p:tav tm="100000">
                                          <p:val>
                                            <p:fltVal val="0"/>
                                          </p:val>
                                        </p:tav>
                                      </p:tavLst>
                                    </p:anim>
                                    <p:anim calcmode="lin" valueType="num">
                                      <p:cBhvr>
                                        <p:cTn id="25" dur="1000"/>
                                        <p:tgtEl>
                                          <p:spTgt spid="10"/>
                                        </p:tgtEl>
                                        <p:attrNameLst>
                                          <p:attrName>ppt_h</p:attrName>
                                        </p:attrNameLst>
                                      </p:cBhvr>
                                      <p:tavLst>
                                        <p:tav tm="0">
                                          <p:val>
                                            <p:strVal val="ppt_h"/>
                                          </p:val>
                                        </p:tav>
                                        <p:tav tm="100000">
                                          <p:val>
                                            <p:fltVal val="0"/>
                                          </p:val>
                                        </p:tav>
                                      </p:tavLst>
                                    </p:anim>
                                    <p:anim calcmode="lin" valueType="num">
                                      <p:cBhvr>
                                        <p:cTn id="2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8" dur="1" fill="hold">
                                          <p:stCondLst>
                                            <p:cond delay="999"/>
                                          </p:stCondLst>
                                        </p:cTn>
                                        <p:tgtEl>
                                          <p:spTgt spid="10"/>
                                        </p:tgtEl>
                                        <p:attrNameLst>
                                          <p:attrName>style.visibility</p:attrName>
                                        </p:attrNameLst>
                                      </p:cBhvr>
                                      <p:to>
                                        <p:strVal val="hidden"/>
                                      </p:to>
                                    </p:set>
                                  </p:childTnLst>
                                </p:cTn>
                              </p:par>
                              <p:par>
                                <p:cTn id="29" presetID="5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Scale>
                                      <p:cBhvr>
                                        <p:cTn id="3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1"/>
                                        </p:tgtEl>
                                        <p:attrNameLst>
                                          <p:attrName>ppt_x</p:attrName>
                                          <p:attrName>ppt_y</p:attrName>
                                        </p:attrNameLst>
                                      </p:cBhvr>
                                    </p:animMotion>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2133600"/>
          </a:xfrm>
        </p:spPr>
        <p:txBody>
          <a:bodyPr anchor="t"/>
          <a:lstStyle/>
          <a:p>
            <a:pPr>
              <a:lnSpc>
                <a:spcPct val="120000"/>
              </a:lnSpc>
            </a:pPr>
            <a:r>
              <a:rPr lang="en-US" sz="2800" dirty="0">
                <a:solidFill>
                  <a:srgbClr val="4F6228"/>
                </a:solidFill>
                <a:latin typeface=" JSP Ross"/>
                <a:cs typeface=" JSP Ross"/>
              </a:rPr>
              <a:t>Read chapter 3 this week.  Chapter 3--first half-by tomorrow (Tuesday!) and the rest by Thursday.  Be ready to discuss in class the rest of the week.  Discussion points!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8194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Chapter 3:  The Sex Trap</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461665"/>
          </a:xfrm>
          <a:prstGeom prst="rect">
            <a:avLst/>
          </a:prstGeom>
          <a:noFill/>
        </p:spPr>
        <p:txBody>
          <a:bodyPr wrap="square" rtlCol="0">
            <a:spAutoFit/>
          </a:bodyPr>
          <a:lstStyle/>
          <a:p>
            <a:pPr algn="ctr"/>
            <a:r>
              <a:rPr lang="en-US" sz="2400" dirty="0" err="1"/>
              <a:t>Pgs</a:t>
            </a:r>
            <a:r>
              <a:rPr lang="en-US" sz="2400" dirty="0"/>
              <a:t> 28-41</a:t>
            </a:r>
          </a:p>
        </p:txBody>
      </p:sp>
    </p:spTree>
    <p:extLst>
      <p:ext uri="{BB962C8B-B14F-4D97-AF65-F5344CB8AC3E}">
        <p14:creationId xmlns:p14="http://schemas.microsoft.com/office/powerpoint/2010/main" val="2844055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524000" y="0"/>
            <a:ext cx="48006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800" dirty="0">
                <a:solidFill>
                  <a:srgbClr val="4F6228"/>
                </a:solidFill>
                <a:latin typeface=" JSP Ross"/>
                <a:ea typeface="ＭＳ Ｐゴシック" pitchFamily="52" charset="-128"/>
                <a:cs typeface=" JSP Ross"/>
              </a:rPr>
              <a:t>When is a rose a rose?</a:t>
            </a:r>
            <a:endParaRPr lang="en-US" sz="2800" dirty="0">
              <a:solidFill>
                <a:srgbClr val="4F6228"/>
              </a:solidFill>
              <a:latin typeface=" JSP Ross"/>
              <a:ea typeface="ＭＳ Ｐゴシック" pitchFamily="71" charset="-128"/>
              <a:cs typeface=" JSP Ross"/>
            </a:endParaRPr>
          </a:p>
        </p:txBody>
      </p:sp>
      <p:pic>
        <p:nvPicPr>
          <p:cNvPr id="4" name="blooming rose">
            <a:hlinkClick r:id="" action="ppaction://media"/>
            <a:extLst>
              <a:ext uri="{FF2B5EF4-FFF2-40B4-BE49-F238E27FC236}">
                <a16:creationId xmlns:a16="http://schemas.microsoft.com/office/drawing/2014/main" id="{C00B0B15-27B2-FFC9-D3AE-F1B0118E4E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7100" y="1714500"/>
            <a:ext cx="52578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3118</TotalTime>
  <Words>632</Words>
  <Application>Microsoft Macintosh PowerPoint</Application>
  <PresentationFormat>Widescreen</PresentationFormat>
  <Paragraphs>82</Paragraphs>
  <Slides>36</Slides>
  <Notes>36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ＭＳ Ｐゴシック</vt:lpstr>
      <vt:lpstr> JSP Ross</vt:lpstr>
      <vt:lpstr>Arial</vt:lpstr>
      <vt:lpstr>Calibri</vt:lpstr>
      <vt:lpstr>Estelle Black SF</vt:lpstr>
      <vt:lpstr>Impact</vt:lpstr>
      <vt:lpstr>SLGreek</vt:lpstr>
      <vt:lpstr>Wingdings</vt:lpstr>
      <vt:lpstr>Office Theme</vt:lpstr>
      <vt:lpstr>PowerPoint Presentation</vt:lpstr>
      <vt:lpstr>“Everyone knows what falling in love is like but being in love is what people have lost.”</vt:lpstr>
      <vt:lpstr>And grieve not the holy Spirit of God, whereby ye are sealed unto the day of redemption. Let all bitterness, and wrath, and anger, and clamour, and evil speaking, be put away from you, with all malice: And be ye kind one to another, tenderhearted, forgiving one another, even as God for Christ's sake hath forgiven you.</vt:lpstr>
      <vt:lpstr>And do not grieve the Holy Spirit of God, with whom you were sealed for the day of redemption. Get rid of all bitterness, rage and anger, brawling and slander, along with every form of malice. Be kind and compassionate to one another, forgiving each other, just as in Christ God forgave you.</vt:lpstr>
      <vt:lpstr>PowerPoint Presentation</vt:lpstr>
      <vt:lpstr>Real intimacy starts before the bedroom</vt:lpstr>
      <vt:lpstr>Read chapter 3 this week.  Chapter 3--first half-by tomorrow (Tuesday!) and the rest by Thursday.  Be ready to discuss in class the rest of the week.  Discussion points! </vt:lpstr>
      <vt:lpstr>PowerPoint Presentation</vt:lpstr>
      <vt:lpstr>PowerPoint Presentation</vt:lpstr>
      <vt:lpstr>Outside experiment</vt:lpstr>
      <vt:lpstr>PowerPoint Presentation</vt:lpstr>
      <vt:lpstr>Timeline Lessons learned: </vt:lpstr>
      <vt:lpstr>PowerPoint Presentation</vt:lpstr>
      <vt:lpstr>PowerPoint Presentation</vt:lpstr>
      <vt:lpstr>“Intimacy, as I am using it, is sharing my reality with you.”</vt:lpstr>
      <vt:lpstr>Outside experiment</vt:lpstr>
      <vt:lpstr>Real intimacy is built on something substantial</vt:lpstr>
      <vt:lpstr>PowerPoint Presentation</vt:lpstr>
      <vt:lpstr>Read chapter 3 this week.  Chapter 3--first half-by tomorrow (Tuesday!) and the rest by Thursday.  Be ready to discuss in class the rest of the week.  Discussion points! </vt:lpstr>
      <vt:lpstr>PowerPoint Presentation</vt:lpstr>
      <vt:lpstr>Group in sets of four, if possible 2 boys &amp; 2 girls: </vt:lpstr>
      <vt:lpstr>PowerPoint Presentation</vt:lpstr>
      <vt:lpstr>PowerPoint Presentation</vt:lpstr>
      <vt:lpstr>“Among men, sex sometimes results in intimacy; among women, intimacy sometimes results in sex.”</vt:lpstr>
      <vt:lpstr>Beware what supplants real intimacy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dgregory@montereybayacademy.org</cp:lastModifiedBy>
  <cp:revision>113</cp:revision>
  <dcterms:created xsi:type="dcterms:W3CDTF">2013-10-17T14:20:52Z</dcterms:created>
  <dcterms:modified xsi:type="dcterms:W3CDTF">2025-10-30T22:10:42Z</dcterms:modified>
</cp:coreProperties>
</file>