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2" r:id="rId2"/>
    <p:sldId id="386" r:id="rId3"/>
    <p:sldId id="374" r:id="rId4"/>
    <p:sldId id="375" r:id="rId5"/>
    <p:sldId id="686" r:id="rId6"/>
    <p:sldId id="687" r:id="rId7"/>
    <p:sldId id="381" r:id="rId8"/>
    <p:sldId id="664" r:id="rId9"/>
    <p:sldId id="382" r:id="rId10"/>
    <p:sldId id="697" r:id="rId11"/>
    <p:sldId id="389" r:id="rId12"/>
    <p:sldId id="383" r:id="rId13"/>
    <p:sldId id="690" r:id="rId14"/>
    <p:sldId id="315" r:id="rId15"/>
    <p:sldId id="388" r:id="rId16"/>
    <p:sldId id="392" r:id="rId17"/>
    <p:sldId id="321" r:id="rId18"/>
    <p:sldId id="372" r:id="rId19"/>
    <p:sldId id="387" r:id="rId20"/>
    <p:sldId id="393" r:id="rId21"/>
    <p:sldId id="696" r:id="rId22"/>
    <p:sldId id="323" r:id="rId23"/>
    <p:sldId id="276" r:id="rId24"/>
    <p:sldId id="373" r:id="rId25"/>
    <p:sldId id="682" r:id="rId26"/>
    <p:sldId id="684" r:id="rId2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5"/>
    <p:restoredTop sz="94644"/>
  </p:normalViewPr>
  <p:slideViewPr>
    <p:cSldViewPr>
      <p:cViewPr varScale="1">
        <p:scale>
          <a:sx n="182" d="100"/>
          <a:sy n="182" d="100"/>
        </p:scale>
        <p:origin x="176" y="9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11/9/25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1381815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269E-D2F6-3871-2FB2-3EB03AECA992}"/>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AC429B85-D2D9-04B2-531B-0975A8DD0581}"/>
              </a:ext>
            </a:extLst>
          </p:cNvPr>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a:extLst>
              <a:ext uri="{FF2B5EF4-FFF2-40B4-BE49-F238E27FC236}">
                <a16:creationId xmlns:a16="http://schemas.microsoft.com/office/drawing/2014/main" id="{2CD6A30F-4910-EE77-76DE-657CEFE5AA43}"/>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245138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13</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13859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14</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16</a:t>
            </a:fld>
            <a:endParaRPr lang="en-US" sz="1200">
              <a:latin typeface="Calibri" pitchFamily="79"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17</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18</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2411-7DE6-B14C-CFA8-3B3540F8AAEE}"/>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974F2D94-C43B-DF6B-FA0E-EF0B4362FCB3}"/>
              </a:ext>
            </a:extLst>
          </p:cNvPr>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a:extLst>
              <a:ext uri="{FF2B5EF4-FFF2-40B4-BE49-F238E27FC236}">
                <a16:creationId xmlns:a16="http://schemas.microsoft.com/office/drawing/2014/main" id="{62072892-80B1-A386-82BD-A9856B7B4D5E}"/>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2635875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22</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23</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24</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25</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583405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26</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78475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1893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61234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8</a:t>
            </a:fld>
            <a:endParaRPr lang="en-US" sz="1200">
              <a:latin typeface="Calibri" pitchFamily="79" charset="0"/>
            </a:endParaRPr>
          </a:p>
        </p:txBody>
      </p:sp>
    </p:spTree>
    <p:extLst>
      <p:ext uri="{BB962C8B-B14F-4D97-AF65-F5344CB8AC3E}">
        <p14:creationId xmlns:p14="http://schemas.microsoft.com/office/powerpoint/2010/main" val="123575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9</a:t>
            </a:fld>
            <a:endParaRPr lang="en-US" sz="1200">
              <a:latin typeface="Calibri" pitchFamily="7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11/9/25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11/9/25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11/9/25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11/9/25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814eR5K7KD8&amp;list=PLUj0mcu8Q1EtUbCaWMveyuC1EYuzZ7UnE&amp;index=6&amp;t=2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A6FA-47DA-412E-E439-A1597C31FC91}"/>
            </a:ext>
          </a:extLst>
        </p:cNvPr>
        <p:cNvGrpSpPr/>
        <p:nvPr/>
      </p:nvGrpSpPr>
      <p:grpSpPr>
        <a:xfrm>
          <a:off x="0" y="0"/>
          <a:ext cx="0" cy="0"/>
          <a:chOff x="0" y="0"/>
          <a:chExt cx="0" cy="0"/>
        </a:xfrm>
      </p:grpSpPr>
      <p:sp>
        <p:nvSpPr>
          <p:cNvPr id="635907" name="Rectangle 3">
            <a:extLst>
              <a:ext uri="{FF2B5EF4-FFF2-40B4-BE49-F238E27FC236}">
                <a16:creationId xmlns:a16="http://schemas.microsoft.com/office/drawing/2014/main" id="{A1767AD7-BD5F-0635-9055-8E98461644DB}"/>
              </a:ext>
            </a:extLst>
          </p:cNvPr>
          <p:cNvSpPr>
            <a:spLocks noGrp="1" noChangeArrowheads="1"/>
          </p:cNvSpPr>
          <p:nvPr>
            <p:ph type="ctrTitle" idx="4294967295"/>
          </p:nvPr>
        </p:nvSpPr>
        <p:spPr>
          <a:xfrm>
            <a:off x="1524000" y="0"/>
            <a:ext cx="4343400" cy="838200"/>
          </a:xfrm>
        </p:spPr>
        <p:txBody>
          <a:bodyPr anchor="t"/>
          <a:lstStyle/>
          <a:p>
            <a:pPr>
              <a:lnSpc>
                <a:spcPct val="120000"/>
              </a:lnSpc>
            </a:pPr>
            <a:r>
              <a:rPr lang="en-US" sz="2800" dirty="0">
                <a:solidFill>
                  <a:srgbClr val="4F6228"/>
                </a:solidFill>
                <a:latin typeface=" JSP Ross"/>
                <a:cs typeface=" JSP Ross"/>
              </a:rPr>
              <a:t>Outside experiment</a:t>
            </a:r>
            <a:endParaRPr lang="en-US" sz="2800" dirty="0">
              <a:solidFill>
                <a:srgbClr val="4F6228"/>
              </a:solidFill>
              <a:latin typeface=" JSP Ross"/>
              <a:ea typeface="ＭＳ Ｐゴシック" pitchFamily="71" charset="-128"/>
              <a:cs typeface=" JSP Ross"/>
            </a:endParaRPr>
          </a:p>
        </p:txBody>
      </p:sp>
      <p:pic>
        <p:nvPicPr>
          <p:cNvPr id="3" name="Picture 2">
            <a:extLst>
              <a:ext uri="{FF2B5EF4-FFF2-40B4-BE49-F238E27FC236}">
                <a16:creationId xmlns:a16="http://schemas.microsoft.com/office/drawing/2014/main" id="{7470AEE1-0DF7-3356-AABB-8D5F17B2E239}"/>
              </a:ext>
            </a:extLst>
          </p:cNvPr>
          <p:cNvPicPr>
            <a:picLocks noChangeAspect="1"/>
          </p:cNvPicPr>
          <p:nvPr/>
        </p:nvPicPr>
        <p:blipFill>
          <a:blip r:embed="rId3">
            <a:extLst>
              <a:ext uri="{28A0092B-C50C-407E-A947-70E740481C1C}">
                <a14:useLocalDpi xmlns:a14="http://schemas.microsoft.com/office/drawing/2010/main" val="0"/>
              </a:ext>
            </a:extLst>
          </a:blip>
          <a:srcRect l="3922" t="11940" b="12501"/>
          <a:stretch>
            <a:fillRect/>
          </a:stretch>
        </p:blipFill>
        <p:spPr>
          <a:xfrm>
            <a:off x="304800" y="1752600"/>
            <a:ext cx="7467600" cy="1905000"/>
          </a:xfrm>
          <a:prstGeom prst="rect">
            <a:avLst/>
          </a:prstGeom>
        </p:spPr>
      </p:pic>
      <p:pic>
        <p:nvPicPr>
          <p:cNvPr id="5" name="Picture 4">
            <a:extLst>
              <a:ext uri="{FF2B5EF4-FFF2-40B4-BE49-F238E27FC236}">
                <a16:creationId xmlns:a16="http://schemas.microsoft.com/office/drawing/2014/main" id="{31221D78-0EB9-33BD-0716-FF7ACF814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962400"/>
            <a:ext cx="7772400" cy="2047625"/>
          </a:xfrm>
          <a:prstGeom prst="rect">
            <a:avLst/>
          </a:prstGeom>
        </p:spPr>
      </p:pic>
    </p:spTree>
    <p:extLst>
      <p:ext uri="{BB962C8B-B14F-4D97-AF65-F5344CB8AC3E}">
        <p14:creationId xmlns:p14="http://schemas.microsoft.com/office/powerpoint/2010/main" val="15353847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pic>
        <p:nvPicPr>
          <p:cNvPr id="7" name="Picture 6" descr="Rings-Gold.jpg"/>
          <p:cNvPicPr>
            <a:picLocks noChangeAspect="1"/>
          </p:cNvPicPr>
          <p:nvPr/>
        </p:nvPicPr>
        <p:blipFill>
          <a:blip r:embed="rId3"/>
          <a:stretch>
            <a:fillRect/>
          </a:stretch>
        </p:blipFill>
        <p:spPr>
          <a:xfrm>
            <a:off x="1676401" y="2057401"/>
            <a:ext cx="4379735" cy="2932113"/>
          </a:xfrm>
          <a:prstGeom prst="rect">
            <a:avLst/>
          </a:prstGeom>
        </p:spPr>
      </p:pic>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Texts to read</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638800" y="152400"/>
            <a:ext cx="4953000" cy="655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Ephesians 5:21-33:</a:t>
            </a:r>
          </a:p>
          <a:p>
            <a:r>
              <a:rPr lang="en-US" sz="2000" b="1" dirty="0">
                <a:solidFill>
                  <a:schemeClr val="tx2">
                    <a:lumMod val="75000"/>
                  </a:schemeClr>
                </a:solidFill>
              </a:rPr>
              <a:t>Note what Paul says is due (owed/offered) to the husband and what is due (owed/offered) to the wife.</a:t>
            </a:r>
          </a:p>
          <a:p>
            <a:pPr eaLnBrk="0" hangingPunct="0">
              <a:lnSpc>
                <a:spcPct val="120000"/>
              </a:lnSpc>
              <a:defRPr/>
            </a:pPr>
            <a:r>
              <a:rPr lang="en-US" sz="2800" dirty="0">
                <a:latin typeface=" JSP Ross"/>
                <a:ea typeface="ＭＳ Ｐゴシック" pitchFamily="52" charset="-128"/>
                <a:cs typeface=" JSP Ross"/>
              </a:rPr>
              <a:t>SOS chp1-5:</a:t>
            </a:r>
          </a:p>
          <a:p>
            <a:pPr eaLnBrk="0" hangingPunct="0">
              <a:lnSpc>
                <a:spcPct val="120000"/>
              </a:lnSpc>
              <a:defRPr/>
            </a:pPr>
            <a:r>
              <a:rPr lang="en-US" sz="2000" b="1" dirty="0">
                <a:solidFill>
                  <a:srgbClr val="17375E"/>
                </a:solidFill>
              </a:rPr>
              <a:t>Read with an ear to the poetry of the profound.</a:t>
            </a:r>
          </a:p>
          <a:p>
            <a:pPr eaLnBrk="0" hangingPunct="0">
              <a:lnSpc>
                <a:spcPct val="120000"/>
              </a:lnSpc>
              <a:defRPr/>
            </a:pPr>
            <a:r>
              <a:rPr lang="en-US" sz="2800" dirty="0">
                <a:latin typeface=" JSP Ross"/>
                <a:ea typeface="ＭＳ Ｐゴシック" pitchFamily="52" charset="-128"/>
                <a:cs typeface=" JSP Ross"/>
              </a:rPr>
              <a:t>SOS PDF interpretation:</a:t>
            </a:r>
          </a:p>
          <a:p>
            <a:pPr eaLnBrk="0" hangingPunct="0">
              <a:lnSpc>
                <a:spcPct val="120000"/>
              </a:lnSpc>
              <a:defRPr/>
            </a:pPr>
            <a:r>
              <a:rPr lang="en-US" sz="2000" b="1" dirty="0">
                <a:solidFill>
                  <a:srgbClr val="17375E"/>
                </a:solidFill>
              </a:rPr>
              <a:t>Compare to translation.</a:t>
            </a:r>
          </a:p>
          <a:p>
            <a:pPr eaLnBrk="0" hangingPunct="0">
              <a:lnSpc>
                <a:spcPct val="120000"/>
              </a:lnSpc>
              <a:defRPr/>
            </a:pPr>
            <a:endParaRPr lang="en-US" sz="2800" dirty="0">
              <a:latin typeface=" JSP Ross"/>
              <a:ea typeface="ＭＳ Ｐゴシック" pitchFamily="52" charset="-128"/>
              <a:cs typeface=" JSP Ros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pic>
        <p:nvPicPr>
          <p:cNvPr id="7" name="Picture 6" descr="Rings-Gold.jpg"/>
          <p:cNvPicPr>
            <a:picLocks noChangeAspect="1"/>
          </p:cNvPicPr>
          <p:nvPr/>
        </p:nvPicPr>
        <p:blipFill>
          <a:blip r:embed="rId3"/>
          <a:stretch>
            <a:fillRect/>
          </a:stretch>
        </p:blipFill>
        <p:spPr>
          <a:xfrm>
            <a:off x="1676401" y="2057401"/>
            <a:ext cx="4379735" cy="2932113"/>
          </a:xfrm>
          <a:prstGeom prst="rect">
            <a:avLst/>
          </a:prstGeom>
        </p:spPr>
      </p:pic>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Articles to read</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638800" y="152400"/>
            <a:ext cx="4953000" cy="655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9 Facts:</a:t>
            </a:r>
          </a:p>
          <a:p>
            <a:r>
              <a:rPr lang="en-US" sz="2000" b="1" dirty="0">
                <a:solidFill>
                  <a:schemeClr val="tx2">
                    <a:lumMod val="75000"/>
                  </a:schemeClr>
                </a:solidFill>
              </a:rPr>
              <a:t>Note stats on childbirth related research.</a:t>
            </a:r>
          </a:p>
          <a:p>
            <a:pPr eaLnBrk="0" hangingPunct="0">
              <a:lnSpc>
                <a:spcPct val="120000"/>
              </a:lnSpc>
              <a:defRPr/>
            </a:pPr>
            <a:r>
              <a:rPr lang="en-US" sz="2800" dirty="0">
                <a:latin typeface=" JSP Ross"/>
                <a:ea typeface="ＭＳ Ｐゴシック" pitchFamily="52" charset="-128"/>
                <a:cs typeface=" JSP Ross"/>
              </a:rPr>
              <a:t>Advice from Divorce Lawyers:</a:t>
            </a:r>
          </a:p>
          <a:p>
            <a:pPr eaLnBrk="0" hangingPunct="0">
              <a:lnSpc>
                <a:spcPct val="120000"/>
              </a:lnSpc>
              <a:defRPr/>
            </a:pPr>
            <a:r>
              <a:rPr lang="en-US" sz="2000" b="1" dirty="0">
                <a:solidFill>
                  <a:srgbClr val="17375E"/>
                </a:solidFill>
              </a:rPr>
              <a:t>Note what they say they see a lot of (as in causes problems).</a:t>
            </a:r>
          </a:p>
          <a:p>
            <a:pPr eaLnBrk="0" hangingPunct="0">
              <a:lnSpc>
                <a:spcPct val="120000"/>
              </a:lnSpc>
              <a:defRPr/>
            </a:pPr>
            <a:r>
              <a:rPr lang="en-US" sz="2800" dirty="0">
                <a:latin typeface=" JSP Ross"/>
                <a:ea typeface="ＭＳ Ｐゴシック" pitchFamily="52" charset="-128"/>
                <a:cs typeface=" JSP Ross"/>
              </a:rPr>
              <a:t>Life Partner Attraction:</a:t>
            </a:r>
          </a:p>
          <a:p>
            <a:pPr eaLnBrk="0" hangingPunct="0">
              <a:lnSpc>
                <a:spcPct val="120000"/>
              </a:lnSpc>
              <a:defRPr/>
            </a:pPr>
            <a:r>
              <a:rPr lang="en-US" sz="2000" b="1" dirty="0">
                <a:solidFill>
                  <a:srgbClr val="17375E"/>
                </a:solidFill>
              </a:rPr>
              <a:t>What do people ACTUALLY settle into?</a:t>
            </a:r>
          </a:p>
          <a:p>
            <a:pPr eaLnBrk="0" hangingPunct="0">
              <a:lnSpc>
                <a:spcPct val="120000"/>
              </a:lnSpc>
              <a:defRPr/>
            </a:pPr>
            <a:r>
              <a:rPr lang="en-US" sz="2800" dirty="0">
                <a:latin typeface=" JSP Ross"/>
                <a:ea typeface="ＭＳ Ｐゴシック" pitchFamily="52" charset="-128"/>
                <a:cs typeface=" JSP Ross"/>
              </a:rPr>
              <a:t>PDF of 3-Way Marriage: </a:t>
            </a:r>
          </a:p>
          <a:p>
            <a:pPr eaLnBrk="0" hangingPunct="0">
              <a:lnSpc>
                <a:spcPct val="120000"/>
              </a:lnSpc>
              <a:defRPr/>
            </a:pPr>
            <a:r>
              <a:rPr lang="en-US" sz="2000" b="1" dirty="0">
                <a:solidFill>
                  <a:srgbClr val="17375E"/>
                </a:solidFill>
              </a:rPr>
              <a:t>What are some suggested Biblical models for a successful long-term marriage?</a:t>
            </a:r>
          </a:p>
          <a:p>
            <a:pPr eaLnBrk="0" hangingPunct="0">
              <a:lnSpc>
                <a:spcPct val="120000"/>
              </a:lnSpc>
              <a:defRPr/>
            </a:pPr>
            <a:endParaRPr lang="en-US" sz="2800" dirty="0">
              <a:latin typeface=" JSP Ross"/>
              <a:ea typeface="ＭＳ Ｐゴシック" pitchFamily="52" charset="-128"/>
              <a:cs typeface=" JSP Ros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6561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“My friends tell me I have an intimacy problem. But they don't really know me.”</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Gary </a:t>
            </a:r>
            <a:r>
              <a:rPr lang="en-US" b="1" i="1" dirty="0" err="1"/>
              <a:t>Shandling</a:t>
            </a:r>
            <a:endParaRPr lang="en-US" b="1" i="1"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1"/>
            <a:ext cx="7010400" cy="2459647"/>
          </a:xfrm>
          <a:prstGeom prst="rect">
            <a:avLst/>
          </a:prstGeom>
          <a:noFill/>
          <a:ln w="9525">
            <a:noFill/>
            <a:miter lim="800000"/>
            <a:headEnd/>
            <a:tailEnd/>
          </a:ln>
        </p:spPr>
        <p:txBody>
          <a:bodyPr wrap="square" lIns="0" tIns="0" rIns="0" bIns="0">
            <a:prstTxWarp prst="textNoShape">
              <a:avLst/>
            </a:prstTxWarp>
            <a:spAutoFit/>
          </a:bodyPr>
          <a:lstStyle/>
          <a:p>
            <a:pPr marL="514350" indent="-514350">
              <a:lnSpc>
                <a:spcPct val="95000"/>
              </a:lnSpc>
              <a:buClr>
                <a:schemeClr val="accent1">
                  <a:lumMod val="50000"/>
                </a:schemeClr>
              </a:buClr>
              <a:buSzPct val="140000"/>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Answer Pg 65:C as a 1 page journal question.  Describe in detail.  Imagine!</a:t>
            </a:r>
          </a:p>
          <a:p>
            <a:pPr marL="514350" indent="-514350">
              <a:lnSpc>
                <a:spcPct val="95000"/>
              </a:lnSpc>
              <a:buClr>
                <a:schemeClr val="accent1">
                  <a:lumMod val="50000"/>
                </a:schemeClr>
              </a:buClr>
              <a:buSzPct val="140000"/>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800" dirty="0">
              <a:solidFill>
                <a:schemeClr val="accent1">
                  <a:lumMod val="50000"/>
                </a:schemeClr>
              </a:solidFill>
            </a:endParaRPr>
          </a:p>
          <a:p>
            <a:pPr marL="514350" indent="-514350">
              <a:lnSpc>
                <a:spcPct val="95000"/>
              </a:lnSpc>
              <a:buClr>
                <a:schemeClr val="accent1">
                  <a:lumMod val="50000"/>
                </a:schemeClr>
              </a:buClr>
              <a:buSzPct val="140000"/>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How are you going to keep this dream that you’ve described saved and alive for marriage.  You only get one chance . .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“I'm amazed and disheartened at how quickly adolescents lose their innocence nowadays. Everyone is in such a rush to give themselves over to someone physically without truly knowing the person to whom they are entrusting with their body and emotions.”</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Karen Amanda Hooper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10200"/>
          </a:xfrm>
        </p:spPr>
        <p:txBody>
          <a:bodyPr anchor="t"/>
          <a:lstStyle/>
          <a:p>
            <a:pPr>
              <a:lnSpc>
                <a:spcPct val="120000"/>
              </a:lnSpc>
            </a:pPr>
            <a:r>
              <a:rPr lang="en-US" sz="4000" dirty="0">
                <a:solidFill>
                  <a:srgbClr val="4F6228"/>
                </a:solidFill>
                <a:latin typeface="Estelle Black SF"/>
                <a:cs typeface="Estelle Black SF"/>
              </a:rPr>
              <a:t>“Most people are slow to champion love because they fear the transformation it brings into their lives. And make no mistake about it: love does take over and transform the schemes and operations of our egos in a very mighty way.”</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err="1"/>
              <a:t>Aberjhani</a:t>
            </a:r>
            <a:endParaRPr lang="en-US" b="1" i="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7" name="Rectangle 3"/>
          <p:cNvSpPr>
            <a:spLocks noGrp="1" noChangeArrowheads="1"/>
          </p:cNvSpPr>
          <p:nvPr>
            <p:ph type="ctrTitle" idx="4294967295"/>
          </p:nvPr>
        </p:nvSpPr>
        <p:spPr>
          <a:xfrm>
            <a:off x="1905000" y="304800"/>
            <a:ext cx="8382000" cy="762000"/>
          </a:xfrm>
        </p:spPr>
        <p:txBody>
          <a:bodyPr anchor="t"/>
          <a:lstStyle/>
          <a:p>
            <a:pPr>
              <a:lnSpc>
                <a:spcPct val="120000"/>
              </a:lnSpc>
            </a:pPr>
            <a:r>
              <a:rPr lang="en-US" sz="2800" dirty="0">
                <a:solidFill>
                  <a:srgbClr val="4F6228"/>
                </a:solidFill>
                <a:latin typeface=" JSP Ross"/>
                <a:cs typeface=" JSP Ross"/>
              </a:rPr>
              <a:t>Recommended Viewing</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Mark Gungor — </a:t>
            </a:r>
            <a:r>
              <a:rPr lang="en-US" sz="2800" dirty="0">
                <a:latin typeface=" JSP Ross"/>
                <a:ea typeface="ＭＳ Ｐゴシック" pitchFamily="52" charset="-128"/>
                <a:cs typeface=" JSP Ross"/>
                <a:hlinkClick r:id="rId3"/>
              </a:rPr>
              <a:t>a tale of two brains</a:t>
            </a:r>
            <a:endParaRPr lang="en-US" sz="2800" dirty="0">
              <a:latin typeface=" JSP Ross"/>
              <a:ea typeface="ＭＳ Ｐゴシック" pitchFamily="52" charset="-128"/>
              <a:cs typeface=" JSP Ros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D0D8-A36D-08FB-A165-C19CA62C14A5}"/>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DE404A9D-78CD-289F-4963-3782B573B09F}"/>
              </a:ext>
            </a:extLst>
          </p:cNvPr>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a:extLst>
              <a:ext uri="{FF2B5EF4-FFF2-40B4-BE49-F238E27FC236}">
                <a16:creationId xmlns:a16="http://schemas.microsoft.com/office/drawing/2014/main" id="{133AD3BF-1FDB-CA29-A101-DE600B6C7A68}"/>
              </a:ext>
            </a:extLst>
          </p:cNvPr>
          <p:cNvSpPr>
            <a:spLocks noGrp="1" noChangeArrowheads="1"/>
          </p:cNvSpPr>
          <p:nvPr>
            <p:ph type="ctrTitle" idx="4294967295"/>
          </p:nvPr>
        </p:nvSpPr>
        <p:spPr>
          <a:xfrm>
            <a:off x="1905000" y="304800"/>
            <a:ext cx="8382000" cy="762000"/>
          </a:xfrm>
        </p:spPr>
        <p:txBody>
          <a:bodyPr anchor="t"/>
          <a:lstStyle/>
          <a:p>
            <a:pPr>
              <a:lnSpc>
                <a:spcPct val="120000"/>
              </a:lnSpc>
            </a:pPr>
            <a:r>
              <a:rPr lang="en-US" sz="2800" dirty="0">
                <a:solidFill>
                  <a:srgbClr val="4F6228"/>
                </a:solidFill>
                <a:latin typeface=" JSP Ross"/>
                <a:cs typeface=" JSP Ross"/>
              </a:rPr>
              <a:t>Discussion points! </a:t>
            </a:r>
            <a:endParaRPr lang="en-US" sz="2800" dirty="0">
              <a:solidFill>
                <a:srgbClr val="4F6228"/>
              </a:solidFill>
              <a:latin typeface=" JSP Ross"/>
              <a:ea typeface="ＭＳ Ｐゴシック" pitchFamily="71" charset="-128"/>
              <a:cs typeface=" JSP Ross"/>
            </a:endParaRPr>
          </a:p>
        </p:txBody>
      </p:sp>
      <p:sp>
        <p:nvSpPr>
          <p:cNvPr id="5" name="Rectangle 3">
            <a:extLst>
              <a:ext uri="{FF2B5EF4-FFF2-40B4-BE49-F238E27FC236}">
                <a16:creationId xmlns:a16="http://schemas.microsoft.com/office/drawing/2014/main" id="{37D01D1C-C11D-E899-DEC7-C868133CBB14}"/>
              </a:ext>
            </a:extLst>
          </p:cNvPr>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Ephesians 5:21-33</a:t>
            </a:r>
          </a:p>
          <a:p>
            <a:pPr eaLnBrk="0" hangingPunct="0">
              <a:lnSpc>
                <a:spcPct val="120000"/>
              </a:lnSpc>
              <a:defRPr/>
            </a:pPr>
            <a:r>
              <a:rPr lang="en-US" sz="2800" dirty="0">
                <a:latin typeface=" JSP Ross"/>
                <a:ea typeface="ＭＳ Ｐゴシック" pitchFamily="52" charset="-128"/>
                <a:cs typeface=" JSP Ross"/>
              </a:rPr>
              <a:t>Chapter 5:  Sex: God’s Gift</a:t>
            </a:r>
          </a:p>
          <a:p>
            <a:pPr eaLnBrk="0" hangingPunct="0">
              <a:lnSpc>
                <a:spcPct val="120000"/>
              </a:lnSpc>
              <a:defRPr/>
            </a:pPr>
            <a:r>
              <a:rPr lang="en-US" sz="2800" dirty="0">
                <a:latin typeface=" JSP Ross"/>
                <a:ea typeface="ＭＳ Ｐゴシック" pitchFamily="52" charset="-128"/>
                <a:cs typeface=" JSP Ross"/>
              </a:rPr>
              <a:t>Song of Songs </a:t>
            </a:r>
            <a:r>
              <a:rPr lang="en-US" sz="2800" dirty="0" err="1">
                <a:latin typeface=" JSP Ross"/>
                <a:ea typeface="ＭＳ Ｐゴシック" pitchFamily="52" charset="-128"/>
                <a:cs typeface=" JSP Ross"/>
              </a:rPr>
              <a:t>chps</a:t>
            </a:r>
            <a:r>
              <a:rPr lang="en-US" sz="2800" dirty="0">
                <a:latin typeface=" JSP Ross"/>
                <a:ea typeface="ＭＳ Ｐゴシック" pitchFamily="52" charset="-128"/>
                <a:cs typeface=" JSP Ross"/>
              </a:rPr>
              <a:t> 1-5</a:t>
            </a:r>
          </a:p>
        </p:txBody>
      </p:sp>
    </p:spTree>
    <p:extLst>
      <p:ext uri="{BB962C8B-B14F-4D97-AF65-F5344CB8AC3E}">
        <p14:creationId xmlns:p14="http://schemas.microsoft.com/office/powerpoint/2010/main" val="5346225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74443596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206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Wherefore be ye not unwise, but understanding what the will of the Lord is. And be not drunk with wine, wherein is excess; but be filled with the Spirit; Speaking to yourselves in psalms and hymns and spiritual songs, singing and making melody in your heart to the Lord; Giving thanks always for all things unto God and the Father in the name of our Lord Jesus Christ; Submitting yourselves one to another in the fear of God.</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Ephesians 5:17-21 (KJV)</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5105400"/>
          </a:xfrm>
        </p:spPr>
        <p:txBody>
          <a:bodyPr anchor="t"/>
          <a:lstStyle/>
          <a:p>
            <a:pPr>
              <a:lnSpc>
                <a:spcPct val="120000"/>
              </a:lnSpc>
              <a:defRPr/>
            </a:pPr>
            <a:r>
              <a:rPr lang="en-US" sz="3200" dirty="0">
                <a:solidFill>
                  <a:srgbClr val="660066"/>
                </a:solidFill>
                <a:effectLst>
                  <a:outerShdw blurRad="50800" dist="38100" dir="2700000">
                    <a:srgbClr val="000000">
                      <a:alpha val="43000"/>
                    </a:srgbClr>
                  </a:outerShdw>
                </a:effectLst>
                <a:latin typeface="Estelle Black SF"/>
                <a:cs typeface="Estelle Black SF"/>
              </a:rPr>
              <a:t>Therefore do not be foolish, but understand what the Lord’s will is. Do not get drunk on wine, which leads to debauchery. Instead, be filled with the Spirit, speaking to one another with psalms, hymns, and songs from the Spirit. Sing and make music from your heart to the Lord, always giving thanks to God the Father for everything, in the name of our Lord Jesus Christ. Submit to one another out of reverence for Christ.</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Ephesians 5:17-21 (NIV)</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sz="3600" dirty="0">
                <a:solidFill>
                  <a:srgbClr val="660066"/>
                </a:solidFill>
                <a:effectLst>
                  <a:outerShdw blurRad="50800" dist="38100" dir="2700000" algn="tl" rotWithShape="0">
                    <a:prstClr val="black">
                      <a:alpha val="40000"/>
                    </a:prstClr>
                  </a:outerShdw>
                </a:effectLst>
                <a:latin typeface="Estelle" panose="02000503000000000000" pitchFamily="2" charset="0"/>
              </a:rPr>
              <a:t>For, brethren, ye have been called unto liberty; only use not liberty for an occasion to the flesh, but by love serve one another. For all the law is fulfilled in one word, even in this; Thou shalt love thy </a:t>
            </a:r>
            <a:r>
              <a:rPr lang="en-US" sz="3600" dirty="0" err="1">
                <a:solidFill>
                  <a:srgbClr val="660066"/>
                </a:solidFill>
                <a:effectLst>
                  <a:outerShdw blurRad="50800" dist="38100" dir="2700000" algn="tl" rotWithShape="0">
                    <a:prstClr val="black">
                      <a:alpha val="40000"/>
                    </a:prstClr>
                  </a:outerShdw>
                </a:effectLst>
                <a:latin typeface="Estelle" panose="02000503000000000000" pitchFamily="2" charset="0"/>
              </a:rPr>
              <a:t>neighbour</a:t>
            </a:r>
            <a:r>
              <a:rPr lang="en-US" sz="3600" dirty="0">
                <a:solidFill>
                  <a:srgbClr val="660066"/>
                </a:solidFill>
                <a:effectLst>
                  <a:outerShdw blurRad="50800" dist="38100" dir="2700000" algn="tl" rotWithShape="0">
                    <a:prstClr val="black">
                      <a:alpha val="40000"/>
                    </a:prstClr>
                  </a:outerShdw>
                </a:effectLst>
                <a:latin typeface="Estelle" panose="02000503000000000000" pitchFamily="2" charset="0"/>
              </a:rPr>
              <a:t> as thyself but if ye bite and devour one another, take heed that ye be not consumed one of another . . . But the fruit of the Spirit is love, joy, peace, longsuffering, gentleness, goodness, faith, Meekness, temperance: against such there is no law.</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Galatians 5:13-15, 22-23 (KJV)</a:t>
            </a:r>
          </a:p>
        </p:txBody>
      </p:sp>
    </p:spTree>
    <p:extLst>
      <p:ext uri="{BB962C8B-B14F-4D97-AF65-F5344CB8AC3E}">
        <p14:creationId xmlns:p14="http://schemas.microsoft.com/office/powerpoint/2010/main" val="4928798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107112"/>
          </a:xfrm>
        </p:spPr>
        <p:txBody>
          <a:bodyPr anchor="t"/>
          <a:lstStyle/>
          <a:p>
            <a:pPr>
              <a:lnSpc>
                <a:spcPct val="120000"/>
              </a:lnSpc>
              <a:defRPr/>
            </a:pPr>
            <a:r>
              <a:rPr lang="en-US" sz="3200" dirty="0">
                <a:solidFill>
                  <a:srgbClr val="660066"/>
                </a:solidFill>
                <a:effectLst>
                  <a:outerShdw blurRad="50800" dist="38100" dir="2700000" algn="tl" rotWithShape="0">
                    <a:prstClr val="black">
                      <a:alpha val="40000"/>
                    </a:prstClr>
                  </a:outerShdw>
                </a:effectLst>
                <a:latin typeface="Estelle" panose="02000503000000000000" pitchFamily="2" charset="0"/>
              </a:rPr>
              <a:t>You, my brothers and sisters, were called to be free. But do not use your freedom to indulge the flesh; rather, serve one another humbly in love. For the entire law is fulfilled in keeping this one command: “Love your neighbor as yourself.”</a:t>
            </a:r>
            <a:r>
              <a:rPr lang="en-US" sz="3200" baseline="30000" dirty="0">
                <a:solidFill>
                  <a:srgbClr val="660066"/>
                </a:solidFill>
                <a:effectLst>
                  <a:outerShdw blurRad="50800" dist="38100" dir="2700000" algn="tl" rotWithShape="0">
                    <a:prstClr val="black">
                      <a:alpha val="40000"/>
                    </a:prstClr>
                  </a:outerShdw>
                </a:effectLst>
                <a:latin typeface="Estelle" panose="02000503000000000000" pitchFamily="2" charset="0"/>
              </a:rPr>
              <a:t> </a:t>
            </a:r>
            <a:r>
              <a:rPr lang="en-US" sz="3200" dirty="0">
                <a:solidFill>
                  <a:srgbClr val="660066"/>
                </a:solidFill>
                <a:effectLst>
                  <a:outerShdw blurRad="50800" dist="38100" dir="2700000" algn="tl" rotWithShape="0">
                    <a:prstClr val="black">
                      <a:alpha val="40000"/>
                    </a:prstClr>
                  </a:outerShdw>
                </a:effectLst>
                <a:latin typeface="Estelle" panose="02000503000000000000" pitchFamily="2" charset="0"/>
              </a:rPr>
              <a:t>If you bite and devour each other, watch out or you will be destroyed by each other . . . But the fruit of the Spirit is love, joy, peace, forbearance, kindness, goodness, faithfulness, gentleness and self-control. Against such things there is no law.</a:t>
            </a:r>
            <a:endParaRPr lang="en-US" sz="3200" dirty="0">
              <a:solidFill>
                <a:srgbClr val="660066"/>
              </a:solidFill>
              <a:effectLst>
                <a:outerShdw blurRad="50800" dist="38100" dir="2700000" algn="tl" rotWithShape="0">
                  <a:prstClr val="black">
                    <a:alpha val="40000"/>
                  </a:prstClr>
                </a:outerShdw>
              </a:effectLst>
              <a:latin typeface="Estelle" panose="02000503000000000000" pitchFamily="2" charset="0"/>
              <a:cs typeface="Estelle Black SF"/>
            </a:endParaRP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Galatians 5:13-15, 22-23 (NIV)</a:t>
            </a:r>
          </a:p>
        </p:txBody>
      </p:sp>
    </p:spTree>
    <p:extLst>
      <p:ext uri="{BB962C8B-B14F-4D97-AF65-F5344CB8AC3E}">
        <p14:creationId xmlns:p14="http://schemas.microsoft.com/office/powerpoint/2010/main" val="40803052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Read chapter 5 this week. Be ready to discuss in class Thursday/Friday.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5:  Sex: God’s Gift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461665"/>
          </a:xfrm>
          <a:prstGeom prst="rect">
            <a:avLst/>
          </a:prstGeom>
          <a:noFill/>
        </p:spPr>
        <p:txBody>
          <a:bodyPr wrap="square" rtlCol="0">
            <a:spAutoFit/>
          </a:bodyPr>
          <a:lstStyle/>
          <a:p>
            <a:pPr algn="ctr"/>
            <a:r>
              <a:rPr lang="en-US" sz="2400" dirty="0" err="1"/>
              <a:t>Pgs</a:t>
            </a:r>
            <a:r>
              <a:rPr lang="en-US" sz="2400" dirty="0"/>
              <a:t> 54-65</a:t>
            </a:r>
          </a:p>
        </p:txBody>
      </p:sp>
    </p:spTree>
    <p:extLst>
      <p:ext uri="{BB962C8B-B14F-4D97-AF65-F5344CB8AC3E}">
        <p14:creationId xmlns:p14="http://schemas.microsoft.com/office/powerpoint/2010/main" val="284405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riage timeline.jpg"/>
          <p:cNvPicPr>
            <a:picLocks noChangeAspect="1"/>
          </p:cNvPicPr>
          <p:nvPr/>
        </p:nvPicPr>
        <p:blipFill>
          <a:blip r:embed="rId3"/>
          <a:stretch>
            <a:fillRect/>
          </a:stretch>
        </p:blipFill>
        <p:spPr>
          <a:xfrm>
            <a:off x="1524000" y="4114800"/>
            <a:ext cx="9144001" cy="2159000"/>
          </a:xfrm>
          <a:prstGeom prst="rect">
            <a:avLst/>
          </a:prstGeom>
        </p:spPr>
      </p:pic>
      <p:pic>
        <p:nvPicPr>
          <p:cNvPr id="4" name="Picture 3" descr="Garlic-Chives-5.jpg"/>
          <p:cNvPicPr>
            <a:picLocks noChangeAspect="1"/>
          </p:cNvPicPr>
          <p:nvPr/>
        </p:nvPicPr>
        <p:blipFill>
          <a:blip r:embed="rId4"/>
          <a:stretch>
            <a:fillRect/>
          </a:stretch>
        </p:blipFill>
        <p:spPr>
          <a:xfrm>
            <a:off x="1524000" y="457200"/>
            <a:ext cx="3505200" cy="3505200"/>
          </a:xfrm>
          <a:prstGeom prst="rect">
            <a:avLst/>
          </a:prstGeom>
          <a:ln>
            <a:noFill/>
          </a:ln>
          <a:effectLst>
            <a:softEdge rad="112500"/>
          </a:effectLst>
        </p:spPr>
      </p:pic>
      <p:pic>
        <p:nvPicPr>
          <p:cNvPr id="5" name="Picture 4" descr="rose_rosebud_macro_860627_o.jpg"/>
          <p:cNvPicPr>
            <a:picLocks noChangeAspect="1"/>
          </p:cNvPicPr>
          <p:nvPr/>
        </p:nvPicPr>
        <p:blipFill>
          <a:blip r:embed="rId5"/>
          <a:srcRect l="25623" r="18327"/>
          <a:stretch>
            <a:fillRect/>
          </a:stretch>
        </p:blipFill>
        <p:spPr>
          <a:xfrm>
            <a:off x="3657600" y="381000"/>
            <a:ext cx="2667000" cy="3568700"/>
          </a:xfrm>
          <a:prstGeom prst="rect">
            <a:avLst/>
          </a:prstGeom>
          <a:ln>
            <a:noFill/>
          </a:ln>
          <a:effectLst>
            <a:softEdge rad="112500"/>
          </a:effectLst>
        </p:spPr>
      </p:pic>
      <p:pic>
        <p:nvPicPr>
          <p:cNvPr id="6" name="Picture 5" descr="Screen Shot 2013-10-13 at 7.33.55 PM (2).JPG"/>
          <p:cNvPicPr>
            <a:picLocks noChangeAspect="1"/>
          </p:cNvPicPr>
          <p:nvPr/>
        </p:nvPicPr>
        <p:blipFill>
          <a:blip r:embed="rId6"/>
          <a:srcRect l="15313" r="8120"/>
          <a:stretch>
            <a:fillRect/>
          </a:stretch>
        </p:blipFill>
        <p:spPr>
          <a:xfrm>
            <a:off x="5105400" y="228600"/>
            <a:ext cx="3429000" cy="3386138"/>
          </a:xfrm>
          <a:prstGeom prst="rect">
            <a:avLst/>
          </a:prstGeom>
          <a:ln>
            <a:noFill/>
          </a:ln>
          <a:effectLst>
            <a:softEdge rad="112500"/>
          </a:effectLst>
        </p:spPr>
      </p:pic>
      <p:pic>
        <p:nvPicPr>
          <p:cNvPr id="7" name="Picture 6" descr="texture-of-rose-bud-with-drops-isolated-1358590157_26.jpg"/>
          <p:cNvPicPr>
            <a:picLocks noChangeAspect="1"/>
          </p:cNvPicPr>
          <p:nvPr/>
        </p:nvPicPr>
        <p:blipFill>
          <a:blip r:embed="rId7"/>
          <a:srcRect l="9257" r="3241"/>
          <a:stretch>
            <a:fillRect/>
          </a:stretch>
        </p:blipFill>
        <p:spPr>
          <a:xfrm>
            <a:off x="6553200" y="1"/>
            <a:ext cx="4114800" cy="3146425"/>
          </a:xfrm>
          <a:prstGeom prst="rect">
            <a:avLst/>
          </a:prstGeom>
        </p:spPr>
      </p:pic>
      <p:cxnSp>
        <p:nvCxnSpPr>
          <p:cNvPr id="9" name="Straight Arrow Connector 8"/>
          <p:cNvCxnSpPr/>
          <p:nvPr/>
        </p:nvCxnSpPr>
        <p:spPr>
          <a:xfrm rot="5400000">
            <a:off x="1828800" y="3733800"/>
            <a:ext cx="457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3276600" y="34290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4191000" y="3200400"/>
            <a:ext cx="14478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rot="5400000">
            <a:off x="7086600" y="1524000"/>
            <a:ext cx="457200" cy="472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a:stCxn id="14" idx="1"/>
          </p:cNvCxnSpPr>
          <p:nvPr/>
        </p:nvCxnSpPr>
        <p:spPr>
          <a:xfrm rot="5400000" flipH="1" flipV="1">
            <a:off x="7277100" y="3086100"/>
            <a:ext cx="60960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olded Corner 17"/>
          <p:cNvSpPr/>
          <p:nvPr/>
        </p:nvSpPr>
        <p:spPr>
          <a:xfrm>
            <a:off x="4572000" y="4419600"/>
            <a:ext cx="5257800" cy="228600"/>
          </a:xfrm>
          <a:prstGeom prst="foldedCorner">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2" presetClass="entr" presetSubtype="1"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par>
                          <p:cTn id="58" fill="hold">
                            <p:stCondLst>
                              <p:cond delay="500"/>
                            </p:stCondLst>
                            <p:childTnLst>
                              <p:par>
                                <p:cTn id="59" presetID="42"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22" presetClass="entr" presetSubtype="1"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up)">
                                      <p:cBhvr>
                                        <p:cTn id="67" dur="500"/>
                                        <p:tgtEl>
                                          <p:spTgt spid="16"/>
                                        </p:tgtEl>
                                      </p:cBhvr>
                                    </p:animEffect>
                                  </p:childTnLst>
                                </p:cTn>
                              </p:par>
                            </p:childTnLst>
                          </p:cTn>
                        </p:par>
                        <p:par>
                          <p:cTn id="68" fill="hold">
                            <p:stCondLst>
                              <p:cond delay="2000"/>
                            </p:stCondLst>
                            <p:childTnLst>
                              <p:par>
                                <p:cTn id="69" presetID="22" presetClass="entr" presetSubtype="1"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2968</TotalTime>
  <Words>768</Words>
  <Application>Microsoft Macintosh PowerPoint</Application>
  <PresentationFormat>Widescreen</PresentationFormat>
  <Paragraphs>63</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 JSP Ross</vt:lpstr>
      <vt:lpstr>Arial</vt:lpstr>
      <vt:lpstr>Calibri</vt:lpstr>
      <vt:lpstr>Estelle</vt:lpstr>
      <vt:lpstr>Estelle Black SF</vt:lpstr>
      <vt:lpstr>Impact</vt:lpstr>
      <vt:lpstr>Wingdings</vt:lpstr>
      <vt:lpstr>Office Theme</vt:lpstr>
      <vt:lpstr>PowerPoint Presentation</vt:lpstr>
      <vt:lpstr>“Most people are slow to champion love because they fear the transformation it brings into their lives. And make no mistake about it: love does take over and transform the schemes and operations of our egos in a very mighty way.”</vt:lpstr>
      <vt:lpstr>Wherefore be ye not unwise, but understanding what the will of the Lord is. And be not drunk with wine, wherein is excess; but be filled with the Spirit; Speaking to yourselves in psalms and hymns and spiritual songs, singing and making melody in your heart to the Lord; Giving thanks always for all things unto God and the Father in the name of our Lord Jesus Christ; Submitting yourselves one to another in the fear of God.</vt:lpstr>
      <vt:lpstr>Therefore do not be foolish, but understand what the Lord’s will is. Do not get drunk on wine, which leads to debauchery. Instead, be filled with the Spirit, speaking to one another with psalms, hymns, and songs from the Spirit. Sing and make music from your heart to the Lord, always giving thanks to God the Father for everything, in the name of our Lord Jesus Christ. Submit to one another out of reverence for Christ.</vt:lpstr>
      <vt:lpstr>For, brethren, ye have been called unto liberty; only use not liberty for an occasion to the flesh, but by love serve one another. For all the law is fulfilled in one word, even in this; Thou shalt love thy neighbour as thyself but if ye bite and devour one another, take heed that ye be not consumed one of another . . . But the fruit of the Spirit is love, joy, peace, longsuffering, gentleness, goodness, faith, Meekness, temperance: against such there is no law.</vt:lpstr>
      <vt:lpstr>You, my brothers and sisters, were called to be free. But do not use your freedom to indulge the flesh; rather, serve one another humbly in love. For the entire law is fulfilled in keeping this one command: “Love your neighbor as yourself.” If you bite and devour each other, watch out or you will be destroyed by each other . . . But the fruit of the Spirit is love, joy, peace, forbearance, kindness, goodness, faithfulness, gentleness and self-control. Against such things there is no law.</vt:lpstr>
      <vt:lpstr>Read chapter 5 this week. Be ready to discuss in class Thursday/Friday.  Discussion points! </vt:lpstr>
      <vt:lpstr>PowerPoint Presentation</vt:lpstr>
      <vt:lpstr>PowerPoint Presentation</vt:lpstr>
      <vt:lpstr>Outside experiment</vt:lpstr>
      <vt:lpstr>Texts to read</vt:lpstr>
      <vt:lpstr>Articles to read</vt:lpstr>
      <vt:lpstr>PowerPoint Presentation</vt:lpstr>
      <vt:lpstr>PowerPoint Presentation</vt:lpstr>
      <vt:lpstr>“My friends tell me I have an intimacy problem. But they don't really know me.”</vt:lpstr>
      <vt:lpstr>PowerPoint Presentation</vt:lpstr>
      <vt:lpstr>PowerPoint Presentation</vt:lpstr>
      <vt:lpstr>PowerPoint Presentation</vt:lpstr>
      <vt:lpstr>“I'm amazed and disheartened at how quickly adolescents lose their innocence nowadays. Everyone is in such a rush to give themselves over to someone physically without truly knowing the person to whom they are entrusting with their body and emotions.”</vt:lpstr>
      <vt:lpstr>Recommended Viewing</vt:lpstr>
      <vt:lpstr>Discussion points!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102</cp:revision>
  <dcterms:created xsi:type="dcterms:W3CDTF">2013-10-22T04:22:53Z</dcterms:created>
  <dcterms:modified xsi:type="dcterms:W3CDTF">2025-11-09T16:29:42Z</dcterms:modified>
</cp:coreProperties>
</file>