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12" r:id="rId2"/>
    <p:sldId id="401" r:id="rId3"/>
    <p:sldId id="343" r:id="rId4"/>
    <p:sldId id="344" r:id="rId5"/>
    <p:sldId id="409" r:id="rId6"/>
    <p:sldId id="406" r:id="rId7"/>
    <p:sldId id="408" r:id="rId8"/>
    <p:sldId id="402" r:id="rId9"/>
    <p:sldId id="665" r:id="rId10"/>
    <p:sldId id="417" r:id="rId11"/>
    <p:sldId id="394" r:id="rId12"/>
    <p:sldId id="315" r:id="rId13"/>
    <p:sldId id="410" r:id="rId14"/>
    <p:sldId id="421" r:id="rId15"/>
    <p:sldId id="321" r:id="rId16"/>
    <p:sldId id="316" r:id="rId17"/>
    <p:sldId id="418" r:id="rId18"/>
    <p:sldId id="411" r:id="rId19"/>
    <p:sldId id="423" r:id="rId20"/>
    <p:sldId id="428" r:id="rId21"/>
    <p:sldId id="322" r:id="rId22"/>
    <p:sldId id="276" r:id="rId23"/>
    <p:sldId id="419" r:id="rId24"/>
    <p:sldId id="416" r:id="rId25"/>
    <p:sldId id="429" r:id="rId26"/>
    <p:sldId id="415" r:id="rId27"/>
    <p:sldId id="323" r:id="rId28"/>
    <p:sldId id="491" r:id="rId29"/>
    <p:sldId id="493" r:id="rId30"/>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itchFamily="79" charset="0"/>
        <a:ea typeface="+mn-ea"/>
        <a:cs typeface="+mn-cs"/>
      </a:defRPr>
    </a:lvl1pPr>
    <a:lvl2pPr marL="457200" algn="l" rtl="0" fontAlgn="base">
      <a:spcBef>
        <a:spcPct val="0"/>
      </a:spcBef>
      <a:spcAft>
        <a:spcPct val="0"/>
      </a:spcAft>
      <a:defRPr kern="1200">
        <a:solidFill>
          <a:schemeClr val="tx1"/>
        </a:solidFill>
        <a:latin typeface="Arial" pitchFamily="79" charset="0"/>
        <a:ea typeface="+mn-ea"/>
        <a:cs typeface="+mn-cs"/>
      </a:defRPr>
    </a:lvl2pPr>
    <a:lvl3pPr marL="914400" algn="l" rtl="0" fontAlgn="base">
      <a:spcBef>
        <a:spcPct val="0"/>
      </a:spcBef>
      <a:spcAft>
        <a:spcPct val="0"/>
      </a:spcAft>
      <a:defRPr kern="1200">
        <a:solidFill>
          <a:schemeClr val="tx1"/>
        </a:solidFill>
        <a:latin typeface="Arial" pitchFamily="79" charset="0"/>
        <a:ea typeface="+mn-ea"/>
        <a:cs typeface="+mn-cs"/>
      </a:defRPr>
    </a:lvl3pPr>
    <a:lvl4pPr marL="1371600" algn="l" rtl="0" fontAlgn="base">
      <a:spcBef>
        <a:spcPct val="0"/>
      </a:spcBef>
      <a:spcAft>
        <a:spcPct val="0"/>
      </a:spcAft>
      <a:defRPr kern="1200">
        <a:solidFill>
          <a:schemeClr val="tx1"/>
        </a:solidFill>
        <a:latin typeface="Arial" pitchFamily="79" charset="0"/>
        <a:ea typeface="+mn-ea"/>
        <a:cs typeface="+mn-cs"/>
      </a:defRPr>
    </a:lvl4pPr>
    <a:lvl5pPr marL="1828800" algn="l" rtl="0" fontAlgn="base">
      <a:spcBef>
        <a:spcPct val="0"/>
      </a:spcBef>
      <a:spcAft>
        <a:spcPct val="0"/>
      </a:spcAft>
      <a:defRPr kern="1200">
        <a:solidFill>
          <a:schemeClr val="tx1"/>
        </a:solidFill>
        <a:latin typeface="Arial" pitchFamily="79" charset="0"/>
        <a:ea typeface="+mn-ea"/>
        <a:cs typeface="+mn-cs"/>
      </a:defRPr>
    </a:lvl5pPr>
    <a:lvl6pPr marL="2286000" algn="l" defTabSz="457200" rtl="0" eaLnBrk="1" latinLnBrk="0" hangingPunct="1">
      <a:defRPr kern="1200">
        <a:solidFill>
          <a:schemeClr val="tx1"/>
        </a:solidFill>
        <a:latin typeface="Arial" pitchFamily="79" charset="0"/>
        <a:ea typeface="+mn-ea"/>
        <a:cs typeface="+mn-cs"/>
      </a:defRPr>
    </a:lvl6pPr>
    <a:lvl7pPr marL="2743200" algn="l" defTabSz="457200" rtl="0" eaLnBrk="1" latinLnBrk="0" hangingPunct="1">
      <a:defRPr kern="1200">
        <a:solidFill>
          <a:schemeClr val="tx1"/>
        </a:solidFill>
        <a:latin typeface="Arial" pitchFamily="79" charset="0"/>
        <a:ea typeface="+mn-ea"/>
        <a:cs typeface="+mn-cs"/>
      </a:defRPr>
    </a:lvl7pPr>
    <a:lvl8pPr marL="3200400" algn="l" defTabSz="457200" rtl="0" eaLnBrk="1" latinLnBrk="0" hangingPunct="1">
      <a:defRPr kern="1200">
        <a:solidFill>
          <a:schemeClr val="tx1"/>
        </a:solidFill>
        <a:latin typeface="Arial" pitchFamily="79" charset="0"/>
        <a:ea typeface="+mn-ea"/>
        <a:cs typeface="+mn-cs"/>
      </a:defRPr>
    </a:lvl8pPr>
    <a:lvl9pPr marL="3657600" algn="l" defTabSz="457200" rtl="0" eaLnBrk="1" latinLnBrk="0" hangingPunct="1">
      <a:defRPr kern="1200">
        <a:solidFill>
          <a:schemeClr val="tx1"/>
        </a:solidFill>
        <a:latin typeface="Arial" pitchFamily="79"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00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1965"/>
    <p:restoredTop sz="81096"/>
  </p:normalViewPr>
  <p:slideViewPr>
    <p:cSldViewPr>
      <p:cViewPr varScale="1">
        <p:scale>
          <a:sx n="174" d="100"/>
          <a:sy n="174" d="100"/>
        </p:scale>
        <p:origin x="664" y="18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52"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52" charset="0"/>
              </a:defRPr>
            </a:lvl1pPr>
          </a:lstStyle>
          <a:p>
            <a:pPr>
              <a:defRPr/>
            </a:pPr>
            <a:fld id="{8CB7F3F3-29BE-4C23-AB0E-2D4AA450FBEE}" type="datetime1">
              <a:rPr lang="en-US"/>
              <a:pPr>
                <a:defRPr/>
              </a:pPr>
              <a:t>12/8/25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52"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52" charset="0"/>
              </a:defRPr>
            </a:lvl1pPr>
          </a:lstStyle>
          <a:p>
            <a:pPr>
              <a:defRPr/>
            </a:pPr>
            <a:fld id="{B1208A46-CBBB-4942-95C9-0208B30241B2}" type="slidenum">
              <a:rPr lang="en-US"/>
              <a:pPr>
                <a:defRPr/>
              </a:pPr>
              <a:t>‹#›</a:t>
            </a:fld>
            <a:endParaRPr lang="en-US"/>
          </a:p>
        </p:txBody>
      </p:sp>
    </p:spTree>
    <p:extLst>
      <p:ext uri="{BB962C8B-B14F-4D97-AF65-F5344CB8AC3E}">
        <p14:creationId xmlns:p14="http://schemas.microsoft.com/office/powerpoint/2010/main" val="11625752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52" charset="-128"/>
        <a:cs typeface="ＭＳ Ｐゴシック" pitchFamily="52"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DC60A3C-D498-4CB3-AC3A-9111DD872419}" type="slidenum">
              <a:rPr lang="en-GB" sz="1200">
                <a:latin typeface="Calibri" pitchFamily="71" charset="0"/>
                <a:ea typeface="ＭＳ Ｐゴシック" pitchFamily="71" charset="-128"/>
                <a:cs typeface="ＭＳ Ｐゴシック" pitchFamily="71" charset="-128"/>
              </a:rPr>
              <a:pPr algn="r"/>
              <a:t>1</a:t>
            </a:fld>
            <a:endParaRPr lang="en-GB" sz="1200">
              <a:latin typeface="Calibri" pitchFamily="71" charset="0"/>
              <a:ea typeface="ＭＳ Ｐゴシック" pitchFamily="71" charset="-128"/>
              <a:cs typeface="ＭＳ Ｐゴシック" pitchFamily="71" charset="-128"/>
            </a:endParaRPr>
          </a:p>
        </p:txBody>
      </p:sp>
      <p:sp>
        <p:nvSpPr>
          <p:cNvPr id="76803"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ea typeface="ＭＳ Ｐゴシック" pitchFamily="71" charset="-128"/>
              <a:cs typeface="ＭＳ Ｐゴシック" pitchFamily="71" charset="-128"/>
            </a:endParaRPr>
          </a:p>
        </p:txBody>
      </p:sp>
      <p:sp>
        <p:nvSpPr>
          <p:cNvPr id="76804" name="Text Box 2"/>
          <p:cNvSpPr>
            <a:spLocks noGrp="1" noChangeArrowheads="1"/>
          </p:cNvSpPr>
          <p:nvPr>
            <p:ph type="body"/>
          </p:nvPr>
        </p:nvSpPr>
        <p:spPr bwMode="auto">
          <a:xfrm>
            <a:off x="685800" y="4341813"/>
            <a:ext cx="5487988" cy="4114800"/>
          </a:xfrm>
          <a:prstGeom prst="rect">
            <a:avLst/>
          </a:prstGeom>
          <a:noFill/>
          <a:ln>
            <a:solidFill>
              <a:srgbClr val="000000"/>
            </a:solidFill>
            <a:miter lim="800000"/>
            <a:headEnd/>
            <a:tailEnd/>
          </a:ln>
        </p:spPr>
        <p:txBody>
          <a:bodyPr wrap="none" anchor="ct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8704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2A6340A-D33E-445A-BB18-F71CA80AE1AA}" type="slidenum">
              <a:rPr lang="en-US" sz="1200">
                <a:latin typeface="Calibri" pitchFamily="71" charset="0"/>
                <a:ea typeface="ＭＳ Ｐゴシック" pitchFamily="71" charset="-128"/>
                <a:cs typeface="ＭＳ Ｐゴシック" pitchFamily="71" charset="-128"/>
              </a:rPr>
              <a:pPr algn="r"/>
              <a:t>11</a:t>
            </a:fld>
            <a:endParaRPr lang="en-US" sz="1200">
              <a:latin typeface="Calibri" pitchFamily="71" charset="0"/>
              <a:ea typeface="ＭＳ Ｐゴシック" pitchFamily="71" charset="-128"/>
              <a:cs typeface="ＭＳ Ｐゴシック" pitchFamily="71"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3AA8F84B-4A09-4F1A-AC8C-AE22FD053490}" type="slidenum">
              <a:rPr lang="en-GB" sz="1200">
                <a:latin typeface="Calibri" pitchFamily="71" charset="0"/>
                <a:ea typeface="ＭＳ Ｐゴシック" pitchFamily="71" charset="-128"/>
                <a:cs typeface="ＭＳ Ｐゴシック" pitchFamily="71" charset="-128"/>
              </a:rPr>
              <a:pPr algn="r"/>
              <a:t>12</a:t>
            </a:fld>
            <a:endParaRPr lang="en-GB" sz="1200">
              <a:latin typeface="Calibri" pitchFamily="71" charset="0"/>
              <a:ea typeface="ＭＳ Ｐゴシック" pitchFamily="71" charset="-128"/>
              <a:cs typeface="ＭＳ Ｐゴシック" pitchFamily="71" charset="-128"/>
            </a:endParaRPr>
          </a:p>
        </p:txBody>
      </p:sp>
      <p:sp>
        <p:nvSpPr>
          <p:cNvPr id="78851"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ea typeface="ＭＳ Ｐゴシック" pitchFamily="71" charset="-128"/>
              <a:cs typeface="ＭＳ Ｐゴシック" pitchFamily="71" charset="-128"/>
            </a:endParaRPr>
          </a:p>
        </p:txBody>
      </p:sp>
      <p:sp>
        <p:nvSpPr>
          <p:cNvPr id="78852" name="Text Box 2"/>
          <p:cNvSpPr>
            <a:spLocks noGrp="1" noChangeArrowheads="1"/>
          </p:cNvSpPr>
          <p:nvPr>
            <p:ph type="body"/>
          </p:nvPr>
        </p:nvSpPr>
        <p:spPr bwMode="auto">
          <a:xfrm>
            <a:off x="685800" y="4341813"/>
            <a:ext cx="5487988" cy="4114800"/>
          </a:xfrm>
          <a:prstGeom prst="rect">
            <a:avLst/>
          </a:prstGeom>
          <a:noFill/>
          <a:ln>
            <a:solidFill>
              <a:srgbClr val="000000"/>
            </a:solidFill>
            <a:miter lim="800000"/>
            <a:headEnd/>
            <a:tailEnd/>
          </a:ln>
        </p:spPr>
        <p:txBody>
          <a:bodyPr wrap="none" anchor="ct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9318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C7F0F1A5-C187-4719-9988-5E5C61A71B60}" type="slidenum">
              <a:rPr lang="en-US" sz="1200">
                <a:latin typeface="Calibri" pitchFamily="71" charset="0"/>
              </a:rPr>
              <a:pPr algn="r"/>
              <a:t>14</a:t>
            </a:fld>
            <a:endParaRPr lang="en-US" sz="1200">
              <a:latin typeface="Calibri" pitchFamily="71"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8704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2A6340A-D33E-445A-BB18-F71CA80AE1AA}" type="slidenum">
              <a:rPr lang="en-US" sz="1200">
                <a:latin typeface="Calibri" pitchFamily="71" charset="0"/>
                <a:ea typeface="ＭＳ Ｐゴシック" pitchFamily="71" charset="-128"/>
                <a:cs typeface="ＭＳ Ｐゴシック" pitchFamily="71" charset="-128"/>
              </a:rPr>
              <a:pPr algn="r"/>
              <a:t>15</a:t>
            </a:fld>
            <a:endParaRPr lang="en-US" sz="1200">
              <a:latin typeface="Calibri" pitchFamily="71" charset="0"/>
              <a:ea typeface="ＭＳ Ｐゴシック" pitchFamily="71" charset="-128"/>
              <a:cs typeface="ＭＳ Ｐゴシック" pitchFamily="71"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A85258F3-343E-4D60-BC18-1C5B09AD45D6}" type="slidenum">
              <a:rPr lang="en-GB" sz="1200">
                <a:latin typeface="Calibri" pitchFamily="71" charset="0"/>
                <a:ea typeface="ＭＳ Ｐゴシック" pitchFamily="71" charset="-128"/>
                <a:cs typeface="ＭＳ Ｐゴシック" pitchFamily="71" charset="-128"/>
              </a:rPr>
              <a:pPr algn="r"/>
              <a:t>16</a:t>
            </a:fld>
            <a:endParaRPr lang="en-GB" sz="1200">
              <a:latin typeface="Calibri" pitchFamily="71" charset="0"/>
              <a:ea typeface="ＭＳ Ｐゴシック" pitchFamily="71" charset="-128"/>
              <a:cs typeface="ＭＳ Ｐゴシック" pitchFamily="71" charset="-128"/>
            </a:endParaRPr>
          </a:p>
        </p:txBody>
      </p:sp>
      <p:sp>
        <p:nvSpPr>
          <p:cNvPr id="80899"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ea typeface="ＭＳ Ｐゴシック" pitchFamily="71" charset="-128"/>
              <a:cs typeface="ＭＳ Ｐゴシック" pitchFamily="71" charset="-128"/>
            </a:endParaRPr>
          </a:p>
        </p:txBody>
      </p:sp>
      <p:sp>
        <p:nvSpPr>
          <p:cNvPr id="80900" name="Text Box 2"/>
          <p:cNvSpPr>
            <a:spLocks noGrp="1" noChangeArrowheads="1"/>
          </p:cNvSpPr>
          <p:nvPr>
            <p:ph type="body"/>
          </p:nvPr>
        </p:nvSpPr>
        <p:spPr bwMode="auto">
          <a:xfrm>
            <a:off x="685800" y="4341813"/>
            <a:ext cx="5487988" cy="4114800"/>
          </a:xfrm>
          <a:prstGeom prst="rect">
            <a:avLst/>
          </a:prstGeom>
          <a:noFill/>
          <a:ln>
            <a:solidFill>
              <a:srgbClr val="000000"/>
            </a:solidFill>
            <a:miter lim="800000"/>
            <a:headEnd/>
            <a:tailEnd/>
          </a:ln>
        </p:spPr>
        <p:txBody>
          <a:bodyPr wrap="none" anchor="ct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9318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C7F0F1A5-C187-4719-9988-5E5C61A71B60}" type="slidenum">
              <a:rPr lang="en-US" sz="1200">
                <a:latin typeface="Calibri" pitchFamily="71" charset="0"/>
              </a:rPr>
              <a:pPr algn="r"/>
              <a:t>19</a:t>
            </a:fld>
            <a:endParaRPr lang="en-US" sz="1200">
              <a:latin typeface="Calibri" pitchFamily="71"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8704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2A6340A-D33E-445A-BB18-F71CA80AE1AA}" type="slidenum">
              <a:rPr lang="en-US" sz="1200">
                <a:latin typeface="Calibri" pitchFamily="71" charset="0"/>
                <a:ea typeface="ＭＳ Ｐゴシック" pitchFamily="71" charset="-128"/>
                <a:cs typeface="ＭＳ Ｐゴシック" pitchFamily="71" charset="-128"/>
              </a:rPr>
              <a:pPr algn="r"/>
              <a:t>21</a:t>
            </a:fld>
            <a:endParaRPr lang="en-US" sz="1200">
              <a:latin typeface="Calibri" pitchFamily="71" charset="0"/>
              <a:ea typeface="ＭＳ Ｐゴシック" pitchFamily="71" charset="-128"/>
              <a:cs typeface="ＭＳ Ｐゴシック" pitchFamily="71"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6"/>
          <p:cNvSpPr>
            <a:spLocks noGrp="1" noChangeArrowheads="1"/>
          </p:cNvSpPr>
          <p:nvPr>
            <p:ph type="sldNum" sz="quarter" idx="5"/>
          </p:nvPr>
        </p:nvSpPr>
        <p:spPr bwMode="auto">
          <a:noFill/>
          <a:ln>
            <a:miter lim="800000"/>
            <a:headEnd/>
            <a:tailEnd/>
          </a:ln>
        </p:spPr>
        <p:txBody>
          <a:bodyPr/>
          <a:lstStyle/>
          <a:p>
            <a:fld id="{B0FD6FF1-3C76-4A4D-A5D6-12404D56C19F}" type="slidenum">
              <a:rPr lang="en-GB">
                <a:latin typeface="Calibri" pitchFamily="79" charset="0"/>
              </a:rPr>
              <a:pPr/>
              <a:t>22</a:t>
            </a:fld>
            <a:endParaRPr lang="en-GB">
              <a:latin typeface="Calibri" pitchFamily="79" charset="0"/>
            </a:endParaRPr>
          </a:p>
        </p:txBody>
      </p:sp>
      <p:sp>
        <p:nvSpPr>
          <p:cNvPr id="16387"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p>
        </p:txBody>
      </p:sp>
      <p:sp>
        <p:nvSpPr>
          <p:cNvPr id="16388" name="Text Box 2"/>
          <p:cNvSpPr>
            <a:spLocks noGrp="1" noChangeArrowheads="1"/>
          </p:cNvSpPr>
          <p:nvPr>
            <p:ph type="body"/>
          </p:nvPr>
        </p:nvSpPr>
        <p:spPr bwMode="auto">
          <a:xfrm>
            <a:off x="685800" y="4341813"/>
            <a:ext cx="5487988" cy="4114800"/>
          </a:xfrm>
          <a:noFill/>
        </p:spPr>
        <p:txBody>
          <a:bodyPr wrap="none" anchor="ctr"/>
          <a:lstStyle/>
          <a:p>
            <a:endParaRPr lang="en-US">
              <a:ea typeface="ＭＳ Ｐゴシック" pitchFamily="79" charset="-128"/>
              <a:cs typeface="ＭＳ Ｐゴシック" pitchFamily="79"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dirty="0">
              <a:ea typeface="ＭＳ Ｐゴシック" pitchFamily="71" charset="-128"/>
              <a:cs typeface="ＭＳ Ｐゴシック" pitchFamily="71"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9318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C7F0F1A5-C187-4719-9988-5E5C61A71B60}" type="slidenum">
              <a:rPr lang="en-US" sz="1200">
                <a:latin typeface="Calibri" pitchFamily="71" charset="0"/>
              </a:rPr>
              <a:pPr algn="r"/>
              <a:t>25</a:t>
            </a:fld>
            <a:endParaRPr lang="en-US" sz="1200">
              <a:latin typeface="Calibri" pitchFamily="71"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8704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2A6340A-D33E-445A-BB18-F71CA80AE1AA}" type="slidenum">
              <a:rPr lang="en-US" sz="1200">
                <a:latin typeface="Calibri" pitchFamily="71" charset="0"/>
                <a:ea typeface="ＭＳ Ｐゴシック" pitchFamily="71" charset="-128"/>
                <a:cs typeface="ＭＳ Ｐゴシック" pitchFamily="71" charset="-128"/>
              </a:rPr>
              <a:pPr algn="r"/>
              <a:t>27</a:t>
            </a:fld>
            <a:endParaRPr lang="en-US" sz="1200">
              <a:latin typeface="Calibri" pitchFamily="71" charset="0"/>
              <a:ea typeface="ＭＳ Ｐゴシック" pitchFamily="71" charset="-128"/>
              <a:cs typeface="ＭＳ Ｐゴシック" pitchFamily="71"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36F87-51E8-4486-B162-2B837BD1185B}" type="slidenum">
              <a:rPr lang="en-GB" sz="1200">
                <a:latin typeface="Calibri" pitchFamily="71" charset="0"/>
              </a:rPr>
              <a:pPr algn="r"/>
              <a:t>28</a:t>
            </a:fld>
            <a:endParaRPr lang="en-GB" sz="1200">
              <a:latin typeface="Calibri" pitchFamily="71" charset="0"/>
            </a:endParaRPr>
          </a:p>
        </p:txBody>
      </p:sp>
      <p:sp>
        <p:nvSpPr>
          <p:cNvPr id="89091"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p>
        </p:txBody>
      </p:sp>
      <p:sp>
        <p:nvSpPr>
          <p:cNvPr id="89092" name="Text Box 2"/>
          <p:cNvSpPr>
            <a:spLocks noGrp="1" noChangeArrowheads="1"/>
          </p:cNvSpPr>
          <p:nvPr>
            <p:ph type="body"/>
          </p:nvPr>
        </p:nvSpPr>
        <p:spPr bwMode="auto">
          <a:xfrm>
            <a:off x="685800" y="4341813"/>
            <a:ext cx="5487988" cy="4114800"/>
          </a:xfrm>
          <a:prstGeom prst="rect">
            <a:avLst/>
          </a:prstGeom>
          <a:noFill/>
          <a:ln>
            <a:solidFill>
              <a:srgbClr val="000000"/>
            </a:solidFill>
            <a:miter lim="800000"/>
            <a:headEnd/>
            <a:tailEnd/>
          </a:ln>
        </p:spPr>
        <p:txBody>
          <a:bodyPr wrap="none" anchor="ct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30723"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4" charset="2"/>
              <a:buChar char="v"/>
            </a:pPr>
            <a:endParaRPr lang="en-US">
              <a:ea typeface="ＭＳ Ｐゴシック" pitchFamily="74" charset="-128"/>
              <a:cs typeface="ＭＳ Ｐゴシック" pitchFamily="74" charset="-128"/>
            </a:endParaRPr>
          </a:p>
        </p:txBody>
      </p:sp>
      <p:sp>
        <p:nvSpPr>
          <p:cNvPr id="3072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A16D30A3-F608-4ADA-B6A8-84D239BA1DA0}" type="slidenum">
              <a:rPr lang="en-US" sz="1200">
                <a:latin typeface="Calibri" pitchFamily="74" charset="0"/>
              </a:rPr>
              <a:pPr algn="r"/>
              <a:t>29</a:t>
            </a:fld>
            <a:endParaRPr lang="en-US" sz="1200">
              <a:latin typeface="Calibri" pitchFamily="7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26627" name="Rectangle 3"/>
          <p:cNvSpPr>
            <a:spLocks noGrp="1" noChangeArrowheads="1"/>
          </p:cNvSpPr>
          <p:nvPr>
            <p:ph type="body" idx="1"/>
          </p:nvPr>
        </p:nvSpPr>
        <p:spPr bwMode="auto">
          <a:xfrm>
            <a:off x="914400" y="4343400"/>
            <a:ext cx="5029200" cy="4114800"/>
          </a:xfrm>
          <a:noFill/>
        </p:spPr>
        <p:txBody>
          <a:bodyP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26627" name="Rectangle 3"/>
          <p:cNvSpPr>
            <a:spLocks noGrp="1" noChangeArrowheads="1"/>
          </p:cNvSpPr>
          <p:nvPr>
            <p:ph type="body" idx="1"/>
          </p:nvPr>
        </p:nvSpPr>
        <p:spPr bwMode="auto">
          <a:xfrm>
            <a:off x="914400" y="4343400"/>
            <a:ext cx="5029200" cy="4114800"/>
          </a:xfrm>
          <a:noFill/>
        </p:spPr>
        <p:txBody>
          <a:bodyP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9318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C7F0F1A5-C187-4719-9988-5E5C61A71B60}" type="slidenum">
              <a:rPr lang="en-US" sz="1200">
                <a:latin typeface="Calibri" pitchFamily="71" charset="0"/>
              </a:rPr>
              <a:pPr algn="r"/>
              <a:t>6</a:t>
            </a:fld>
            <a:endParaRPr lang="en-US" sz="1200">
              <a:latin typeface="Calibri" pitchFamily="71"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8601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860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2D2B4-8E94-4BDF-A55B-007606A7D41F}" type="slidenum">
              <a:rPr lang="en-US" sz="1200">
                <a:latin typeface="Calibri" pitchFamily="79" charset="0"/>
              </a:rPr>
              <a:pPr algn="r"/>
              <a:t>7</a:t>
            </a:fld>
            <a:endParaRPr lang="en-US" sz="1200">
              <a:latin typeface="Calibri" pitchFamily="79"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77827"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7782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213AAA6C-8814-4938-8BFC-2C2C72ED9530}" type="slidenum">
              <a:rPr lang="en-US" sz="1200">
                <a:latin typeface="Calibri" pitchFamily="79" charset="0"/>
              </a:rPr>
              <a:pPr algn="r"/>
              <a:t>9</a:t>
            </a:fld>
            <a:endParaRPr lang="en-US" sz="1200">
              <a:latin typeface="Calibri" pitchFamily="79" charset="0"/>
            </a:endParaRPr>
          </a:p>
        </p:txBody>
      </p:sp>
    </p:spTree>
    <p:extLst>
      <p:ext uri="{BB962C8B-B14F-4D97-AF65-F5344CB8AC3E}">
        <p14:creationId xmlns:p14="http://schemas.microsoft.com/office/powerpoint/2010/main" val="452480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FE86EB0-60A7-4F0A-9BA5-038F20A3DD47}" type="datetime1">
              <a:rPr lang="en-US"/>
              <a:pPr>
                <a:defRPr/>
              </a:pPr>
              <a:t>12/8/25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84B948-A2AC-4E2D-A1C7-CDB574152EB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FA5945E-53B5-44D0-991C-51D7ED4750F1}" type="datetime1">
              <a:rPr lang="en-US"/>
              <a:pPr>
                <a:defRPr/>
              </a:pPr>
              <a:t>12/8/25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F66411-37B1-459E-AF18-F8B8CC7EAAB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FB4053C-40D5-4A65-8B5E-B01C75AB3887}" type="datetime1">
              <a:rPr lang="en-US"/>
              <a:pPr>
                <a:defRPr/>
              </a:pPr>
              <a:t>12/8/25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4D4E38-4BD5-4CD8-8721-699F141B423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8641" y="273629"/>
            <a:ext cx="10970880" cy="1143480"/>
          </a:xfrm>
        </p:spPr>
        <p:txBody>
          <a:bodyPr/>
          <a:lstStyle/>
          <a:p>
            <a:r>
              <a:rPr lang="en-US"/>
              <a:t>Click to edit Master title style</a:t>
            </a:r>
          </a:p>
        </p:txBody>
      </p:sp>
      <p:sp>
        <p:nvSpPr>
          <p:cNvPr id="3" name="Date Placeholder 2"/>
          <p:cNvSpPr>
            <a:spLocks noGrp="1"/>
          </p:cNvSpPr>
          <p:nvPr>
            <p:ph type="dt" idx="10"/>
          </p:nvPr>
        </p:nvSpPr>
        <p:spPr>
          <a:xfrm>
            <a:off x="609600" y="6246814"/>
            <a:ext cx="2836333" cy="473075"/>
          </a:xfrm>
        </p:spPr>
        <p:txBody>
          <a:bodyPr/>
          <a:lstStyle>
            <a:lvl1pPr>
              <a:defRPr/>
            </a:lvl1pPr>
          </a:lstStyle>
          <a:p>
            <a:pPr>
              <a:defRPr/>
            </a:pPr>
            <a:endParaRPr lang="en-GB"/>
          </a:p>
        </p:txBody>
      </p:sp>
      <p:sp>
        <p:nvSpPr>
          <p:cNvPr id="4" name="Footer Placeholder 3"/>
          <p:cNvSpPr>
            <a:spLocks noGrp="1"/>
          </p:cNvSpPr>
          <p:nvPr>
            <p:ph type="ftr" idx="11"/>
          </p:nvPr>
        </p:nvSpPr>
        <p:spPr>
          <a:xfrm>
            <a:off x="4169834" y="6246814"/>
            <a:ext cx="3862917" cy="473075"/>
          </a:xfrm>
        </p:spPr>
        <p:txBody>
          <a:bodyPr/>
          <a:lstStyle>
            <a:lvl1pPr>
              <a:defRPr/>
            </a:lvl1pPr>
          </a:lstStyle>
          <a:p>
            <a:pPr>
              <a:defRPr/>
            </a:pPr>
            <a:endParaRPr lang="en-GB"/>
          </a:p>
        </p:txBody>
      </p:sp>
      <p:sp>
        <p:nvSpPr>
          <p:cNvPr id="5" name="Slide Number Placeholder 4"/>
          <p:cNvSpPr>
            <a:spLocks noGrp="1"/>
          </p:cNvSpPr>
          <p:nvPr>
            <p:ph type="sldNum" idx="12"/>
          </p:nvPr>
        </p:nvSpPr>
        <p:spPr>
          <a:xfrm>
            <a:off x="8741833" y="6246814"/>
            <a:ext cx="2838451" cy="473075"/>
          </a:xfrm>
        </p:spPr>
        <p:txBody>
          <a:bodyPr/>
          <a:lstStyle>
            <a:lvl1pPr>
              <a:defRPr/>
            </a:lvl1pPr>
          </a:lstStyle>
          <a:p>
            <a:pPr>
              <a:defRPr/>
            </a:pPr>
            <a:fld id="{1F93664C-AD9C-4C07-803C-8BEB3F2B1ABB}"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C1D8F45-5539-44DF-BA33-E3476D4B56AB}" type="datetime1">
              <a:rPr lang="en-US"/>
              <a:pPr>
                <a:defRPr/>
              </a:pPr>
              <a:t>12/8/25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AE3DBE-0B51-4BD4-8A02-A37941A241E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3049BDF-0FF4-455F-BF39-46BB987D56D0}" type="datetime1">
              <a:rPr lang="en-US"/>
              <a:pPr>
                <a:defRPr/>
              </a:pPr>
              <a:t>12/8/25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E29373-0138-4C14-ADA0-38A2C480362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ED818A5-AF1C-4A30-8A75-6B22BD57A1F6}" type="datetime1">
              <a:rPr lang="en-US"/>
              <a:pPr>
                <a:defRPr/>
              </a:pPr>
              <a:t>12/8/25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ECA8903-6EE0-4891-A116-119C717C885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0BBFF89-49D2-44EB-B9D7-814D71640F52}" type="datetime1">
              <a:rPr lang="en-US"/>
              <a:pPr>
                <a:defRPr/>
              </a:pPr>
              <a:t>12/8/25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7EC20D5-D9A0-486E-BFB6-F2745906015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7A7D2D4-C7A1-433F-AED7-24B39BF442B9}" type="datetime1">
              <a:rPr lang="en-US"/>
              <a:pPr>
                <a:defRPr/>
              </a:pPr>
              <a:t>12/8/25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9505FDD-ADD7-4190-936E-52B6A628942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A04F989-ED77-44FE-8127-EB4A5AEBDF6B}" type="datetime1">
              <a:rPr lang="en-US"/>
              <a:pPr>
                <a:defRPr/>
              </a:pPr>
              <a:t>12/8/25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AABE9A1-FBE8-4B9B-B3F7-E88E5B6AC24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005EB6D-A39F-4855-A7FD-03B29555FC66}" type="datetime1">
              <a:rPr lang="en-US"/>
              <a:pPr>
                <a:defRPr/>
              </a:pPr>
              <a:t>12/8/25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0B69ED8-DA6A-48AC-87E1-8CD3FC68D52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8C859D0-6E30-42F3-8129-0ABF21C32910}" type="datetime1">
              <a:rPr lang="en-US"/>
              <a:pPr>
                <a:defRPr/>
              </a:pPr>
              <a:t>12/8/25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665C602-B062-4220-BE56-E60F29C2E64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52" charset="0"/>
              </a:defRPr>
            </a:lvl1pPr>
          </a:lstStyle>
          <a:p>
            <a:pPr>
              <a:defRPr/>
            </a:pPr>
            <a:fld id="{CF55BFE7-9EBC-4FAE-960C-ADEC4F70D314}" type="datetime1">
              <a:rPr lang="en-US"/>
              <a:pPr>
                <a:defRPr/>
              </a:pPr>
              <a:t>12/8/25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52" charset="0"/>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52" charset="0"/>
              </a:defRPr>
            </a:lvl1pPr>
          </a:lstStyle>
          <a:p>
            <a:pPr>
              <a:defRPr/>
            </a:pPr>
            <a:fld id="{5B9D535B-F9BE-4565-86DF-DCDF6C72B07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52" charset="-128"/>
          <a:cs typeface="ＭＳ Ｐゴシック" pitchFamily="52"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79" charset="0"/>
        <a:buChar char="•"/>
        <a:defRPr sz="3200" kern="1200">
          <a:solidFill>
            <a:schemeClr val="tx1"/>
          </a:solidFill>
          <a:latin typeface="+mn-lt"/>
          <a:ea typeface="ＭＳ Ｐゴシック" pitchFamily="52" charset="-128"/>
          <a:cs typeface="ＭＳ Ｐゴシック" pitchFamily="52" charset="-128"/>
        </a:defRPr>
      </a:lvl1pPr>
      <a:lvl2pPr marL="742950" indent="-285750" algn="l" rtl="0" eaLnBrk="0" fontAlgn="base" hangingPunct="0">
        <a:spcBef>
          <a:spcPct val="20000"/>
        </a:spcBef>
        <a:spcAft>
          <a:spcPct val="0"/>
        </a:spcAft>
        <a:buFont typeface="Arial" pitchFamily="79" charset="0"/>
        <a:buChar char="–"/>
        <a:defRPr sz="2800" kern="1200">
          <a:solidFill>
            <a:schemeClr val="tx1"/>
          </a:solidFill>
          <a:latin typeface="+mn-lt"/>
          <a:ea typeface="ＭＳ Ｐゴシック" pitchFamily="52" charset="-128"/>
          <a:cs typeface="+mn-cs"/>
        </a:defRPr>
      </a:lvl2pPr>
      <a:lvl3pPr marL="1143000" indent="-228600" algn="l" rtl="0" eaLnBrk="0" fontAlgn="base" hangingPunct="0">
        <a:spcBef>
          <a:spcPct val="20000"/>
        </a:spcBef>
        <a:spcAft>
          <a:spcPct val="0"/>
        </a:spcAft>
        <a:buFont typeface="Arial" pitchFamily="79" charset="0"/>
        <a:buChar char="•"/>
        <a:defRPr sz="2400" kern="1200">
          <a:solidFill>
            <a:schemeClr val="tx1"/>
          </a:solidFill>
          <a:latin typeface="+mn-lt"/>
          <a:ea typeface="ＭＳ Ｐゴシック" pitchFamily="52" charset="-128"/>
          <a:cs typeface="+mn-cs"/>
        </a:defRPr>
      </a:lvl3pPr>
      <a:lvl4pPr marL="1600200" indent="-228600" algn="l" rtl="0" eaLnBrk="0" fontAlgn="base" hangingPunct="0">
        <a:spcBef>
          <a:spcPct val="20000"/>
        </a:spcBef>
        <a:spcAft>
          <a:spcPct val="0"/>
        </a:spcAft>
        <a:buFont typeface="Arial" pitchFamily="79" charset="0"/>
        <a:buChar char="–"/>
        <a:defRPr sz="2000" kern="1200">
          <a:solidFill>
            <a:schemeClr val="tx1"/>
          </a:solidFill>
          <a:latin typeface="+mn-lt"/>
          <a:ea typeface="ＭＳ Ｐゴシック" pitchFamily="52" charset="-128"/>
          <a:cs typeface="+mn-cs"/>
        </a:defRPr>
      </a:lvl4pPr>
      <a:lvl5pPr marL="2057400" indent="-228600" algn="l" rtl="0" eaLnBrk="0" fontAlgn="base" hangingPunct="0">
        <a:spcBef>
          <a:spcPct val="20000"/>
        </a:spcBef>
        <a:spcAft>
          <a:spcPct val="0"/>
        </a:spcAft>
        <a:buFont typeface="Arial" pitchFamily="79" charset="0"/>
        <a:buChar char="»"/>
        <a:defRPr sz="2000" kern="1200">
          <a:solidFill>
            <a:schemeClr val="tx1"/>
          </a:solidFill>
          <a:latin typeface="+mn-lt"/>
          <a:ea typeface="ＭＳ Ｐゴシック" pitchFamily="5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10.jpe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13.jpeg"/><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17.jpeg"/><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tif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ea typeface="ＭＳ Ｐゴシック" pitchFamily="71" charset="-128"/>
              <a:cs typeface="ＭＳ Ｐゴシック" pitchFamily="71" charset="-128"/>
            </a:endParaRPr>
          </a:p>
        </p:txBody>
      </p:sp>
      <p:sp>
        <p:nvSpPr>
          <p:cNvPr id="15363"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prstTxWarp>
            <a:scene3d>
              <a:camera prst="orthographicFront"/>
              <a:lightRig rig="threePt" dir="t"/>
            </a:scene3d>
            <a:sp3d extrusionH="57150">
              <a:bevelT w="82550" h="38100" prst="coolSlant"/>
            </a:sp3d>
          </a:bodyPr>
          <a:lstStyle/>
          <a:p>
            <a:pPr algn="ctr">
              <a:defRPr/>
            </a:pPr>
            <a:r>
              <a:rPr lang="en-US" sz="3300" kern="10" dirty="0">
                <a:ln w="9525">
                  <a:noFill/>
                  <a:round/>
                  <a:headEnd/>
                  <a:tailEnd/>
                </a:ln>
                <a:gradFill flip="none" rotWithShape="1">
                  <a:gsLst>
                    <a:gs pos="0">
                      <a:srgbClr val="FF0000"/>
                    </a:gs>
                    <a:gs pos="100000">
                      <a:srgbClr val="FF0000"/>
                    </a:gs>
                    <a:gs pos="50000">
                      <a:srgbClr val="800000"/>
                    </a:gs>
                  </a:gsLst>
                  <a:lin ang="5400000" scaled="0"/>
                  <a:tileRect/>
                </a:gradFill>
                <a:effectLst>
                  <a:outerShdw blurRad="63500" dist="17819" dir="2700000" algn="ctr" rotWithShape="0">
                    <a:srgbClr val="C0C0C0">
                      <a:alpha val="74997"/>
                    </a:srgbClr>
                  </a:outerShdw>
                </a:effectLst>
                <a:latin typeface="Impact"/>
                <a:ea typeface="Impact"/>
                <a:cs typeface="Impact"/>
              </a:rPr>
              <a:t>God Loves You</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 name="Rectangle 5"/>
          <p:cNvSpPr/>
          <p:nvPr/>
        </p:nvSpPr>
        <p:spPr>
          <a:xfrm>
            <a:off x="1828800" y="1295400"/>
            <a:ext cx="4114800" cy="3886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5907" name="Rectangle 3"/>
          <p:cNvSpPr>
            <a:spLocks noGrp="1" noChangeArrowheads="1"/>
          </p:cNvSpPr>
          <p:nvPr>
            <p:ph type="ctrTitle" idx="4294967295"/>
          </p:nvPr>
        </p:nvSpPr>
        <p:spPr>
          <a:xfrm>
            <a:off x="1905000" y="304800"/>
            <a:ext cx="2209800" cy="762000"/>
          </a:xfrm>
        </p:spPr>
        <p:txBody>
          <a:bodyPr anchor="t"/>
          <a:lstStyle/>
          <a:p>
            <a:pPr>
              <a:lnSpc>
                <a:spcPct val="120000"/>
              </a:lnSpc>
            </a:pPr>
            <a:r>
              <a:rPr lang="en-US" sz="4000" dirty="0">
                <a:solidFill>
                  <a:srgbClr val="4F6228"/>
                </a:solidFill>
                <a:latin typeface="Estelle Black SF"/>
                <a:cs typeface="Estelle Black SF"/>
              </a:rPr>
              <a:t>ethics:</a:t>
            </a:r>
            <a:endParaRPr lang="en-US" sz="4000" dirty="0">
              <a:solidFill>
                <a:srgbClr val="4F6228"/>
              </a:solidFill>
              <a:latin typeface="Estelle Black SF"/>
              <a:ea typeface="ＭＳ Ｐゴシック" pitchFamily="71" charset="-128"/>
              <a:cs typeface="Estelle Black SF"/>
            </a:endParaRPr>
          </a:p>
        </p:txBody>
      </p:sp>
      <p:sp>
        <p:nvSpPr>
          <p:cNvPr id="9" name="Rectangle 8"/>
          <p:cNvSpPr/>
          <p:nvPr/>
        </p:nvSpPr>
        <p:spPr>
          <a:xfrm>
            <a:off x="6096000" y="2971800"/>
            <a:ext cx="4191000" cy="3124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CB_what you believe1.jpg"/>
          <p:cNvPicPr>
            <a:picLocks noChangeAspect="1"/>
          </p:cNvPicPr>
          <p:nvPr/>
        </p:nvPicPr>
        <p:blipFill>
          <a:blip r:embed="rId3"/>
          <a:stretch>
            <a:fillRect/>
          </a:stretch>
        </p:blipFill>
        <p:spPr>
          <a:xfrm>
            <a:off x="1905001" y="1371600"/>
            <a:ext cx="3975101" cy="3759200"/>
          </a:xfrm>
          <a:prstGeom prst="rect">
            <a:avLst/>
          </a:prstGeom>
        </p:spPr>
      </p:pic>
      <p:pic>
        <p:nvPicPr>
          <p:cNvPr id="11" name="Picture 10" descr="CB_what you believe2.jpg"/>
          <p:cNvPicPr>
            <a:picLocks noChangeAspect="1"/>
          </p:cNvPicPr>
          <p:nvPr/>
        </p:nvPicPr>
        <p:blipFill>
          <a:blip r:embed="rId4"/>
          <a:stretch>
            <a:fillRect/>
          </a:stretch>
        </p:blipFill>
        <p:spPr>
          <a:xfrm>
            <a:off x="6172200" y="3048000"/>
            <a:ext cx="4013200" cy="2971800"/>
          </a:xfrm>
          <a:prstGeom prst="rect">
            <a:avLst/>
          </a:prstGeom>
        </p:spPr>
      </p:pic>
      <p:sp>
        <p:nvSpPr>
          <p:cNvPr id="8" name="Rectangle 3"/>
          <p:cNvSpPr txBox="1">
            <a:spLocks noChangeArrowheads="1"/>
          </p:cNvSpPr>
          <p:nvPr/>
        </p:nvSpPr>
        <p:spPr bwMode="auto">
          <a:xfrm>
            <a:off x="1752600" y="1371600"/>
            <a:ext cx="8686800" cy="381000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pPr algn="ctr" eaLnBrk="0" hangingPunct="0">
              <a:lnSpc>
                <a:spcPct val="120000"/>
              </a:lnSpc>
              <a:defRPr/>
            </a:pPr>
            <a:r>
              <a:rPr lang="en-US" sz="4000" dirty="0">
                <a:solidFill>
                  <a:schemeClr val="bg1"/>
                </a:solidFill>
                <a:latin typeface="Estelle Black SF"/>
                <a:ea typeface="ＭＳ Ｐゴシック" pitchFamily="52" charset="-128"/>
                <a:cs typeface="Estelle Black SF"/>
              </a:rPr>
              <a:t>A study and application of systems that make it ever increasingly likely to respond in ways nurturing to one’s self, others, and the environment with a view to long-term benefits over short-term gains.</a:t>
            </a:r>
            <a:endParaRPr lang="en-US" sz="4000" dirty="0">
              <a:solidFill>
                <a:schemeClr val="bg1"/>
              </a:solidFill>
              <a:latin typeface="Estelle Black SF"/>
              <a:ea typeface="ＭＳ Ｐゴシック" pitchFamily="71" charset="-128"/>
              <a:cs typeface="Estelle Black SF"/>
            </a:endParaRPr>
          </a:p>
        </p:txBody>
      </p:sp>
      <p:sp>
        <p:nvSpPr>
          <p:cNvPr id="12" name="Rectangle 3"/>
          <p:cNvSpPr txBox="1">
            <a:spLocks noChangeArrowheads="1"/>
          </p:cNvSpPr>
          <p:nvPr/>
        </p:nvSpPr>
        <p:spPr bwMode="auto">
          <a:xfrm>
            <a:off x="1752600" y="5334000"/>
            <a:ext cx="8686800"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0" hangingPunct="0">
              <a:lnSpc>
                <a:spcPct val="120000"/>
              </a:lnSpc>
              <a:defRPr/>
            </a:pPr>
            <a:r>
              <a:rPr lang="en-US" sz="2800" dirty="0">
                <a:latin typeface="Estelle Black SF"/>
                <a:ea typeface="ＭＳ Ｐゴシック" pitchFamily="52" charset="-128"/>
                <a:cs typeface="Estelle Black SF"/>
              </a:rPr>
              <a:t>Decisions that are “right” are seen to be so by the overall outcome that best aids all of these goals</a:t>
            </a:r>
            <a:endParaRPr lang="en-US" sz="2800" dirty="0">
              <a:latin typeface="Estelle Black SF"/>
              <a:ea typeface="ＭＳ Ｐゴシック" pitchFamily="71" charset="-128"/>
              <a:cs typeface="Estelle Black SF"/>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accel="50000" decel="5000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0-#ppt_w/2"/>
                                          </p:val>
                                        </p:tav>
                                        <p:tav tm="100000">
                                          <p:val>
                                            <p:strVal val="#ppt_x"/>
                                          </p:val>
                                        </p:tav>
                                      </p:tavLst>
                                    </p:anim>
                                    <p:anim calcmode="lin" valueType="num">
                                      <p:cBhvr additive="base">
                                        <p:cTn id="17" dur="500" fill="hold"/>
                                        <p:tgtEl>
                                          <p:spTgt spid="11"/>
                                        </p:tgtEl>
                                        <p:attrNameLst>
                                          <p:attrName>ppt_y</p:attrName>
                                        </p:attrNameLst>
                                      </p:cBhvr>
                                      <p:tavLst>
                                        <p:tav tm="0">
                                          <p:val>
                                            <p:strVal val="#ppt_y"/>
                                          </p:val>
                                        </p:tav>
                                        <p:tav tm="100000">
                                          <p:val>
                                            <p:strVal val="#ppt_y"/>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par>
                                <p:cTn id="26" presetID="1" presetClass="exit" presetSubtype="0" fill="hold" grpId="1" nodeType="withEffect">
                                  <p:stCondLst>
                                    <p:cond delay="0"/>
                                  </p:stCondLst>
                                  <p:childTnLst>
                                    <p:set>
                                      <p:cBhvr>
                                        <p:cTn id="27" dur="1" fill="hold">
                                          <p:stCondLst>
                                            <p:cond delay="0"/>
                                          </p:stCondLst>
                                        </p:cTn>
                                        <p:tgtEl>
                                          <p:spTgt spid="9"/>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11"/>
                                        </p:tgtEl>
                                      </p:cBhvr>
                                    </p:animEffect>
                                    <p:set>
                                      <p:cBhvr>
                                        <p:cTn id="30" dur="1" fill="hold">
                                          <p:stCondLst>
                                            <p:cond delay="499"/>
                                          </p:stCondLst>
                                        </p:cTn>
                                        <p:tgtEl>
                                          <p:spTgt spid="11"/>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6"/>
                                        </p:tgtEl>
                                        <p:attrNameLst>
                                          <p:attrName>style.visibility</p:attrName>
                                        </p:attrNameLst>
                                      </p:cBhvr>
                                      <p:to>
                                        <p:strVal val="hidden"/>
                                      </p:to>
                                    </p:set>
                                  </p:childTnLst>
                                </p:cTn>
                              </p:par>
                            </p:childTnLst>
                          </p:cTn>
                        </p:par>
                        <p:par>
                          <p:cTn id="33" fill="hold">
                            <p:stCondLst>
                              <p:cond delay="500"/>
                            </p:stCondLst>
                            <p:childTnLst>
                              <p:par>
                                <p:cTn id="34" presetID="54" presetClass="entr" presetSubtype="0" accel="100000"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strVal val="#ppt_w*0.05"/>
                                          </p:val>
                                        </p:tav>
                                        <p:tav tm="100000">
                                          <p:val>
                                            <p:strVal val="#ppt_w"/>
                                          </p:val>
                                        </p:tav>
                                      </p:tavLst>
                                    </p:anim>
                                    <p:anim calcmode="lin" valueType="num">
                                      <p:cBhvr>
                                        <p:cTn id="37" dur="500" fill="hold"/>
                                        <p:tgtEl>
                                          <p:spTgt spid="8"/>
                                        </p:tgtEl>
                                        <p:attrNameLst>
                                          <p:attrName>ppt_h</p:attrName>
                                        </p:attrNameLst>
                                      </p:cBhvr>
                                      <p:tavLst>
                                        <p:tav tm="0">
                                          <p:val>
                                            <p:strVal val="#ppt_h"/>
                                          </p:val>
                                        </p:tav>
                                        <p:tav tm="100000">
                                          <p:val>
                                            <p:strVal val="#ppt_h"/>
                                          </p:val>
                                        </p:tav>
                                      </p:tavLst>
                                    </p:anim>
                                    <p:anim calcmode="lin" valueType="num">
                                      <p:cBhvr>
                                        <p:cTn id="38" dur="500" fill="hold"/>
                                        <p:tgtEl>
                                          <p:spTgt spid="8"/>
                                        </p:tgtEl>
                                        <p:attrNameLst>
                                          <p:attrName>ppt_x</p:attrName>
                                        </p:attrNameLst>
                                      </p:cBhvr>
                                      <p:tavLst>
                                        <p:tav tm="0">
                                          <p:val>
                                            <p:strVal val="#ppt_x-.2"/>
                                          </p:val>
                                        </p:tav>
                                        <p:tav tm="100000">
                                          <p:val>
                                            <p:strVal val="#ppt_x"/>
                                          </p:val>
                                        </p:tav>
                                      </p:tavLst>
                                    </p:anim>
                                    <p:anim calcmode="lin" valueType="num">
                                      <p:cBhvr>
                                        <p:cTn id="39" dur="500" fill="hold"/>
                                        <p:tgtEl>
                                          <p:spTgt spid="8"/>
                                        </p:tgtEl>
                                        <p:attrNameLst>
                                          <p:attrName>ppt_y</p:attrName>
                                        </p:attrNameLst>
                                      </p:cBhvr>
                                      <p:tavLst>
                                        <p:tav tm="0">
                                          <p:val>
                                            <p:strVal val="#ppt_y"/>
                                          </p:val>
                                        </p:tav>
                                        <p:tav tm="100000">
                                          <p:val>
                                            <p:strVal val="#ppt_y"/>
                                          </p:val>
                                        </p:tav>
                                      </p:tavLst>
                                    </p:anim>
                                    <p:animEffect transition="in" filter="fade">
                                      <p:cBhvr>
                                        <p:cTn id="40" dur="500"/>
                                        <p:tgtEl>
                                          <p:spTgt spid="8"/>
                                        </p:tgtEl>
                                      </p:cBhvr>
                                    </p:animEffect>
                                  </p:childTnLst>
                                </p:cTn>
                              </p:par>
                            </p:childTnLst>
                          </p:cTn>
                        </p:par>
                        <p:par>
                          <p:cTn id="41" fill="hold">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9" grpId="0" animBg="1"/>
      <p:bldP spid="9" grpId="1" animBg="1"/>
      <p:bldP spid="8" grpId="0" animBg="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ea typeface="ＭＳ Ｐゴシック" pitchFamily="71" charset="-128"/>
              <a:cs typeface="ＭＳ Ｐゴシック" pitchFamily="71" charset="-128"/>
            </a:endParaRPr>
          </a:p>
        </p:txBody>
      </p:sp>
      <p:sp>
        <p:nvSpPr>
          <p:cNvPr id="15363"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prstTxWarp>
            <a:scene3d>
              <a:camera prst="orthographicFront"/>
              <a:lightRig rig="threePt" dir="t"/>
            </a:scene3d>
            <a:sp3d extrusionH="57150">
              <a:bevelT w="82550" h="38100" prst="coolSlant"/>
            </a:sp3d>
          </a:bodyPr>
          <a:lstStyle/>
          <a:p>
            <a:pPr algn="ctr">
              <a:defRPr/>
            </a:pPr>
            <a:r>
              <a:rPr lang="en-US" sz="3300" kern="10" dirty="0">
                <a:ln w="9525">
                  <a:noFill/>
                  <a:round/>
                  <a:headEnd/>
                  <a:tailEnd/>
                </a:ln>
                <a:gradFill flip="none" rotWithShape="1">
                  <a:gsLst>
                    <a:gs pos="0">
                      <a:srgbClr val="FF6600"/>
                    </a:gs>
                    <a:gs pos="100000">
                      <a:srgbClr val="FF6600"/>
                    </a:gs>
                    <a:gs pos="50000">
                      <a:schemeClr val="accent6">
                        <a:lumMod val="50000"/>
                      </a:schemeClr>
                    </a:gs>
                  </a:gsLst>
                  <a:lin ang="5400000" scaled="0"/>
                  <a:tileRect/>
                </a:gradFill>
                <a:effectLst>
                  <a:outerShdw blurRad="63500" dist="17819" dir="2700000" algn="ctr" rotWithShape="0">
                    <a:srgbClr val="C0C0C0">
                      <a:alpha val="74997"/>
                    </a:srgbClr>
                  </a:outerShdw>
                </a:effectLst>
                <a:latin typeface="Impact"/>
                <a:ea typeface="Impact"/>
                <a:cs typeface="Impact"/>
              </a:rPr>
              <a:t>God Loves You</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pic>
        <p:nvPicPr>
          <p:cNvPr id="12" name="Picture 11" descr="cartoon-right-and-wrong3.jpg"/>
          <p:cNvPicPr>
            <a:picLocks noChangeAspect="1"/>
          </p:cNvPicPr>
          <p:nvPr/>
        </p:nvPicPr>
        <p:blipFill>
          <a:blip r:embed="rId3"/>
          <a:stretch>
            <a:fillRect/>
          </a:stretch>
        </p:blipFill>
        <p:spPr>
          <a:xfrm>
            <a:off x="3581400" y="1447801"/>
            <a:ext cx="5105400" cy="4664075"/>
          </a:xfrm>
          <a:prstGeom prst="rect">
            <a:avLst/>
          </a:prstGeom>
        </p:spPr>
      </p:pic>
      <p:sp>
        <p:nvSpPr>
          <p:cNvPr id="6" name="Rectangle 5"/>
          <p:cNvSpPr/>
          <p:nvPr/>
        </p:nvSpPr>
        <p:spPr>
          <a:xfrm>
            <a:off x="1752600" y="1295400"/>
            <a:ext cx="7772400" cy="2895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5907" name="Rectangle 3"/>
          <p:cNvSpPr>
            <a:spLocks noGrp="1" noChangeArrowheads="1"/>
          </p:cNvSpPr>
          <p:nvPr>
            <p:ph type="ctrTitle" idx="4294967295"/>
          </p:nvPr>
        </p:nvSpPr>
        <p:spPr>
          <a:xfrm>
            <a:off x="1905000" y="304800"/>
            <a:ext cx="2209800" cy="762000"/>
          </a:xfrm>
        </p:spPr>
        <p:txBody>
          <a:bodyPr anchor="t"/>
          <a:lstStyle/>
          <a:p>
            <a:pPr>
              <a:lnSpc>
                <a:spcPct val="120000"/>
              </a:lnSpc>
            </a:pPr>
            <a:r>
              <a:rPr lang="en-US" sz="4000" dirty="0">
                <a:solidFill>
                  <a:srgbClr val="4F6228"/>
                </a:solidFill>
                <a:latin typeface="Estelle Black SF"/>
                <a:cs typeface="Estelle Black SF"/>
              </a:rPr>
              <a:t>ethics:</a:t>
            </a:r>
            <a:endParaRPr lang="en-US" sz="4000" dirty="0">
              <a:solidFill>
                <a:srgbClr val="4F6228"/>
              </a:solidFill>
              <a:latin typeface="Estelle Black SF"/>
              <a:ea typeface="ＭＳ Ｐゴシック" pitchFamily="71" charset="-128"/>
              <a:cs typeface="Estelle Black SF"/>
            </a:endParaRPr>
          </a:p>
        </p:txBody>
      </p:sp>
      <p:sp>
        <p:nvSpPr>
          <p:cNvPr id="7" name="Rectangle 6"/>
          <p:cNvSpPr/>
          <p:nvPr/>
        </p:nvSpPr>
        <p:spPr>
          <a:xfrm>
            <a:off x="2590800" y="2743200"/>
            <a:ext cx="7772400" cy="2895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chickweed_right_wrong.jpg"/>
          <p:cNvPicPr>
            <a:picLocks noChangeAspect="1"/>
          </p:cNvPicPr>
          <p:nvPr/>
        </p:nvPicPr>
        <p:blipFill>
          <a:blip r:embed="rId4"/>
          <a:stretch>
            <a:fillRect/>
          </a:stretch>
        </p:blipFill>
        <p:spPr>
          <a:xfrm>
            <a:off x="1828801" y="1371600"/>
            <a:ext cx="7620001" cy="2705100"/>
          </a:xfrm>
          <a:prstGeom prst="rect">
            <a:avLst/>
          </a:prstGeom>
        </p:spPr>
      </p:pic>
      <p:pic>
        <p:nvPicPr>
          <p:cNvPr id="11" name="Picture 10" descr="chickweed_silent_ET.jpg"/>
          <p:cNvPicPr>
            <a:picLocks noChangeAspect="1"/>
          </p:cNvPicPr>
          <p:nvPr/>
        </p:nvPicPr>
        <p:blipFill>
          <a:blip r:embed="rId5"/>
          <a:stretch>
            <a:fillRect/>
          </a:stretch>
        </p:blipFill>
        <p:spPr>
          <a:xfrm>
            <a:off x="2667000" y="2819400"/>
            <a:ext cx="7620000" cy="27432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par>
                          <p:cTn id="19" fill="hold">
                            <p:stCondLst>
                              <p:cond delay="500"/>
                            </p:stCondLst>
                            <p:childTnLst>
                              <p:par>
                                <p:cTn id="20" presetID="2" presetClass="entr" presetSubtype="1" accel="50000" decel="5000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0-#ppt_h/2"/>
                                          </p:val>
                                        </p:tav>
                                        <p:tav tm="100000">
                                          <p:val>
                                            <p:strVal val="#ppt_y"/>
                                          </p:val>
                                        </p:tav>
                                      </p:tavLst>
                                    </p:anim>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31747" name="TextBox 2"/>
          <p:cNvSpPr txBox="1">
            <a:spLocks noChangeArrowheads="1"/>
          </p:cNvSpPr>
          <p:nvPr/>
        </p:nvSpPr>
        <p:spPr bwMode="auto">
          <a:xfrm>
            <a:off x="1752600" y="3352801"/>
            <a:ext cx="4724400" cy="366713"/>
          </a:xfrm>
          <a:prstGeom prst="rect">
            <a:avLst/>
          </a:prstGeom>
          <a:noFill/>
          <a:ln w="9525">
            <a:noFill/>
            <a:miter lim="800000"/>
            <a:headEnd/>
            <a:tailEnd/>
          </a:ln>
        </p:spPr>
        <p:txBody>
          <a:bodyPr>
            <a:prstTxWarp prst="textNoShape">
              <a:avLst/>
            </a:prstTxWarp>
            <a:spAutoFit/>
          </a:bodyPr>
          <a:lstStyle/>
          <a:p>
            <a:pPr eaLnBrk="0" hangingPunct="0"/>
            <a:r>
              <a:rPr lang="en-US" dirty="0">
                <a:solidFill>
                  <a:srgbClr val="D9D9D9"/>
                </a:solidFill>
              </a:rPr>
              <a:t>Value of compassion in a ethical framework</a:t>
            </a:r>
            <a:endParaRPr lang="en-US" dirty="0">
              <a:solidFill>
                <a:srgbClr val="D9D9D9"/>
              </a:solidFill>
              <a:latin typeface="SLGreek"/>
              <a:cs typeface="SLGreek"/>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ea typeface="ＭＳ Ｐゴシック" pitchFamily="71" charset="-128"/>
              <a:cs typeface="ＭＳ Ｐゴシック" pitchFamily="71" charset="-128"/>
            </a:endParaRPr>
          </a:p>
        </p:txBody>
      </p:sp>
      <p:sp>
        <p:nvSpPr>
          <p:cNvPr id="15363"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prstTxWarp>
            <a:scene3d>
              <a:camera prst="orthographicFront"/>
              <a:lightRig rig="threePt" dir="t"/>
            </a:scene3d>
            <a:sp3d extrusionH="57150">
              <a:bevelT w="82550" h="38100" prst="coolSlant"/>
            </a:sp3d>
          </a:bodyPr>
          <a:lstStyle/>
          <a:p>
            <a:pPr algn="ctr">
              <a:defRPr/>
            </a:pPr>
            <a:r>
              <a:rPr lang="en-US" sz="3300" kern="10" dirty="0">
                <a:ln w="9525">
                  <a:noFill/>
                  <a:round/>
                  <a:headEnd/>
                  <a:tailEnd/>
                </a:ln>
                <a:gradFill flip="none" rotWithShape="1">
                  <a:gsLst>
                    <a:gs pos="0">
                      <a:srgbClr val="008000"/>
                    </a:gs>
                    <a:gs pos="100000">
                      <a:srgbClr val="008000"/>
                    </a:gs>
                    <a:gs pos="50000">
                      <a:srgbClr val="003F06"/>
                    </a:gs>
                  </a:gsLst>
                  <a:lin ang="5400000" scaled="0"/>
                  <a:tileRect/>
                </a:gradFill>
                <a:effectLst>
                  <a:outerShdw blurRad="63500" dist="17819" dir="2700000" algn="ctr" rotWithShape="0">
                    <a:srgbClr val="C0C0C0">
                      <a:alpha val="74997"/>
                    </a:srgbClr>
                  </a:outerShdw>
                </a:effectLst>
                <a:latin typeface="Impact"/>
                <a:ea typeface="Impact"/>
                <a:cs typeface="Impact"/>
              </a:rPr>
              <a:t>God Loves You</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idx="4294967295"/>
          </p:nvPr>
        </p:nvSpPr>
        <p:spPr>
          <a:xfrm>
            <a:off x="1905000" y="304800"/>
            <a:ext cx="8305800" cy="5486400"/>
          </a:xfrm>
        </p:spPr>
        <p:txBody>
          <a:bodyPr anchor="t"/>
          <a:lstStyle/>
          <a:p>
            <a:pPr>
              <a:lnSpc>
                <a:spcPct val="120000"/>
              </a:lnSpc>
            </a:pPr>
            <a:r>
              <a:rPr lang="en-US" sz="4000" dirty="0">
                <a:solidFill>
                  <a:srgbClr val="4F6228"/>
                </a:solidFill>
                <a:latin typeface="Estelle Black SF"/>
                <a:cs typeface="Estelle Black SF"/>
              </a:rPr>
              <a:t>“Compassion, in which all ethics must take root, can only attain its full breadth and depth if it embraces all living creatures and does not limit itself to mankind.”</a:t>
            </a:r>
            <a:endParaRPr lang="en-US" sz="4000" dirty="0">
              <a:solidFill>
                <a:srgbClr val="4F6228"/>
              </a:solidFill>
              <a:latin typeface="Estelle Black SF"/>
              <a:ea typeface="ＭＳ Ｐゴシック" pitchFamily="71" charset="-128"/>
              <a:cs typeface="Estelle Black SF"/>
            </a:endParaRPr>
          </a:p>
        </p:txBody>
      </p:sp>
      <p:sp>
        <p:nvSpPr>
          <p:cNvPr id="92164" name="TextBox 3"/>
          <p:cNvSpPr txBox="1">
            <a:spLocks noChangeArrowheads="1"/>
          </p:cNvSpPr>
          <p:nvPr/>
        </p:nvSpPr>
        <p:spPr bwMode="auto">
          <a:xfrm>
            <a:off x="5943600" y="5867401"/>
            <a:ext cx="4114800" cy="366713"/>
          </a:xfrm>
          <a:prstGeom prst="rect">
            <a:avLst/>
          </a:prstGeom>
          <a:noFill/>
          <a:ln w="9525">
            <a:noFill/>
            <a:miter lim="800000"/>
            <a:headEnd/>
            <a:tailEnd/>
          </a:ln>
        </p:spPr>
        <p:txBody>
          <a:bodyPr>
            <a:prstTxWarp prst="textNoShape">
              <a:avLst/>
            </a:prstTxWarp>
            <a:spAutoFit/>
          </a:bodyPr>
          <a:lstStyle/>
          <a:p>
            <a:pPr algn="r"/>
            <a:r>
              <a:rPr lang="en-US" b="1" i="1" dirty="0"/>
              <a:t>Albert Schweitzer</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 name="Rectangle 5"/>
          <p:cNvSpPr/>
          <p:nvPr/>
        </p:nvSpPr>
        <p:spPr>
          <a:xfrm>
            <a:off x="1752600" y="1295400"/>
            <a:ext cx="3962400" cy="3429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5907" name="Rectangle 3"/>
          <p:cNvSpPr>
            <a:spLocks noGrp="1" noChangeArrowheads="1"/>
          </p:cNvSpPr>
          <p:nvPr>
            <p:ph type="ctrTitle" idx="4294967295"/>
          </p:nvPr>
        </p:nvSpPr>
        <p:spPr>
          <a:xfrm>
            <a:off x="1905000" y="304800"/>
            <a:ext cx="2209800" cy="762000"/>
          </a:xfrm>
        </p:spPr>
        <p:txBody>
          <a:bodyPr anchor="t"/>
          <a:lstStyle/>
          <a:p>
            <a:pPr>
              <a:lnSpc>
                <a:spcPct val="120000"/>
              </a:lnSpc>
            </a:pPr>
            <a:r>
              <a:rPr lang="en-US" sz="4000" dirty="0">
                <a:solidFill>
                  <a:srgbClr val="4F6228"/>
                </a:solidFill>
                <a:latin typeface="Estelle Black SF"/>
                <a:cs typeface="Estelle Black SF"/>
              </a:rPr>
              <a:t>ethics:</a:t>
            </a:r>
            <a:endParaRPr lang="en-US" sz="4000" dirty="0">
              <a:solidFill>
                <a:srgbClr val="4F6228"/>
              </a:solidFill>
              <a:latin typeface="Estelle Black SF"/>
              <a:ea typeface="ＭＳ Ｐゴシック" pitchFamily="71" charset="-128"/>
              <a:cs typeface="Estelle Black SF"/>
            </a:endParaRPr>
          </a:p>
        </p:txBody>
      </p:sp>
      <p:sp>
        <p:nvSpPr>
          <p:cNvPr id="7" name="Rectangle 6"/>
          <p:cNvSpPr/>
          <p:nvPr/>
        </p:nvSpPr>
        <p:spPr>
          <a:xfrm>
            <a:off x="5715000" y="1828800"/>
            <a:ext cx="2667000" cy="3429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3124200" y="2971800"/>
            <a:ext cx="3810000" cy="3429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CH_evil1.jpg"/>
          <p:cNvPicPr>
            <a:picLocks noChangeAspect="1"/>
          </p:cNvPicPr>
          <p:nvPr/>
        </p:nvPicPr>
        <p:blipFill>
          <a:blip r:embed="rId3"/>
          <a:stretch>
            <a:fillRect/>
          </a:stretch>
        </p:blipFill>
        <p:spPr>
          <a:xfrm>
            <a:off x="1828801" y="1371600"/>
            <a:ext cx="3816351" cy="3232150"/>
          </a:xfrm>
          <a:prstGeom prst="rect">
            <a:avLst/>
          </a:prstGeom>
        </p:spPr>
      </p:pic>
      <p:pic>
        <p:nvPicPr>
          <p:cNvPr id="14" name="Picture 13" descr="CH_evil2.jpg"/>
          <p:cNvPicPr>
            <a:picLocks noChangeAspect="1"/>
          </p:cNvPicPr>
          <p:nvPr/>
        </p:nvPicPr>
        <p:blipFill>
          <a:blip r:embed="rId4"/>
          <a:stretch>
            <a:fillRect/>
          </a:stretch>
        </p:blipFill>
        <p:spPr>
          <a:xfrm>
            <a:off x="5791201" y="1905001"/>
            <a:ext cx="2524125" cy="3254375"/>
          </a:xfrm>
          <a:prstGeom prst="rect">
            <a:avLst/>
          </a:prstGeom>
        </p:spPr>
      </p:pic>
      <p:pic>
        <p:nvPicPr>
          <p:cNvPr id="15" name="Picture 14" descr="CH_evil3.jpg"/>
          <p:cNvPicPr>
            <a:picLocks noChangeAspect="1"/>
          </p:cNvPicPr>
          <p:nvPr/>
        </p:nvPicPr>
        <p:blipFill>
          <a:blip r:embed="rId5"/>
          <a:stretch>
            <a:fillRect/>
          </a:stretch>
        </p:blipFill>
        <p:spPr>
          <a:xfrm>
            <a:off x="3200401" y="3048001"/>
            <a:ext cx="3609975" cy="324167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3"/>
                                        </p:tgtEl>
                                      </p:cBhvr>
                                    </p:animEffect>
                                    <p:set>
                                      <p:cBhvr>
                                        <p:cTn id="16" dur="1" fill="hold">
                                          <p:stCondLst>
                                            <p:cond delay="499"/>
                                          </p:stCondLst>
                                        </p:cTn>
                                        <p:tgtEl>
                                          <p:spTgt spid="13"/>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par>
                          <p:cTn id="19" fill="hold">
                            <p:stCondLst>
                              <p:cond delay="500"/>
                            </p:stCondLst>
                            <p:childTnLst>
                              <p:par>
                                <p:cTn id="20" presetID="2" presetClass="entr" presetSubtype="2" accel="50000" decel="50000"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1+#ppt_w/2"/>
                                          </p:val>
                                        </p:tav>
                                        <p:tav tm="100000">
                                          <p:val>
                                            <p:strVal val="#ppt_x"/>
                                          </p:val>
                                        </p:tav>
                                      </p:tavLst>
                                    </p:anim>
                                    <p:anim calcmode="lin" valueType="num">
                                      <p:cBhvr additive="base">
                                        <p:cTn id="23" dur="500" fill="hold"/>
                                        <p:tgtEl>
                                          <p:spTgt spid="14"/>
                                        </p:tgtEl>
                                        <p:attrNameLst>
                                          <p:attrName>ppt_y</p:attrName>
                                        </p:attrNameLst>
                                      </p:cBhvr>
                                      <p:tavLst>
                                        <p:tav tm="0">
                                          <p:val>
                                            <p:strVal val="#ppt_y"/>
                                          </p:val>
                                        </p:tav>
                                        <p:tav tm="100000">
                                          <p:val>
                                            <p:strVal val="#ppt_y"/>
                                          </p:val>
                                        </p:tav>
                                      </p:tavLst>
                                    </p:anim>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4"/>
                                        </p:tgtEl>
                                      </p:cBhvr>
                                    </p:animEffect>
                                    <p:set>
                                      <p:cBhvr>
                                        <p:cTn id="31" dur="1" fill="hold">
                                          <p:stCondLst>
                                            <p:cond delay="499"/>
                                          </p:stCondLst>
                                        </p:cTn>
                                        <p:tgtEl>
                                          <p:spTgt spid="14"/>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0"/>
                                          </p:stCondLst>
                                        </p:cTn>
                                        <p:tgtEl>
                                          <p:spTgt spid="7"/>
                                        </p:tgtEl>
                                        <p:attrNameLst>
                                          <p:attrName>style.visibility</p:attrName>
                                        </p:attrNameLst>
                                      </p:cBhvr>
                                      <p:to>
                                        <p:strVal val="hidden"/>
                                      </p:to>
                                    </p:set>
                                  </p:childTnLst>
                                </p:cTn>
                              </p:par>
                            </p:childTnLst>
                          </p:cTn>
                        </p:par>
                        <p:par>
                          <p:cTn id="34" fill="hold">
                            <p:stCondLst>
                              <p:cond delay="500"/>
                            </p:stCondLst>
                            <p:childTnLst>
                              <p:par>
                                <p:cTn id="35" presetID="2" presetClass="entr" presetSubtype="4" accel="50000" decel="50000"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par>
                                <p:cTn id="39" presetID="10"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31747" name="TextBox 2"/>
          <p:cNvSpPr txBox="1">
            <a:spLocks noChangeArrowheads="1"/>
          </p:cNvSpPr>
          <p:nvPr/>
        </p:nvSpPr>
        <p:spPr bwMode="auto">
          <a:xfrm>
            <a:off x="1752600" y="3352801"/>
            <a:ext cx="4724400" cy="646331"/>
          </a:xfrm>
          <a:prstGeom prst="rect">
            <a:avLst/>
          </a:prstGeom>
          <a:noFill/>
          <a:ln w="9525">
            <a:noFill/>
            <a:miter lim="800000"/>
            <a:headEnd/>
            <a:tailEnd/>
          </a:ln>
        </p:spPr>
        <p:txBody>
          <a:bodyPr>
            <a:prstTxWarp prst="textNoShape">
              <a:avLst/>
            </a:prstTxWarp>
            <a:spAutoFit/>
          </a:bodyPr>
          <a:lstStyle/>
          <a:p>
            <a:pPr eaLnBrk="0" hangingPunct="0"/>
            <a:r>
              <a:rPr lang="en-US" dirty="0">
                <a:solidFill>
                  <a:srgbClr val="D9D9D9"/>
                </a:solidFill>
              </a:rPr>
              <a:t>Self-sacrifice as a key component in an ethical world-view</a:t>
            </a:r>
            <a:endParaRPr lang="en-US" dirty="0">
              <a:solidFill>
                <a:srgbClr val="D9D9D9"/>
              </a:solidFill>
              <a:latin typeface="SLGreek"/>
              <a:cs typeface="SLGreek"/>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idx="4294967295"/>
          </p:nvPr>
        </p:nvSpPr>
        <p:spPr>
          <a:xfrm>
            <a:off x="1905000" y="304800"/>
            <a:ext cx="8305800" cy="5486400"/>
          </a:xfrm>
        </p:spPr>
        <p:txBody>
          <a:bodyPr anchor="t"/>
          <a:lstStyle/>
          <a:p>
            <a:pPr>
              <a:lnSpc>
                <a:spcPct val="120000"/>
              </a:lnSpc>
            </a:pPr>
            <a:r>
              <a:rPr lang="en-US" sz="4000" dirty="0">
                <a:solidFill>
                  <a:srgbClr val="4F6228"/>
                </a:solidFill>
                <a:latin typeface="Estelle Black SF"/>
                <a:cs typeface="Estelle Black SF"/>
              </a:rPr>
              <a:t>“By three methods we may learn wisdom: First, by reflection, which is noblest; Second, by imitation, which is easiest; and third by experience, which is the bitterest.”</a:t>
            </a:r>
            <a:endParaRPr lang="en-US" sz="4000" dirty="0">
              <a:solidFill>
                <a:srgbClr val="4F6228"/>
              </a:solidFill>
              <a:latin typeface="Estelle Black SF"/>
              <a:ea typeface="ＭＳ Ｐゴシック" pitchFamily="71" charset="-128"/>
              <a:cs typeface="Estelle Black SF"/>
            </a:endParaRPr>
          </a:p>
        </p:txBody>
      </p:sp>
      <p:sp>
        <p:nvSpPr>
          <p:cNvPr id="92164" name="TextBox 3"/>
          <p:cNvSpPr txBox="1">
            <a:spLocks noChangeArrowheads="1"/>
          </p:cNvSpPr>
          <p:nvPr/>
        </p:nvSpPr>
        <p:spPr bwMode="auto">
          <a:xfrm>
            <a:off x="5943600" y="5867401"/>
            <a:ext cx="4114800" cy="366713"/>
          </a:xfrm>
          <a:prstGeom prst="rect">
            <a:avLst/>
          </a:prstGeom>
          <a:noFill/>
          <a:ln w="9525">
            <a:noFill/>
            <a:miter lim="800000"/>
            <a:headEnd/>
            <a:tailEnd/>
          </a:ln>
        </p:spPr>
        <p:txBody>
          <a:bodyPr>
            <a:prstTxWarp prst="textNoShape">
              <a:avLst/>
            </a:prstTxWarp>
            <a:spAutoFit/>
          </a:bodyPr>
          <a:lstStyle/>
          <a:p>
            <a:pPr algn="r"/>
            <a:r>
              <a:rPr lang="en-US" b="1" i="1" dirty="0"/>
              <a:t>Confucius</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idx="4294967295"/>
          </p:nvPr>
        </p:nvSpPr>
        <p:spPr>
          <a:xfrm>
            <a:off x="1524000" y="0"/>
            <a:ext cx="4648200" cy="838200"/>
          </a:xfrm>
        </p:spPr>
        <p:txBody>
          <a:bodyPr anchor="t"/>
          <a:lstStyle/>
          <a:p>
            <a:pPr>
              <a:lnSpc>
                <a:spcPct val="120000"/>
              </a:lnSpc>
            </a:pPr>
            <a:r>
              <a:rPr lang="en-US" sz="2800" dirty="0">
                <a:solidFill>
                  <a:srgbClr val="4F6228"/>
                </a:solidFill>
                <a:latin typeface=" JSP Ross"/>
                <a:cs typeface=" JSP Ross"/>
              </a:rPr>
              <a:t>Imago Dei (image of God)</a:t>
            </a:r>
            <a:endParaRPr lang="en-US" sz="2800" dirty="0">
              <a:solidFill>
                <a:srgbClr val="4F6228"/>
              </a:solidFill>
              <a:latin typeface=" JSP Ross"/>
              <a:ea typeface="ＭＳ Ｐゴシック" pitchFamily="71" charset="-128"/>
              <a:cs typeface=" JSP Ross"/>
            </a:endParaRPr>
          </a:p>
        </p:txBody>
      </p:sp>
      <p:sp>
        <p:nvSpPr>
          <p:cNvPr id="5" name="Rectangle 3"/>
          <p:cNvSpPr txBox="1">
            <a:spLocks noChangeArrowheads="1"/>
          </p:cNvSpPr>
          <p:nvPr/>
        </p:nvSpPr>
        <p:spPr bwMode="auto">
          <a:xfrm>
            <a:off x="5638800" y="152400"/>
            <a:ext cx="4953000" cy="6553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hangingPunct="0">
              <a:lnSpc>
                <a:spcPct val="120000"/>
              </a:lnSpc>
              <a:defRPr/>
            </a:pPr>
            <a:r>
              <a:rPr lang="en-US" sz="2800" dirty="0">
                <a:latin typeface=" JSP Ross"/>
                <a:ea typeface="ＭＳ Ｐゴシック" pitchFamily="52" charset="-128"/>
                <a:cs typeface=" JSP Ross"/>
              </a:rPr>
              <a:t>Observed Characteristics</a:t>
            </a:r>
          </a:p>
          <a:p>
            <a:endParaRPr lang="en-US" sz="2000" b="1" dirty="0">
              <a:solidFill>
                <a:schemeClr val="tx2">
                  <a:lumMod val="75000"/>
                </a:schemeClr>
              </a:solidFill>
            </a:endParaRPr>
          </a:p>
          <a:p>
            <a:r>
              <a:rPr lang="en-US" sz="2000" b="1" dirty="0">
                <a:solidFill>
                  <a:schemeClr val="tx2">
                    <a:lumMod val="75000"/>
                  </a:schemeClr>
                </a:solidFill>
              </a:rPr>
              <a:t>Orderly</a:t>
            </a:r>
          </a:p>
          <a:p>
            <a:r>
              <a:rPr lang="en-US" sz="2000" b="1" dirty="0">
                <a:solidFill>
                  <a:schemeClr val="tx2">
                    <a:lumMod val="75000"/>
                  </a:schemeClr>
                </a:solidFill>
              </a:rPr>
              <a:t>Reflective</a:t>
            </a:r>
          </a:p>
          <a:p>
            <a:r>
              <a:rPr lang="en-US" sz="2000" b="1" dirty="0">
                <a:solidFill>
                  <a:schemeClr val="tx2">
                    <a:lumMod val="75000"/>
                  </a:schemeClr>
                </a:solidFill>
              </a:rPr>
              <a:t>Communal</a:t>
            </a:r>
          </a:p>
          <a:p>
            <a:r>
              <a:rPr lang="en-US" sz="2000" b="1" dirty="0">
                <a:solidFill>
                  <a:schemeClr val="tx2">
                    <a:lumMod val="75000"/>
                  </a:schemeClr>
                </a:solidFill>
              </a:rPr>
              <a:t>Purposeful</a:t>
            </a:r>
          </a:p>
          <a:p>
            <a:r>
              <a:rPr lang="en-US" sz="2000" b="1" dirty="0">
                <a:solidFill>
                  <a:schemeClr val="tx2">
                    <a:lumMod val="75000"/>
                  </a:schemeClr>
                </a:solidFill>
              </a:rPr>
              <a:t>Creative</a:t>
            </a:r>
          </a:p>
          <a:p>
            <a:r>
              <a:rPr lang="en-US" sz="2000" b="1" dirty="0">
                <a:solidFill>
                  <a:schemeClr val="tx2">
                    <a:lumMod val="75000"/>
                  </a:schemeClr>
                </a:solidFill>
              </a:rPr>
              <a:t>Appreciative</a:t>
            </a:r>
          </a:p>
          <a:p>
            <a:r>
              <a:rPr lang="en-US" sz="2000" b="1" dirty="0">
                <a:solidFill>
                  <a:schemeClr val="tx2">
                    <a:lumMod val="75000"/>
                  </a:schemeClr>
                </a:solidFill>
              </a:rPr>
              <a:t>Patient</a:t>
            </a:r>
          </a:p>
          <a:p>
            <a:r>
              <a:rPr lang="en-US" sz="2000" b="1" dirty="0">
                <a:solidFill>
                  <a:schemeClr val="tx2">
                    <a:lumMod val="75000"/>
                  </a:schemeClr>
                </a:solidFill>
              </a:rPr>
              <a:t>Invested</a:t>
            </a:r>
          </a:p>
          <a:p>
            <a:r>
              <a:rPr lang="en-US" sz="2000" b="1" dirty="0">
                <a:solidFill>
                  <a:schemeClr val="tx2">
                    <a:lumMod val="75000"/>
                  </a:schemeClr>
                </a:solidFill>
              </a:rPr>
              <a:t>Delegator</a:t>
            </a:r>
          </a:p>
          <a:p>
            <a:r>
              <a:rPr lang="en-US" sz="2000" b="1" dirty="0">
                <a:solidFill>
                  <a:schemeClr val="tx2">
                    <a:lumMod val="75000"/>
                  </a:schemeClr>
                </a:solidFill>
              </a:rPr>
              <a:t>Mathematical</a:t>
            </a:r>
          </a:p>
          <a:p>
            <a:r>
              <a:rPr lang="en-US" sz="2000" b="1" dirty="0">
                <a:solidFill>
                  <a:schemeClr val="tx2">
                    <a:lumMod val="75000"/>
                  </a:schemeClr>
                </a:solidFill>
              </a:rPr>
              <a:t>Artistic</a:t>
            </a:r>
          </a:p>
          <a:p>
            <a:r>
              <a:rPr lang="en-US" sz="2000" b="1" dirty="0">
                <a:solidFill>
                  <a:schemeClr val="tx2">
                    <a:lumMod val="75000"/>
                  </a:schemeClr>
                </a:solidFill>
              </a:rPr>
              <a:t>Aesthetic</a:t>
            </a:r>
          </a:p>
          <a:p>
            <a:r>
              <a:rPr lang="en-US" sz="2000" b="1" dirty="0">
                <a:solidFill>
                  <a:schemeClr val="tx2">
                    <a:lumMod val="75000"/>
                  </a:schemeClr>
                </a:solidFill>
              </a:rPr>
              <a:t>Powerful</a:t>
            </a:r>
          </a:p>
          <a:p>
            <a:r>
              <a:rPr lang="en-US" sz="2000" b="1" dirty="0">
                <a:solidFill>
                  <a:schemeClr val="tx2">
                    <a:lumMod val="75000"/>
                  </a:schemeClr>
                </a:solidFill>
              </a:rPr>
              <a:t>Intimate</a:t>
            </a:r>
          </a:p>
          <a:p>
            <a:r>
              <a:rPr lang="en-US" sz="2000" b="1" dirty="0">
                <a:solidFill>
                  <a:schemeClr val="tx2">
                    <a:lumMod val="75000"/>
                  </a:schemeClr>
                </a:solidFill>
              </a:rPr>
              <a:t>Diverse</a:t>
            </a:r>
          </a:p>
          <a:p>
            <a:endParaRPr lang="en-US" sz="2000" b="1" dirty="0">
              <a:solidFill>
                <a:schemeClr val="tx2">
                  <a:lumMod val="75000"/>
                </a:schemeClr>
              </a:solidFill>
            </a:endParaRPr>
          </a:p>
        </p:txBody>
      </p:sp>
      <p:pic>
        <p:nvPicPr>
          <p:cNvPr id="6" name="Picture 5" descr="Online-Ethics.jpg"/>
          <p:cNvPicPr>
            <a:picLocks noChangeAspect="1"/>
          </p:cNvPicPr>
          <p:nvPr/>
        </p:nvPicPr>
        <p:blipFill>
          <a:blip r:embed="rId3"/>
          <a:stretch>
            <a:fillRect/>
          </a:stretch>
        </p:blipFill>
        <p:spPr>
          <a:xfrm>
            <a:off x="1981200" y="1752601"/>
            <a:ext cx="3048000" cy="289242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1000"/>
                                        <p:tgtEl>
                                          <p:spTgt spid="5">
                                            <p:txEl>
                                              <p:pRg st="2" end="2"/>
                                            </p:txEl>
                                          </p:spTgt>
                                        </p:tgtEl>
                                      </p:cBhvr>
                                    </p:animEffect>
                                    <p:anim calcmode="lin" valueType="num">
                                      <p:cBhvr>
                                        <p:cTn id="16"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5">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fade">
                                      <p:cBhvr>
                                        <p:cTn id="23" dur="1000"/>
                                        <p:tgtEl>
                                          <p:spTgt spid="5">
                                            <p:txEl>
                                              <p:pRg st="3" end="3"/>
                                            </p:txEl>
                                          </p:spTgt>
                                        </p:tgtEl>
                                      </p:cBhvr>
                                    </p:animEffect>
                                    <p:anim calcmode="lin" valueType="num">
                                      <p:cBhvr>
                                        <p:cTn id="24"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5">
                                            <p:txEl>
                                              <p:pRg st="3" end="3"/>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fade">
                                      <p:cBhvr>
                                        <p:cTn id="31" dur="1000"/>
                                        <p:tgtEl>
                                          <p:spTgt spid="5">
                                            <p:txEl>
                                              <p:pRg st="4" end="4"/>
                                            </p:txEl>
                                          </p:spTgt>
                                        </p:tgtEl>
                                      </p:cBhvr>
                                    </p:animEffect>
                                    <p:anim calcmode="lin" valueType="num">
                                      <p:cBhvr>
                                        <p:cTn id="3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5">
                                            <p:txEl>
                                              <p:pRg st="4" end="4"/>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animEffect transition="in" filter="fade">
                                      <p:cBhvr>
                                        <p:cTn id="39" dur="1000"/>
                                        <p:tgtEl>
                                          <p:spTgt spid="5">
                                            <p:txEl>
                                              <p:pRg st="5" end="5"/>
                                            </p:txEl>
                                          </p:spTgt>
                                        </p:tgtEl>
                                      </p:cBhvr>
                                    </p:animEffect>
                                    <p:anim calcmode="lin" valueType="num">
                                      <p:cBhvr>
                                        <p:cTn id="40"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5">
                                            <p:txEl>
                                              <p:pRg st="5" end="5"/>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5">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5">
                                            <p:txEl>
                                              <p:pRg st="6" end="6"/>
                                            </p:txEl>
                                          </p:spTgt>
                                        </p:tgtEl>
                                        <p:attrNameLst>
                                          <p:attrName>style.visibility</p:attrName>
                                        </p:attrNameLst>
                                      </p:cBhvr>
                                      <p:to>
                                        <p:strVal val="visible"/>
                                      </p:to>
                                    </p:set>
                                    <p:animEffect transition="in" filter="fade">
                                      <p:cBhvr>
                                        <p:cTn id="47" dur="1000"/>
                                        <p:tgtEl>
                                          <p:spTgt spid="5">
                                            <p:txEl>
                                              <p:pRg st="6" end="6"/>
                                            </p:txEl>
                                          </p:spTgt>
                                        </p:tgtEl>
                                      </p:cBhvr>
                                    </p:animEffect>
                                    <p:anim calcmode="lin" valueType="num">
                                      <p:cBhvr>
                                        <p:cTn id="48"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5">
                                            <p:txEl>
                                              <p:pRg st="6" end="6"/>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5">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5">
                                            <p:txEl>
                                              <p:pRg st="7" end="7"/>
                                            </p:txEl>
                                          </p:spTgt>
                                        </p:tgtEl>
                                        <p:attrNameLst>
                                          <p:attrName>style.visibility</p:attrName>
                                        </p:attrNameLst>
                                      </p:cBhvr>
                                      <p:to>
                                        <p:strVal val="visible"/>
                                      </p:to>
                                    </p:set>
                                    <p:animEffect transition="in" filter="fade">
                                      <p:cBhvr>
                                        <p:cTn id="55" dur="1000"/>
                                        <p:tgtEl>
                                          <p:spTgt spid="5">
                                            <p:txEl>
                                              <p:pRg st="7" end="7"/>
                                            </p:txEl>
                                          </p:spTgt>
                                        </p:tgtEl>
                                      </p:cBhvr>
                                    </p:animEffect>
                                    <p:anim calcmode="lin" valueType="num">
                                      <p:cBhvr>
                                        <p:cTn id="56"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5">
                                            <p:txEl>
                                              <p:pRg st="7" end="7"/>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5">
                                            <p:txEl>
                                              <p:pRg st="8" end="8"/>
                                            </p:txEl>
                                          </p:spTgt>
                                        </p:tgtEl>
                                        <p:attrNameLst>
                                          <p:attrName>style.visibility</p:attrName>
                                        </p:attrNameLst>
                                      </p:cBhvr>
                                      <p:to>
                                        <p:strVal val="visible"/>
                                      </p:to>
                                    </p:set>
                                    <p:animEffect transition="in" filter="fade">
                                      <p:cBhvr>
                                        <p:cTn id="63" dur="1000"/>
                                        <p:tgtEl>
                                          <p:spTgt spid="5">
                                            <p:txEl>
                                              <p:pRg st="8" end="8"/>
                                            </p:txEl>
                                          </p:spTgt>
                                        </p:tgtEl>
                                      </p:cBhvr>
                                    </p:animEffect>
                                    <p:anim calcmode="lin" valueType="num">
                                      <p:cBhvr>
                                        <p:cTn id="64"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5">
                                            <p:txEl>
                                              <p:pRg st="8" end="8"/>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5">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7" presetClass="entr" presetSubtype="0" fill="hold" grpId="0" nodeType="clickEffect">
                                  <p:stCondLst>
                                    <p:cond delay="0"/>
                                  </p:stCondLst>
                                  <p:childTnLst>
                                    <p:set>
                                      <p:cBhvr>
                                        <p:cTn id="70" dur="1" fill="hold">
                                          <p:stCondLst>
                                            <p:cond delay="0"/>
                                          </p:stCondLst>
                                        </p:cTn>
                                        <p:tgtEl>
                                          <p:spTgt spid="5">
                                            <p:txEl>
                                              <p:pRg st="9" end="9"/>
                                            </p:txEl>
                                          </p:spTgt>
                                        </p:tgtEl>
                                        <p:attrNameLst>
                                          <p:attrName>style.visibility</p:attrName>
                                        </p:attrNameLst>
                                      </p:cBhvr>
                                      <p:to>
                                        <p:strVal val="visible"/>
                                      </p:to>
                                    </p:set>
                                    <p:animEffect transition="in" filter="fade">
                                      <p:cBhvr>
                                        <p:cTn id="71" dur="1000"/>
                                        <p:tgtEl>
                                          <p:spTgt spid="5">
                                            <p:txEl>
                                              <p:pRg st="9" end="9"/>
                                            </p:txEl>
                                          </p:spTgt>
                                        </p:tgtEl>
                                      </p:cBhvr>
                                    </p:animEffect>
                                    <p:anim calcmode="lin" valueType="num">
                                      <p:cBhvr>
                                        <p:cTn id="72"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73" dur="900" decel="100000" fill="hold"/>
                                        <p:tgtEl>
                                          <p:spTgt spid="5">
                                            <p:txEl>
                                              <p:pRg st="9" end="9"/>
                                            </p:txEl>
                                          </p:spTgt>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5">
                                            <p:txEl>
                                              <p:pRg st="9" end="9"/>
                                            </p:txEl>
                                          </p:spTgt>
                                        </p:tgtEl>
                                        <p:attrNameLst>
                                          <p:attrName>ppt_y</p:attrName>
                                        </p:attrNameLst>
                                      </p:cBhvr>
                                      <p:tavLst>
                                        <p:tav tm="0">
                                          <p:val>
                                            <p:strVal val="#ppt_y-.03"/>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37" presetClass="entr" presetSubtype="0" fill="hold" grpId="0" nodeType="clickEffect">
                                  <p:stCondLst>
                                    <p:cond delay="0"/>
                                  </p:stCondLst>
                                  <p:childTnLst>
                                    <p:set>
                                      <p:cBhvr>
                                        <p:cTn id="78" dur="1" fill="hold">
                                          <p:stCondLst>
                                            <p:cond delay="0"/>
                                          </p:stCondLst>
                                        </p:cTn>
                                        <p:tgtEl>
                                          <p:spTgt spid="5">
                                            <p:txEl>
                                              <p:pRg st="10" end="10"/>
                                            </p:txEl>
                                          </p:spTgt>
                                        </p:tgtEl>
                                        <p:attrNameLst>
                                          <p:attrName>style.visibility</p:attrName>
                                        </p:attrNameLst>
                                      </p:cBhvr>
                                      <p:to>
                                        <p:strVal val="visible"/>
                                      </p:to>
                                    </p:set>
                                    <p:animEffect transition="in" filter="fade">
                                      <p:cBhvr>
                                        <p:cTn id="79" dur="1000"/>
                                        <p:tgtEl>
                                          <p:spTgt spid="5">
                                            <p:txEl>
                                              <p:pRg st="10" end="10"/>
                                            </p:txEl>
                                          </p:spTgt>
                                        </p:tgtEl>
                                      </p:cBhvr>
                                    </p:animEffect>
                                    <p:anim calcmode="lin" valueType="num">
                                      <p:cBhvr>
                                        <p:cTn id="80"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81" dur="900" decel="100000" fill="hold"/>
                                        <p:tgtEl>
                                          <p:spTgt spid="5">
                                            <p:txEl>
                                              <p:pRg st="10" end="10"/>
                                            </p:txEl>
                                          </p:spTgt>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5">
                                            <p:txEl>
                                              <p:pRg st="10" end="10"/>
                                            </p:txEl>
                                          </p:spTgt>
                                        </p:tgtEl>
                                        <p:attrNameLst>
                                          <p:attrName>ppt_y</p:attrName>
                                        </p:attrNameLst>
                                      </p:cBhvr>
                                      <p:tavLst>
                                        <p:tav tm="0">
                                          <p:val>
                                            <p:strVal val="#ppt_y-.03"/>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37" presetClass="entr" presetSubtype="0" fill="hold" grpId="0" nodeType="clickEffect">
                                  <p:stCondLst>
                                    <p:cond delay="0"/>
                                  </p:stCondLst>
                                  <p:childTnLst>
                                    <p:set>
                                      <p:cBhvr>
                                        <p:cTn id="86" dur="1" fill="hold">
                                          <p:stCondLst>
                                            <p:cond delay="0"/>
                                          </p:stCondLst>
                                        </p:cTn>
                                        <p:tgtEl>
                                          <p:spTgt spid="5">
                                            <p:txEl>
                                              <p:pRg st="11" end="11"/>
                                            </p:txEl>
                                          </p:spTgt>
                                        </p:tgtEl>
                                        <p:attrNameLst>
                                          <p:attrName>style.visibility</p:attrName>
                                        </p:attrNameLst>
                                      </p:cBhvr>
                                      <p:to>
                                        <p:strVal val="visible"/>
                                      </p:to>
                                    </p:set>
                                    <p:animEffect transition="in" filter="fade">
                                      <p:cBhvr>
                                        <p:cTn id="87" dur="1000"/>
                                        <p:tgtEl>
                                          <p:spTgt spid="5">
                                            <p:txEl>
                                              <p:pRg st="11" end="11"/>
                                            </p:txEl>
                                          </p:spTgt>
                                        </p:tgtEl>
                                      </p:cBhvr>
                                    </p:animEffect>
                                    <p:anim calcmode="lin" valueType="num">
                                      <p:cBhvr>
                                        <p:cTn id="88" dur="1000" fill="hold"/>
                                        <p:tgtEl>
                                          <p:spTgt spid="5">
                                            <p:txEl>
                                              <p:pRg st="11" end="11"/>
                                            </p:txEl>
                                          </p:spTgt>
                                        </p:tgtEl>
                                        <p:attrNameLst>
                                          <p:attrName>ppt_x</p:attrName>
                                        </p:attrNameLst>
                                      </p:cBhvr>
                                      <p:tavLst>
                                        <p:tav tm="0">
                                          <p:val>
                                            <p:strVal val="#ppt_x"/>
                                          </p:val>
                                        </p:tav>
                                        <p:tav tm="100000">
                                          <p:val>
                                            <p:strVal val="#ppt_x"/>
                                          </p:val>
                                        </p:tav>
                                      </p:tavLst>
                                    </p:anim>
                                    <p:anim calcmode="lin" valueType="num">
                                      <p:cBhvr>
                                        <p:cTn id="89" dur="900" decel="100000" fill="hold"/>
                                        <p:tgtEl>
                                          <p:spTgt spid="5">
                                            <p:txEl>
                                              <p:pRg st="11" end="11"/>
                                            </p:txEl>
                                          </p:spTgt>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5">
                                            <p:txEl>
                                              <p:pRg st="11" end="11"/>
                                            </p:txEl>
                                          </p:spTgt>
                                        </p:tgtEl>
                                        <p:attrNameLst>
                                          <p:attrName>ppt_y</p:attrName>
                                        </p:attrNameLst>
                                      </p:cBhvr>
                                      <p:tavLst>
                                        <p:tav tm="0">
                                          <p:val>
                                            <p:strVal val="#ppt_y-.03"/>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37" presetClass="entr" presetSubtype="0" fill="hold" grpId="0" nodeType="clickEffect">
                                  <p:stCondLst>
                                    <p:cond delay="0"/>
                                  </p:stCondLst>
                                  <p:childTnLst>
                                    <p:set>
                                      <p:cBhvr>
                                        <p:cTn id="94" dur="1" fill="hold">
                                          <p:stCondLst>
                                            <p:cond delay="0"/>
                                          </p:stCondLst>
                                        </p:cTn>
                                        <p:tgtEl>
                                          <p:spTgt spid="5">
                                            <p:txEl>
                                              <p:pRg st="12" end="12"/>
                                            </p:txEl>
                                          </p:spTgt>
                                        </p:tgtEl>
                                        <p:attrNameLst>
                                          <p:attrName>style.visibility</p:attrName>
                                        </p:attrNameLst>
                                      </p:cBhvr>
                                      <p:to>
                                        <p:strVal val="visible"/>
                                      </p:to>
                                    </p:set>
                                    <p:animEffect transition="in" filter="fade">
                                      <p:cBhvr>
                                        <p:cTn id="95" dur="1000"/>
                                        <p:tgtEl>
                                          <p:spTgt spid="5">
                                            <p:txEl>
                                              <p:pRg st="12" end="12"/>
                                            </p:txEl>
                                          </p:spTgt>
                                        </p:tgtEl>
                                      </p:cBhvr>
                                    </p:animEffect>
                                    <p:anim calcmode="lin" valueType="num">
                                      <p:cBhvr>
                                        <p:cTn id="96" dur="1000" fill="hold"/>
                                        <p:tgtEl>
                                          <p:spTgt spid="5">
                                            <p:txEl>
                                              <p:pRg st="12" end="12"/>
                                            </p:txEl>
                                          </p:spTgt>
                                        </p:tgtEl>
                                        <p:attrNameLst>
                                          <p:attrName>ppt_x</p:attrName>
                                        </p:attrNameLst>
                                      </p:cBhvr>
                                      <p:tavLst>
                                        <p:tav tm="0">
                                          <p:val>
                                            <p:strVal val="#ppt_x"/>
                                          </p:val>
                                        </p:tav>
                                        <p:tav tm="100000">
                                          <p:val>
                                            <p:strVal val="#ppt_x"/>
                                          </p:val>
                                        </p:tav>
                                      </p:tavLst>
                                    </p:anim>
                                    <p:anim calcmode="lin" valueType="num">
                                      <p:cBhvr>
                                        <p:cTn id="97" dur="900" decel="100000" fill="hold"/>
                                        <p:tgtEl>
                                          <p:spTgt spid="5">
                                            <p:txEl>
                                              <p:pRg st="12" end="12"/>
                                            </p:txEl>
                                          </p:spTgt>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
                                            <p:txEl>
                                              <p:pRg st="12" end="12"/>
                                            </p:txEl>
                                          </p:spTgt>
                                        </p:tgtEl>
                                        <p:attrNameLst>
                                          <p:attrName>ppt_y</p:attrName>
                                        </p:attrNameLst>
                                      </p:cBhvr>
                                      <p:tavLst>
                                        <p:tav tm="0">
                                          <p:val>
                                            <p:strVal val="#ppt_y-.03"/>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37" presetClass="entr" presetSubtype="0" fill="hold" grpId="0" nodeType="clickEffect">
                                  <p:stCondLst>
                                    <p:cond delay="0"/>
                                  </p:stCondLst>
                                  <p:childTnLst>
                                    <p:set>
                                      <p:cBhvr>
                                        <p:cTn id="102" dur="1" fill="hold">
                                          <p:stCondLst>
                                            <p:cond delay="0"/>
                                          </p:stCondLst>
                                        </p:cTn>
                                        <p:tgtEl>
                                          <p:spTgt spid="5">
                                            <p:txEl>
                                              <p:pRg st="13" end="13"/>
                                            </p:txEl>
                                          </p:spTgt>
                                        </p:tgtEl>
                                        <p:attrNameLst>
                                          <p:attrName>style.visibility</p:attrName>
                                        </p:attrNameLst>
                                      </p:cBhvr>
                                      <p:to>
                                        <p:strVal val="visible"/>
                                      </p:to>
                                    </p:set>
                                    <p:animEffect transition="in" filter="fade">
                                      <p:cBhvr>
                                        <p:cTn id="103" dur="1000"/>
                                        <p:tgtEl>
                                          <p:spTgt spid="5">
                                            <p:txEl>
                                              <p:pRg st="13" end="13"/>
                                            </p:txEl>
                                          </p:spTgt>
                                        </p:tgtEl>
                                      </p:cBhvr>
                                    </p:animEffect>
                                    <p:anim calcmode="lin" valueType="num">
                                      <p:cBhvr>
                                        <p:cTn id="104" dur="1000" fill="hold"/>
                                        <p:tgtEl>
                                          <p:spTgt spid="5">
                                            <p:txEl>
                                              <p:pRg st="13" end="13"/>
                                            </p:txEl>
                                          </p:spTgt>
                                        </p:tgtEl>
                                        <p:attrNameLst>
                                          <p:attrName>ppt_x</p:attrName>
                                        </p:attrNameLst>
                                      </p:cBhvr>
                                      <p:tavLst>
                                        <p:tav tm="0">
                                          <p:val>
                                            <p:strVal val="#ppt_x"/>
                                          </p:val>
                                        </p:tav>
                                        <p:tav tm="100000">
                                          <p:val>
                                            <p:strVal val="#ppt_x"/>
                                          </p:val>
                                        </p:tav>
                                      </p:tavLst>
                                    </p:anim>
                                    <p:anim calcmode="lin" valueType="num">
                                      <p:cBhvr>
                                        <p:cTn id="105" dur="900" decel="100000" fill="hold"/>
                                        <p:tgtEl>
                                          <p:spTgt spid="5">
                                            <p:txEl>
                                              <p:pRg st="13" end="13"/>
                                            </p:txEl>
                                          </p:spTgt>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5">
                                            <p:txEl>
                                              <p:pRg st="13" end="13"/>
                                            </p:txEl>
                                          </p:spTgt>
                                        </p:tgtEl>
                                        <p:attrNameLst>
                                          <p:attrName>ppt_y</p:attrName>
                                        </p:attrNameLst>
                                      </p:cBhvr>
                                      <p:tavLst>
                                        <p:tav tm="0">
                                          <p:val>
                                            <p:strVal val="#ppt_y-.03"/>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37" presetClass="entr" presetSubtype="0" fill="hold" grpId="0" nodeType="clickEffect">
                                  <p:stCondLst>
                                    <p:cond delay="0"/>
                                  </p:stCondLst>
                                  <p:childTnLst>
                                    <p:set>
                                      <p:cBhvr>
                                        <p:cTn id="110" dur="1" fill="hold">
                                          <p:stCondLst>
                                            <p:cond delay="0"/>
                                          </p:stCondLst>
                                        </p:cTn>
                                        <p:tgtEl>
                                          <p:spTgt spid="5">
                                            <p:txEl>
                                              <p:pRg st="14" end="14"/>
                                            </p:txEl>
                                          </p:spTgt>
                                        </p:tgtEl>
                                        <p:attrNameLst>
                                          <p:attrName>style.visibility</p:attrName>
                                        </p:attrNameLst>
                                      </p:cBhvr>
                                      <p:to>
                                        <p:strVal val="visible"/>
                                      </p:to>
                                    </p:set>
                                    <p:animEffect transition="in" filter="fade">
                                      <p:cBhvr>
                                        <p:cTn id="111" dur="1000"/>
                                        <p:tgtEl>
                                          <p:spTgt spid="5">
                                            <p:txEl>
                                              <p:pRg st="14" end="14"/>
                                            </p:txEl>
                                          </p:spTgt>
                                        </p:tgtEl>
                                      </p:cBhvr>
                                    </p:animEffect>
                                    <p:anim calcmode="lin" valueType="num">
                                      <p:cBhvr>
                                        <p:cTn id="112" dur="1000" fill="hold"/>
                                        <p:tgtEl>
                                          <p:spTgt spid="5">
                                            <p:txEl>
                                              <p:pRg st="14" end="14"/>
                                            </p:txEl>
                                          </p:spTgt>
                                        </p:tgtEl>
                                        <p:attrNameLst>
                                          <p:attrName>ppt_x</p:attrName>
                                        </p:attrNameLst>
                                      </p:cBhvr>
                                      <p:tavLst>
                                        <p:tav tm="0">
                                          <p:val>
                                            <p:strVal val="#ppt_x"/>
                                          </p:val>
                                        </p:tav>
                                        <p:tav tm="100000">
                                          <p:val>
                                            <p:strVal val="#ppt_x"/>
                                          </p:val>
                                        </p:tav>
                                      </p:tavLst>
                                    </p:anim>
                                    <p:anim calcmode="lin" valueType="num">
                                      <p:cBhvr>
                                        <p:cTn id="113" dur="900" decel="100000" fill="hold"/>
                                        <p:tgtEl>
                                          <p:spTgt spid="5">
                                            <p:txEl>
                                              <p:pRg st="14" end="14"/>
                                            </p:txEl>
                                          </p:spTgt>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5">
                                            <p:txEl>
                                              <p:pRg st="14" end="14"/>
                                            </p:txEl>
                                          </p:spTgt>
                                        </p:tgtEl>
                                        <p:attrNameLst>
                                          <p:attrName>ppt_y</p:attrName>
                                        </p:attrNameLst>
                                      </p:cBhvr>
                                      <p:tavLst>
                                        <p:tav tm="0">
                                          <p:val>
                                            <p:strVal val="#ppt_y-.03"/>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37" presetClass="entr" presetSubtype="0" fill="hold" grpId="0" nodeType="clickEffect">
                                  <p:stCondLst>
                                    <p:cond delay="0"/>
                                  </p:stCondLst>
                                  <p:childTnLst>
                                    <p:set>
                                      <p:cBhvr>
                                        <p:cTn id="118" dur="1" fill="hold">
                                          <p:stCondLst>
                                            <p:cond delay="0"/>
                                          </p:stCondLst>
                                        </p:cTn>
                                        <p:tgtEl>
                                          <p:spTgt spid="5">
                                            <p:txEl>
                                              <p:pRg st="15" end="15"/>
                                            </p:txEl>
                                          </p:spTgt>
                                        </p:tgtEl>
                                        <p:attrNameLst>
                                          <p:attrName>style.visibility</p:attrName>
                                        </p:attrNameLst>
                                      </p:cBhvr>
                                      <p:to>
                                        <p:strVal val="visible"/>
                                      </p:to>
                                    </p:set>
                                    <p:animEffect transition="in" filter="fade">
                                      <p:cBhvr>
                                        <p:cTn id="119" dur="1000"/>
                                        <p:tgtEl>
                                          <p:spTgt spid="5">
                                            <p:txEl>
                                              <p:pRg st="15" end="15"/>
                                            </p:txEl>
                                          </p:spTgt>
                                        </p:tgtEl>
                                      </p:cBhvr>
                                    </p:animEffect>
                                    <p:anim calcmode="lin" valueType="num">
                                      <p:cBhvr>
                                        <p:cTn id="120" dur="1000" fill="hold"/>
                                        <p:tgtEl>
                                          <p:spTgt spid="5">
                                            <p:txEl>
                                              <p:pRg st="15" end="15"/>
                                            </p:txEl>
                                          </p:spTgt>
                                        </p:tgtEl>
                                        <p:attrNameLst>
                                          <p:attrName>ppt_x</p:attrName>
                                        </p:attrNameLst>
                                      </p:cBhvr>
                                      <p:tavLst>
                                        <p:tav tm="0">
                                          <p:val>
                                            <p:strVal val="#ppt_x"/>
                                          </p:val>
                                        </p:tav>
                                        <p:tav tm="100000">
                                          <p:val>
                                            <p:strVal val="#ppt_x"/>
                                          </p:val>
                                        </p:tav>
                                      </p:tavLst>
                                    </p:anim>
                                    <p:anim calcmode="lin" valueType="num">
                                      <p:cBhvr>
                                        <p:cTn id="121" dur="900" decel="100000" fill="hold"/>
                                        <p:tgtEl>
                                          <p:spTgt spid="5">
                                            <p:txEl>
                                              <p:pRg st="15" end="15"/>
                                            </p:txEl>
                                          </p:spTgt>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5">
                                            <p:txEl>
                                              <p:pRg st="15" end="15"/>
                                            </p:txEl>
                                          </p:spTgt>
                                        </p:tgtEl>
                                        <p:attrNameLst>
                                          <p:attrName>ppt_y</p:attrName>
                                        </p:attrNameLst>
                                      </p:cBhvr>
                                      <p:tavLst>
                                        <p:tav tm="0">
                                          <p:val>
                                            <p:strVal val="#ppt_y-.03"/>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37" presetClass="entr" presetSubtype="0" fill="hold" grpId="0" nodeType="clickEffect">
                                  <p:stCondLst>
                                    <p:cond delay="0"/>
                                  </p:stCondLst>
                                  <p:childTnLst>
                                    <p:set>
                                      <p:cBhvr>
                                        <p:cTn id="126" dur="1" fill="hold">
                                          <p:stCondLst>
                                            <p:cond delay="0"/>
                                          </p:stCondLst>
                                        </p:cTn>
                                        <p:tgtEl>
                                          <p:spTgt spid="5">
                                            <p:txEl>
                                              <p:pRg st="16" end="16"/>
                                            </p:txEl>
                                          </p:spTgt>
                                        </p:tgtEl>
                                        <p:attrNameLst>
                                          <p:attrName>style.visibility</p:attrName>
                                        </p:attrNameLst>
                                      </p:cBhvr>
                                      <p:to>
                                        <p:strVal val="visible"/>
                                      </p:to>
                                    </p:set>
                                    <p:animEffect transition="in" filter="fade">
                                      <p:cBhvr>
                                        <p:cTn id="127" dur="1000"/>
                                        <p:tgtEl>
                                          <p:spTgt spid="5">
                                            <p:txEl>
                                              <p:pRg st="16" end="16"/>
                                            </p:txEl>
                                          </p:spTgt>
                                        </p:tgtEl>
                                      </p:cBhvr>
                                    </p:animEffect>
                                    <p:anim calcmode="lin" valueType="num">
                                      <p:cBhvr>
                                        <p:cTn id="128" dur="1000" fill="hold"/>
                                        <p:tgtEl>
                                          <p:spTgt spid="5">
                                            <p:txEl>
                                              <p:pRg st="16" end="16"/>
                                            </p:txEl>
                                          </p:spTgt>
                                        </p:tgtEl>
                                        <p:attrNameLst>
                                          <p:attrName>ppt_x</p:attrName>
                                        </p:attrNameLst>
                                      </p:cBhvr>
                                      <p:tavLst>
                                        <p:tav tm="0">
                                          <p:val>
                                            <p:strVal val="#ppt_x"/>
                                          </p:val>
                                        </p:tav>
                                        <p:tav tm="100000">
                                          <p:val>
                                            <p:strVal val="#ppt_x"/>
                                          </p:val>
                                        </p:tav>
                                      </p:tavLst>
                                    </p:anim>
                                    <p:anim calcmode="lin" valueType="num">
                                      <p:cBhvr>
                                        <p:cTn id="129" dur="900" decel="100000" fill="hold"/>
                                        <p:tgtEl>
                                          <p:spTgt spid="5">
                                            <p:txEl>
                                              <p:pRg st="16" end="16"/>
                                            </p:txEl>
                                          </p:spTgt>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
                                            <p:txEl>
                                              <p:pRg st="16" end="1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15363"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gd name="adj" fmla="val 85648"/>
              </a:avLst>
            </a:prstTxWarp>
          </a:bodyPr>
          <a:lstStyle/>
          <a:p>
            <a:pPr algn="ctr"/>
            <a:r>
              <a:rPr lang="en-US" sz="3300" kern="10">
                <a:ln w="9525">
                  <a:noFill/>
                  <a:round/>
                  <a:headEnd/>
                  <a:tailEnd/>
                </a:ln>
                <a:gradFill rotWithShape="1">
                  <a:gsLst>
                    <a:gs pos="0">
                      <a:srgbClr val="000000"/>
                    </a:gs>
                    <a:gs pos="50000">
                      <a:srgbClr val="0033CC"/>
                    </a:gs>
                    <a:gs pos="100000">
                      <a:srgbClr val="000000"/>
                    </a:gs>
                  </a:gsLst>
                  <a:lin ang="5400000" scaled="1"/>
                </a:gradFill>
                <a:effectLst>
                  <a:outerShdw blurRad="63500" dist="17819" dir="2700000" algn="ctr" rotWithShape="0">
                    <a:srgbClr val="C0C0C0">
                      <a:alpha val="74997"/>
                    </a:srgbClr>
                  </a:outerShdw>
                </a:effectLst>
                <a:latin typeface="Impact"/>
                <a:ea typeface="Impact"/>
                <a:cs typeface="Impact"/>
              </a:rPr>
              <a:t>God Loves You</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1524000" y="68893"/>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idx="4294967295"/>
          </p:nvPr>
        </p:nvSpPr>
        <p:spPr>
          <a:xfrm>
            <a:off x="1905000" y="304800"/>
            <a:ext cx="8305800" cy="5486400"/>
          </a:xfrm>
        </p:spPr>
        <p:txBody>
          <a:bodyPr anchor="t"/>
          <a:lstStyle/>
          <a:p>
            <a:pPr>
              <a:lnSpc>
                <a:spcPct val="120000"/>
              </a:lnSpc>
            </a:pPr>
            <a:r>
              <a:rPr lang="en-US" sz="4000" dirty="0">
                <a:solidFill>
                  <a:srgbClr val="4F6228"/>
                </a:solidFill>
                <a:latin typeface="Estelle Black SF"/>
                <a:cs typeface="Estelle Black SF"/>
              </a:rPr>
              <a:t>“Ethics is knowing the difference between what you have a right to do and what is right to do.”</a:t>
            </a:r>
            <a:endParaRPr lang="en-US" sz="4000" dirty="0">
              <a:solidFill>
                <a:srgbClr val="4F6228"/>
              </a:solidFill>
              <a:latin typeface="Estelle Black SF"/>
              <a:ea typeface="ＭＳ Ｐゴシック" pitchFamily="71" charset="-128"/>
              <a:cs typeface="Estelle Black SF"/>
            </a:endParaRPr>
          </a:p>
        </p:txBody>
      </p:sp>
      <p:sp>
        <p:nvSpPr>
          <p:cNvPr id="92164" name="TextBox 3"/>
          <p:cNvSpPr txBox="1">
            <a:spLocks noChangeArrowheads="1"/>
          </p:cNvSpPr>
          <p:nvPr/>
        </p:nvSpPr>
        <p:spPr bwMode="auto">
          <a:xfrm>
            <a:off x="5943600" y="5867401"/>
            <a:ext cx="4114800" cy="366713"/>
          </a:xfrm>
          <a:prstGeom prst="rect">
            <a:avLst/>
          </a:prstGeom>
          <a:noFill/>
          <a:ln w="9525">
            <a:noFill/>
            <a:miter lim="800000"/>
            <a:headEnd/>
            <a:tailEnd/>
          </a:ln>
        </p:spPr>
        <p:txBody>
          <a:bodyPr>
            <a:prstTxWarp prst="textNoShape">
              <a:avLst/>
            </a:prstTxWarp>
            <a:spAutoFit/>
          </a:bodyPr>
          <a:lstStyle/>
          <a:p>
            <a:pPr algn="r"/>
            <a:r>
              <a:rPr lang="en-US" b="1" i="1" dirty="0"/>
              <a:t>Potter Stewart</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8" name="Rectangle 7"/>
          <p:cNvSpPr/>
          <p:nvPr/>
        </p:nvSpPr>
        <p:spPr>
          <a:xfrm>
            <a:off x="2133600" y="1371600"/>
            <a:ext cx="7772400" cy="2895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524000" y="1295400"/>
            <a:ext cx="9144000" cy="472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5907" name="Rectangle 3"/>
          <p:cNvSpPr>
            <a:spLocks noGrp="1" noChangeArrowheads="1"/>
          </p:cNvSpPr>
          <p:nvPr>
            <p:ph type="ctrTitle" idx="4294967295"/>
          </p:nvPr>
        </p:nvSpPr>
        <p:spPr>
          <a:xfrm>
            <a:off x="1905000" y="304800"/>
            <a:ext cx="2209800" cy="762000"/>
          </a:xfrm>
        </p:spPr>
        <p:txBody>
          <a:bodyPr anchor="t"/>
          <a:lstStyle/>
          <a:p>
            <a:pPr>
              <a:lnSpc>
                <a:spcPct val="120000"/>
              </a:lnSpc>
            </a:pPr>
            <a:r>
              <a:rPr lang="en-US" sz="4000" dirty="0">
                <a:solidFill>
                  <a:srgbClr val="4F6228"/>
                </a:solidFill>
                <a:latin typeface="Estelle Black SF"/>
                <a:cs typeface="Estelle Black SF"/>
              </a:rPr>
              <a:t>ethics:</a:t>
            </a:r>
            <a:endParaRPr lang="en-US" sz="4000" dirty="0">
              <a:solidFill>
                <a:srgbClr val="4F6228"/>
              </a:solidFill>
              <a:latin typeface="Estelle Black SF"/>
              <a:ea typeface="ＭＳ Ｐゴシック" pitchFamily="71" charset="-128"/>
              <a:cs typeface="Estelle Black SF"/>
            </a:endParaRPr>
          </a:p>
        </p:txBody>
      </p:sp>
      <p:sp>
        <p:nvSpPr>
          <p:cNvPr id="9" name="Rectangle 8"/>
          <p:cNvSpPr/>
          <p:nvPr/>
        </p:nvSpPr>
        <p:spPr>
          <a:xfrm>
            <a:off x="2590800" y="3733800"/>
            <a:ext cx="7772400" cy="2971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chickweed_ignorance.jpg"/>
          <p:cNvPicPr>
            <a:picLocks noChangeAspect="1"/>
          </p:cNvPicPr>
          <p:nvPr/>
        </p:nvPicPr>
        <p:blipFill>
          <a:blip r:embed="rId3"/>
          <a:stretch>
            <a:fillRect/>
          </a:stretch>
        </p:blipFill>
        <p:spPr>
          <a:xfrm>
            <a:off x="2209801" y="1447800"/>
            <a:ext cx="7620001" cy="2717800"/>
          </a:xfrm>
          <a:prstGeom prst="rect">
            <a:avLst/>
          </a:prstGeom>
        </p:spPr>
      </p:pic>
      <p:pic>
        <p:nvPicPr>
          <p:cNvPr id="16" name="Picture 15" descr="chickweed_N2_heaven.jpg"/>
          <p:cNvPicPr>
            <a:picLocks noChangeAspect="1"/>
          </p:cNvPicPr>
          <p:nvPr/>
        </p:nvPicPr>
        <p:blipFill>
          <a:blip r:embed="rId4"/>
          <a:stretch>
            <a:fillRect/>
          </a:stretch>
        </p:blipFill>
        <p:spPr>
          <a:xfrm>
            <a:off x="2667000" y="3886200"/>
            <a:ext cx="7620000" cy="2743200"/>
          </a:xfrm>
          <a:prstGeom prst="rect">
            <a:avLst/>
          </a:prstGeom>
        </p:spPr>
      </p:pic>
      <p:pic>
        <p:nvPicPr>
          <p:cNvPr id="10" name="Picture 9" descr="doonesbury grading sml.jpg"/>
          <p:cNvPicPr>
            <a:picLocks noChangeAspect="1"/>
          </p:cNvPicPr>
          <p:nvPr/>
        </p:nvPicPr>
        <p:blipFill>
          <a:blip r:embed="rId5"/>
          <a:stretch>
            <a:fillRect/>
          </a:stretch>
        </p:blipFill>
        <p:spPr>
          <a:xfrm>
            <a:off x="1524000" y="1371600"/>
            <a:ext cx="9144000" cy="45847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2" accel="50000" decel="50000"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1+#ppt_w/2"/>
                                          </p:val>
                                        </p:tav>
                                        <p:tav tm="100000">
                                          <p:val>
                                            <p:strVal val="#ppt_x"/>
                                          </p:val>
                                        </p:tav>
                                      </p:tavLst>
                                    </p:anim>
                                    <p:anim calcmode="lin" valueType="num">
                                      <p:cBhvr additive="base">
                                        <p:cTn id="17" dur="500" fill="hold"/>
                                        <p:tgtEl>
                                          <p:spTgt spid="16"/>
                                        </p:tgtEl>
                                        <p:attrNameLst>
                                          <p:attrName>ppt_y</p:attrName>
                                        </p:attrNameLst>
                                      </p:cBhvr>
                                      <p:tavLst>
                                        <p:tav tm="0">
                                          <p:val>
                                            <p:strVal val="#ppt_y"/>
                                          </p:val>
                                        </p:tav>
                                        <p:tav tm="100000">
                                          <p:val>
                                            <p:strVal val="#ppt_y"/>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12"/>
                                        </p:tgtEl>
                                      </p:cBhvr>
                                    </p:animEffect>
                                    <p:set>
                                      <p:cBhvr>
                                        <p:cTn id="31" dur="1" fill="hold">
                                          <p:stCondLst>
                                            <p:cond delay="499"/>
                                          </p:stCondLst>
                                        </p:cTn>
                                        <p:tgtEl>
                                          <p:spTgt spid="12"/>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16"/>
                                        </p:tgtEl>
                                      </p:cBhvr>
                                    </p:animEffect>
                                    <p:set>
                                      <p:cBhvr>
                                        <p:cTn id="34" dur="1" fill="hold">
                                          <p:stCondLst>
                                            <p:cond delay="499"/>
                                          </p:stCondLst>
                                        </p:cTn>
                                        <p:tgtEl>
                                          <p:spTgt spid="16"/>
                                        </p:tgtEl>
                                        <p:attrNameLst>
                                          <p:attrName>style.visibility</p:attrName>
                                        </p:attrNameLst>
                                      </p:cBhvr>
                                      <p:to>
                                        <p:strVal val="hidden"/>
                                      </p:to>
                                    </p:set>
                                  </p:childTnLst>
                                </p:cTn>
                              </p:par>
                            </p:childTnLst>
                          </p:cTn>
                        </p:par>
                        <p:par>
                          <p:cTn id="35" fill="hold">
                            <p:stCondLst>
                              <p:cond delay="500"/>
                            </p:stCondLst>
                            <p:childTnLst>
                              <p:par>
                                <p:cTn id="36" presetID="42" presetClass="entr" presetSubtype="0"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6" grpId="0" animBg="1"/>
      <p:bldP spid="9" grpId="0" animBg="1"/>
      <p:bldP spid="9"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31747" name="TextBox 2"/>
          <p:cNvSpPr txBox="1">
            <a:spLocks noChangeArrowheads="1"/>
          </p:cNvSpPr>
          <p:nvPr/>
        </p:nvSpPr>
        <p:spPr bwMode="auto">
          <a:xfrm>
            <a:off x="1752600" y="3352801"/>
            <a:ext cx="4724400" cy="646331"/>
          </a:xfrm>
          <a:prstGeom prst="rect">
            <a:avLst/>
          </a:prstGeom>
          <a:noFill/>
          <a:ln w="9525">
            <a:noFill/>
            <a:miter lim="800000"/>
            <a:headEnd/>
            <a:tailEnd/>
          </a:ln>
        </p:spPr>
        <p:txBody>
          <a:bodyPr>
            <a:prstTxWarp prst="textNoShape">
              <a:avLst/>
            </a:prstTxWarp>
            <a:spAutoFit/>
          </a:bodyPr>
          <a:lstStyle/>
          <a:p>
            <a:pPr eaLnBrk="0" hangingPunct="0"/>
            <a:r>
              <a:rPr lang="en-US" dirty="0">
                <a:solidFill>
                  <a:srgbClr val="D9D9D9"/>
                </a:solidFill>
              </a:rPr>
              <a:t>Ethics considers the perspective/needs of others</a:t>
            </a:r>
            <a:endParaRPr lang="en-US" dirty="0">
              <a:solidFill>
                <a:srgbClr val="D9D9D9"/>
              </a:solidFill>
              <a:latin typeface="SLGreek"/>
              <a:cs typeface="SLGreek"/>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idx="4294967295"/>
          </p:nvPr>
        </p:nvSpPr>
        <p:spPr>
          <a:xfrm>
            <a:off x="1524000" y="0"/>
            <a:ext cx="3810000" cy="838200"/>
          </a:xfrm>
        </p:spPr>
        <p:txBody>
          <a:bodyPr anchor="t"/>
          <a:lstStyle/>
          <a:p>
            <a:pPr>
              <a:lnSpc>
                <a:spcPct val="120000"/>
              </a:lnSpc>
            </a:pPr>
            <a:r>
              <a:rPr lang="en-US" sz="2800" dirty="0">
                <a:solidFill>
                  <a:srgbClr val="4F6228"/>
                </a:solidFill>
                <a:latin typeface=" JSP Ross"/>
                <a:cs typeface=" JSP Ross"/>
              </a:rPr>
              <a:t>Discussion</a:t>
            </a:r>
            <a:endParaRPr lang="en-US" sz="2800" dirty="0">
              <a:solidFill>
                <a:srgbClr val="4F6228"/>
              </a:solidFill>
              <a:latin typeface=" JSP Ross"/>
              <a:ea typeface="ＭＳ Ｐゴシック" pitchFamily="71" charset="-128"/>
              <a:cs typeface=" JSP Ross"/>
            </a:endParaRPr>
          </a:p>
        </p:txBody>
      </p:sp>
      <p:sp>
        <p:nvSpPr>
          <p:cNvPr id="5" name="Rectangle 3"/>
          <p:cNvSpPr txBox="1">
            <a:spLocks noChangeArrowheads="1"/>
          </p:cNvSpPr>
          <p:nvPr/>
        </p:nvSpPr>
        <p:spPr bwMode="auto">
          <a:xfrm>
            <a:off x="5638800" y="152400"/>
            <a:ext cx="4953000" cy="6553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hangingPunct="0">
              <a:lnSpc>
                <a:spcPct val="120000"/>
              </a:lnSpc>
              <a:defRPr/>
            </a:pPr>
            <a:r>
              <a:rPr lang="en-US" sz="2800" dirty="0">
                <a:latin typeface=" JSP Ross"/>
                <a:ea typeface="ＭＳ Ｐゴシック" pitchFamily="52" charset="-128"/>
                <a:cs typeface=" JSP Ross"/>
              </a:rPr>
              <a:t>Chapter 2</a:t>
            </a:r>
          </a:p>
          <a:p>
            <a:r>
              <a:rPr lang="en-US" sz="2000" b="1" dirty="0">
                <a:solidFill>
                  <a:schemeClr val="tx2">
                    <a:lumMod val="75000"/>
                  </a:schemeClr>
                </a:solidFill>
              </a:rPr>
              <a:t>What?</a:t>
            </a:r>
          </a:p>
          <a:p>
            <a:pPr eaLnBrk="0" hangingPunct="0">
              <a:lnSpc>
                <a:spcPct val="120000"/>
              </a:lnSpc>
              <a:defRPr/>
            </a:pPr>
            <a:r>
              <a:rPr lang="en-US" sz="2800" dirty="0">
                <a:latin typeface=" JSP Ross"/>
                <a:ea typeface="ＭＳ Ｐゴシック" pitchFamily="52" charset="-128"/>
                <a:cs typeface=" JSP Ross"/>
              </a:rPr>
              <a:t>LA Times article</a:t>
            </a:r>
          </a:p>
          <a:p>
            <a:r>
              <a:rPr lang="en-US" sz="2000" b="1" dirty="0">
                <a:solidFill>
                  <a:schemeClr val="tx2">
                    <a:lumMod val="75000"/>
                  </a:schemeClr>
                </a:solidFill>
              </a:rPr>
              <a:t>What?</a:t>
            </a:r>
          </a:p>
          <a:p>
            <a:pPr lvl="0" eaLnBrk="0" hangingPunct="0">
              <a:lnSpc>
                <a:spcPct val="120000"/>
              </a:lnSpc>
              <a:defRPr/>
            </a:pPr>
            <a:r>
              <a:rPr lang="en-US" sz="2800" dirty="0">
                <a:latin typeface=" JSP Ross"/>
                <a:ea typeface="ＭＳ Ｐゴシック" pitchFamily="52" charset="-128"/>
                <a:cs typeface=" JSP Ross"/>
              </a:rPr>
              <a:t>Genesis 1</a:t>
            </a:r>
          </a:p>
          <a:p>
            <a:r>
              <a:rPr lang="en-US" sz="2000" b="1" dirty="0">
                <a:solidFill>
                  <a:schemeClr val="tx2">
                    <a:lumMod val="75000"/>
                  </a:schemeClr>
                </a:solidFill>
              </a:rPr>
              <a:t>What?</a:t>
            </a:r>
          </a:p>
          <a:p>
            <a:pPr lvl="0" eaLnBrk="0" hangingPunct="0">
              <a:lnSpc>
                <a:spcPct val="120000"/>
              </a:lnSpc>
              <a:defRPr/>
            </a:pPr>
            <a:r>
              <a:rPr lang="en-US" sz="2800" dirty="0">
                <a:latin typeface=" JSP Ross"/>
                <a:ea typeface="ＭＳ Ｐゴシック" pitchFamily="52" charset="-128"/>
                <a:cs typeface=" JSP Ross"/>
              </a:rPr>
              <a:t>3 Deistic Paradigms</a:t>
            </a:r>
          </a:p>
          <a:p>
            <a:r>
              <a:rPr lang="en-US" sz="2000" b="1" dirty="0">
                <a:solidFill>
                  <a:schemeClr val="tx2">
                    <a:lumMod val="75000"/>
                  </a:schemeClr>
                </a:solidFill>
              </a:rPr>
              <a:t>What?</a:t>
            </a:r>
          </a:p>
        </p:txBody>
      </p:sp>
      <p:pic>
        <p:nvPicPr>
          <p:cNvPr id="6" name="Picture 5" descr="Online-Ethics.jpg"/>
          <p:cNvPicPr>
            <a:picLocks noChangeAspect="1"/>
          </p:cNvPicPr>
          <p:nvPr/>
        </p:nvPicPr>
        <p:blipFill>
          <a:blip r:embed="rId3"/>
          <a:stretch>
            <a:fillRect/>
          </a:stretch>
        </p:blipFill>
        <p:spPr>
          <a:xfrm>
            <a:off x="1981200" y="1752601"/>
            <a:ext cx="3048000" cy="289242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1000"/>
                                        <p:tgtEl>
                                          <p:spTgt spid="5">
                                            <p:txEl>
                                              <p:pRg st="1" end="1"/>
                                            </p:txEl>
                                          </p:spTgt>
                                        </p:tgtEl>
                                      </p:cBhvr>
                                    </p:animEffect>
                                    <p:anim calcmode="lin" valueType="num">
                                      <p:cBhvr>
                                        <p:cTn id="16"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fade">
                                      <p:cBhvr>
                                        <p:cTn id="23" dur="1000"/>
                                        <p:tgtEl>
                                          <p:spTgt spid="5">
                                            <p:txEl>
                                              <p:pRg st="2" end="2"/>
                                            </p:txEl>
                                          </p:spTgt>
                                        </p:tgtEl>
                                      </p:cBhvr>
                                    </p:animEffect>
                                    <p:anim calcmode="lin" valueType="num">
                                      <p:cBhvr>
                                        <p:cTn id="24"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5">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Effect transition="in" filter="fade">
                                      <p:cBhvr>
                                        <p:cTn id="31" dur="1000"/>
                                        <p:tgtEl>
                                          <p:spTgt spid="5">
                                            <p:txEl>
                                              <p:pRg st="3" end="3"/>
                                            </p:txEl>
                                          </p:spTgt>
                                        </p:tgtEl>
                                      </p:cBhvr>
                                    </p:animEffect>
                                    <p:anim calcmode="lin" valueType="num">
                                      <p:cBhvr>
                                        <p:cTn id="3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5">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Effect transition="in" filter="fade">
                                      <p:cBhvr>
                                        <p:cTn id="39" dur="1000"/>
                                        <p:tgtEl>
                                          <p:spTgt spid="5">
                                            <p:txEl>
                                              <p:pRg st="4" end="4"/>
                                            </p:txEl>
                                          </p:spTgt>
                                        </p:tgtEl>
                                      </p:cBhvr>
                                    </p:animEffect>
                                    <p:anim calcmode="lin" valueType="num">
                                      <p:cBhvr>
                                        <p:cTn id="40"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5">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5">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animEffect transition="in" filter="fade">
                                      <p:cBhvr>
                                        <p:cTn id="47" dur="1000"/>
                                        <p:tgtEl>
                                          <p:spTgt spid="5">
                                            <p:txEl>
                                              <p:pRg st="5" end="5"/>
                                            </p:txEl>
                                          </p:spTgt>
                                        </p:tgtEl>
                                      </p:cBhvr>
                                    </p:animEffect>
                                    <p:anim calcmode="lin" valueType="num">
                                      <p:cBhvr>
                                        <p:cTn id="48"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5">
                                            <p:txEl>
                                              <p:pRg st="5" end="5"/>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5">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5">
                                            <p:txEl>
                                              <p:pRg st="6" end="6"/>
                                            </p:txEl>
                                          </p:spTgt>
                                        </p:tgtEl>
                                        <p:attrNameLst>
                                          <p:attrName>style.visibility</p:attrName>
                                        </p:attrNameLst>
                                      </p:cBhvr>
                                      <p:to>
                                        <p:strVal val="visible"/>
                                      </p:to>
                                    </p:set>
                                    <p:animEffect transition="in" filter="fade">
                                      <p:cBhvr>
                                        <p:cTn id="55" dur="1000"/>
                                        <p:tgtEl>
                                          <p:spTgt spid="5">
                                            <p:txEl>
                                              <p:pRg st="6" end="6"/>
                                            </p:txEl>
                                          </p:spTgt>
                                        </p:tgtEl>
                                      </p:cBhvr>
                                    </p:animEffect>
                                    <p:anim calcmode="lin" valueType="num">
                                      <p:cBhvr>
                                        <p:cTn id="56"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5">
                                            <p:txEl>
                                              <p:pRg st="6" end="6"/>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5">
                                            <p:txEl>
                                              <p:pRg st="7" end="7"/>
                                            </p:txEl>
                                          </p:spTgt>
                                        </p:tgtEl>
                                        <p:attrNameLst>
                                          <p:attrName>style.visibility</p:attrName>
                                        </p:attrNameLst>
                                      </p:cBhvr>
                                      <p:to>
                                        <p:strVal val="visible"/>
                                      </p:to>
                                    </p:set>
                                    <p:animEffect transition="in" filter="fade">
                                      <p:cBhvr>
                                        <p:cTn id="63" dur="1000"/>
                                        <p:tgtEl>
                                          <p:spTgt spid="5">
                                            <p:txEl>
                                              <p:pRg st="7" end="7"/>
                                            </p:txEl>
                                          </p:spTgt>
                                        </p:tgtEl>
                                      </p:cBhvr>
                                    </p:animEffect>
                                    <p:anim calcmode="lin" valueType="num">
                                      <p:cBhvr>
                                        <p:cTn id="64"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5">
                                            <p:txEl>
                                              <p:pRg st="7" end="7"/>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5">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88067"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gd name="adj" fmla="val 85648"/>
              </a:avLst>
            </a:prstTxWarp>
          </a:bodyPr>
          <a:lstStyle/>
          <a:p>
            <a:pPr algn="ctr"/>
            <a:r>
              <a:rPr lang="en-US" sz="3300" kern="10">
                <a:ln w="9525">
                  <a:noFill/>
                  <a:round/>
                  <a:headEnd/>
                  <a:tailEnd/>
                </a:ln>
                <a:gradFill rotWithShape="1">
                  <a:gsLst>
                    <a:gs pos="0">
                      <a:srgbClr val="000000"/>
                    </a:gs>
                    <a:gs pos="50000">
                      <a:schemeClr val="folHlink"/>
                    </a:gs>
                    <a:gs pos="100000">
                      <a:srgbClr val="000000"/>
                    </a:gs>
                  </a:gsLst>
                  <a:lin ang="5400000" scaled="1"/>
                </a:gradFill>
                <a:effectLst>
                  <a:outerShdw blurRad="63500" dist="17819" dir="2700000" algn="ctr" rotWithShape="0">
                    <a:srgbClr val="C0C0C0">
                      <a:alpha val="74997"/>
                    </a:srgbClr>
                  </a:outerShdw>
                </a:effectLst>
                <a:latin typeface="Impact"/>
                <a:ea typeface="Impact"/>
                <a:cs typeface="Impact"/>
              </a:rPr>
              <a:t>God Loves You</a:t>
            </a:r>
          </a:p>
        </p:txBody>
      </p:sp>
    </p:spTree>
    <p:extLst>
      <p:ext uri="{BB962C8B-B14F-4D97-AF65-F5344CB8AC3E}">
        <p14:creationId xmlns:p14="http://schemas.microsoft.com/office/powerpoint/2010/main" val="3988666390"/>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p:nvPr>
        </p:nvSpPr>
        <p:spPr>
          <a:xfrm>
            <a:off x="1752600" y="228600"/>
            <a:ext cx="8686800" cy="5638800"/>
          </a:xfrm>
        </p:spPr>
        <p:txBody>
          <a:bodyPr anchor="t"/>
          <a:lstStyle/>
          <a:p>
            <a:r>
              <a:rPr lang="en-US" sz="3600" dirty="0">
                <a:solidFill>
                  <a:srgbClr val="660066"/>
                </a:solidFill>
                <a:effectLst>
                  <a:outerShdw blurRad="50800" dist="38100" dir="2700000">
                    <a:srgbClr val="000000">
                      <a:alpha val="43000"/>
                    </a:srgbClr>
                  </a:outerShdw>
                </a:effectLst>
                <a:latin typeface="Estelle Black SF"/>
                <a:cs typeface="Estelle Black SF"/>
              </a:rPr>
              <a:t>And God said, Let us make man in our image, after our likeness: and let them have dominion over the fish of the sea, and over the fowl of the air, and over the cattle, and over all the earth, and over every creeping thing that </a:t>
            </a:r>
            <a:r>
              <a:rPr lang="en-US" sz="3600" dirty="0" err="1">
                <a:solidFill>
                  <a:srgbClr val="660066"/>
                </a:solidFill>
                <a:effectLst>
                  <a:outerShdw blurRad="50800" dist="38100" dir="2700000">
                    <a:srgbClr val="000000">
                      <a:alpha val="43000"/>
                    </a:srgbClr>
                  </a:outerShdw>
                </a:effectLst>
                <a:latin typeface="Estelle Black SF"/>
                <a:cs typeface="Estelle Black SF"/>
              </a:rPr>
              <a:t>creepeth</a:t>
            </a:r>
            <a:r>
              <a:rPr lang="en-US" sz="3600" dirty="0">
                <a:solidFill>
                  <a:srgbClr val="660066"/>
                </a:solidFill>
                <a:effectLst>
                  <a:outerShdw blurRad="50800" dist="38100" dir="2700000">
                    <a:srgbClr val="000000">
                      <a:alpha val="43000"/>
                    </a:srgbClr>
                  </a:outerShdw>
                </a:effectLst>
                <a:latin typeface="Estelle Black SF"/>
                <a:cs typeface="Estelle Black SF"/>
              </a:rPr>
              <a:t> upon the earth. So God created man in his own image, in the image of God created he him; male and female created he them.</a:t>
            </a:r>
          </a:p>
        </p:txBody>
      </p:sp>
      <p:sp>
        <p:nvSpPr>
          <p:cNvPr id="25604" name="TextBox 3"/>
          <p:cNvSpPr txBox="1">
            <a:spLocks noChangeArrowheads="1"/>
          </p:cNvSpPr>
          <p:nvPr/>
        </p:nvSpPr>
        <p:spPr bwMode="auto">
          <a:xfrm>
            <a:off x="6477000" y="6411912"/>
            <a:ext cx="4114800" cy="369888"/>
          </a:xfrm>
          <a:prstGeom prst="rect">
            <a:avLst/>
          </a:prstGeom>
          <a:noFill/>
          <a:ln w="9525">
            <a:noFill/>
            <a:miter lim="800000"/>
            <a:headEnd/>
            <a:tailEnd/>
          </a:ln>
        </p:spPr>
        <p:txBody>
          <a:bodyPr>
            <a:prstTxWarp prst="textNoShape">
              <a:avLst/>
            </a:prstTxWarp>
            <a:spAutoFit/>
          </a:bodyPr>
          <a:lstStyle/>
          <a:p>
            <a:pPr algn="r"/>
            <a:r>
              <a:rPr lang="en-US" b="1" i="1" dirty="0"/>
              <a:t>Genesis 1:26-27 (KJV)</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p:nvPr>
        </p:nvSpPr>
        <p:spPr>
          <a:xfrm>
            <a:off x="1752600" y="228600"/>
            <a:ext cx="8686800" cy="6019800"/>
          </a:xfrm>
        </p:spPr>
        <p:txBody>
          <a:bodyPr anchor="t"/>
          <a:lstStyle/>
          <a:p>
            <a:pPr>
              <a:lnSpc>
                <a:spcPct val="120000"/>
              </a:lnSpc>
              <a:defRPr/>
            </a:pPr>
            <a:r>
              <a:rPr lang="en-US" sz="3600" dirty="0">
                <a:solidFill>
                  <a:srgbClr val="660066"/>
                </a:solidFill>
                <a:effectLst>
                  <a:outerShdw blurRad="50800" dist="38100" dir="2700000">
                    <a:srgbClr val="000000">
                      <a:alpha val="43000"/>
                    </a:srgbClr>
                  </a:outerShdw>
                </a:effectLst>
                <a:latin typeface="Estelle Black SF"/>
                <a:cs typeface="Estelle Black SF"/>
              </a:rPr>
              <a:t>Then God said, “Let us make mankind in our image, in our likeness, so that they may rule over the fish in the sea and the birds in the sky, over the livestock and all the wild animals, and over all the creatures that move along the ground.” So God created mankind in his own image, in the image of God he created them;     male and female he created them.</a:t>
            </a:r>
            <a:endParaRPr lang="en-US" sz="1100" dirty="0">
              <a:solidFill>
                <a:srgbClr val="660066"/>
              </a:solidFill>
              <a:effectLst>
                <a:outerShdw blurRad="50800" dist="38100" dir="2700000">
                  <a:srgbClr val="000000">
                    <a:alpha val="43000"/>
                  </a:srgbClr>
                </a:outerShdw>
              </a:effectLst>
              <a:latin typeface="Estelle Black SF"/>
              <a:cs typeface="Estelle Black SF"/>
            </a:endParaRPr>
          </a:p>
        </p:txBody>
      </p:sp>
      <p:sp>
        <p:nvSpPr>
          <p:cNvPr id="25604" name="TextBox 3"/>
          <p:cNvSpPr txBox="1">
            <a:spLocks noChangeArrowheads="1"/>
          </p:cNvSpPr>
          <p:nvPr/>
        </p:nvSpPr>
        <p:spPr bwMode="auto">
          <a:xfrm>
            <a:off x="6477000" y="6411912"/>
            <a:ext cx="4114800" cy="369888"/>
          </a:xfrm>
          <a:prstGeom prst="rect">
            <a:avLst/>
          </a:prstGeom>
          <a:noFill/>
          <a:ln w="9525">
            <a:noFill/>
            <a:miter lim="800000"/>
            <a:headEnd/>
            <a:tailEnd/>
          </a:ln>
        </p:spPr>
        <p:txBody>
          <a:bodyPr>
            <a:prstTxWarp prst="textNoShape">
              <a:avLst/>
            </a:prstTxWarp>
            <a:spAutoFit/>
          </a:bodyPr>
          <a:lstStyle/>
          <a:p>
            <a:pPr algn="r"/>
            <a:r>
              <a:rPr lang="en-US" b="1" i="1" dirty="0"/>
              <a:t>Genesis 1:26-27 (NIV)</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 name="Rectangle 5"/>
          <p:cNvSpPr/>
          <p:nvPr/>
        </p:nvSpPr>
        <p:spPr>
          <a:xfrm>
            <a:off x="1752600" y="1295400"/>
            <a:ext cx="6019800" cy="3810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5907" name="Rectangle 3"/>
          <p:cNvSpPr>
            <a:spLocks noGrp="1" noChangeArrowheads="1"/>
          </p:cNvSpPr>
          <p:nvPr>
            <p:ph type="ctrTitle" idx="4294967295"/>
          </p:nvPr>
        </p:nvSpPr>
        <p:spPr>
          <a:xfrm>
            <a:off x="1905000" y="304800"/>
            <a:ext cx="2209800" cy="762000"/>
          </a:xfrm>
        </p:spPr>
        <p:txBody>
          <a:bodyPr anchor="t"/>
          <a:lstStyle/>
          <a:p>
            <a:pPr>
              <a:lnSpc>
                <a:spcPct val="120000"/>
              </a:lnSpc>
            </a:pPr>
            <a:r>
              <a:rPr lang="en-US" sz="4000" dirty="0">
                <a:solidFill>
                  <a:srgbClr val="4F6228"/>
                </a:solidFill>
                <a:latin typeface="Estelle Black SF"/>
                <a:cs typeface="Estelle Black SF"/>
              </a:rPr>
              <a:t>ethics:</a:t>
            </a:r>
            <a:endParaRPr lang="en-US" sz="4000" dirty="0">
              <a:solidFill>
                <a:srgbClr val="4F6228"/>
              </a:solidFill>
              <a:latin typeface="Estelle Black SF"/>
              <a:ea typeface="ＭＳ Ｐゴシック" pitchFamily="71" charset="-128"/>
              <a:cs typeface="Estelle Black SF"/>
            </a:endParaRPr>
          </a:p>
        </p:txBody>
      </p:sp>
      <p:pic>
        <p:nvPicPr>
          <p:cNvPr id="5" name="Picture 4" descr="CH_what is good1.jpg"/>
          <p:cNvPicPr>
            <a:picLocks noChangeAspect="1"/>
          </p:cNvPicPr>
          <p:nvPr/>
        </p:nvPicPr>
        <p:blipFill>
          <a:blip r:embed="rId3"/>
          <a:stretch>
            <a:fillRect/>
          </a:stretch>
        </p:blipFill>
        <p:spPr>
          <a:xfrm>
            <a:off x="1828800" y="1371601"/>
            <a:ext cx="5867400" cy="3665587"/>
          </a:xfrm>
          <a:prstGeom prst="rect">
            <a:avLst/>
          </a:prstGeom>
        </p:spPr>
      </p:pic>
      <p:sp>
        <p:nvSpPr>
          <p:cNvPr id="7" name="Rectangle 6"/>
          <p:cNvSpPr/>
          <p:nvPr/>
        </p:nvSpPr>
        <p:spPr>
          <a:xfrm>
            <a:off x="4343400" y="2743200"/>
            <a:ext cx="6019800" cy="3733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H_what is good2.jpg"/>
          <p:cNvPicPr>
            <a:picLocks noChangeAspect="1"/>
          </p:cNvPicPr>
          <p:nvPr/>
        </p:nvPicPr>
        <p:blipFill>
          <a:blip r:embed="rId4"/>
          <a:stretch>
            <a:fillRect/>
          </a:stretch>
        </p:blipFill>
        <p:spPr>
          <a:xfrm>
            <a:off x="4471778" y="2819400"/>
            <a:ext cx="5815222" cy="3581400"/>
          </a:xfrm>
          <a:prstGeom prst="rect">
            <a:avLst/>
          </a:prstGeom>
        </p:spPr>
      </p:pic>
      <p:pic>
        <p:nvPicPr>
          <p:cNvPr id="9" name="Picture 8" descr="ethics.jpeg"/>
          <p:cNvPicPr>
            <a:picLocks noChangeAspect="1"/>
          </p:cNvPicPr>
          <p:nvPr/>
        </p:nvPicPr>
        <p:blipFill>
          <a:blip r:embed="rId5"/>
          <a:stretch>
            <a:fillRect/>
          </a:stretch>
        </p:blipFill>
        <p:spPr>
          <a:xfrm>
            <a:off x="3429001" y="1524000"/>
            <a:ext cx="4937125" cy="361315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5"/>
                                        </p:tgtEl>
                                      </p:cBhvr>
                                    </p:animEffect>
                                    <p:set>
                                      <p:cBhvr>
                                        <p:cTn id="16" dur="1" fill="hold">
                                          <p:stCondLst>
                                            <p:cond delay="499"/>
                                          </p:stCondLst>
                                        </p:cTn>
                                        <p:tgtEl>
                                          <p:spTgt spid="5"/>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2" presetClass="entr" presetSubtype="2" accel="50000" decel="5000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7"/>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8"/>
                                        </p:tgtEl>
                                      </p:cBhvr>
                                    </p:animEffect>
                                    <p:set>
                                      <p:cBhvr>
                                        <p:cTn id="33" dur="1" fill="hold">
                                          <p:stCondLst>
                                            <p:cond delay="499"/>
                                          </p:stCondLst>
                                        </p:cTn>
                                        <p:tgtEl>
                                          <p:spTgt spid="8"/>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30" presetClass="entr" presetSubtype="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800" decel="100000"/>
                                        <p:tgtEl>
                                          <p:spTgt spid="9"/>
                                        </p:tgtEl>
                                      </p:cBhvr>
                                    </p:animEffect>
                                    <p:anim calcmode="lin" valueType="num">
                                      <p:cBhvr>
                                        <p:cTn id="39" dur="800" decel="100000" fill="hold"/>
                                        <p:tgtEl>
                                          <p:spTgt spid="9"/>
                                        </p:tgtEl>
                                        <p:attrNameLst>
                                          <p:attrName>style.rotation</p:attrName>
                                        </p:attrNameLst>
                                      </p:cBhvr>
                                      <p:tavLst>
                                        <p:tav tm="0">
                                          <p:val>
                                            <p:fltVal val="-90"/>
                                          </p:val>
                                        </p:tav>
                                        <p:tav tm="100000">
                                          <p:val>
                                            <p:fltVal val="0"/>
                                          </p:val>
                                        </p:tav>
                                      </p:tavLst>
                                    </p:anim>
                                    <p:anim calcmode="lin" valueType="num">
                                      <p:cBhvr>
                                        <p:cTn id="40" dur="800" decel="100000" fill="hold"/>
                                        <p:tgtEl>
                                          <p:spTgt spid="9"/>
                                        </p:tgtEl>
                                        <p:attrNameLst>
                                          <p:attrName>ppt_x</p:attrName>
                                        </p:attrNameLst>
                                      </p:cBhvr>
                                      <p:tavLst>
                                        <p:tav tm="0">
                                          <p:val>
                                            <p:strVal val="#ppt_x+0.4"/>
                                          </p:val>
                                        </p:tav>
                                        <p:tav tm="100000">
                                          <p:val>
                                            <p:strVal val="#ppt_x-0.05"/>
                                          </p:val>
                                        </p:tav>
                                      </p:tavLst>
                                    </p:anim>
                                    <p:anim calcmode="lin" valueType="num">
                                      <p:cBhvr>
                                        <p:cTn id="41" dur="800" decel="100000" fill="hold"/>
                                        <p:tgtEl>
                                          <p:spTgt spid="9"/>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31747" name="TextBox 2"/>
          <p:cNvSpPr txBox="1">
            <a:spLocks noChangeArrowheads="1"/>
          </p:cNvSpPr>
          <p:nvPr/>
        </p:nvSpPr>
        <p:spPr bwMode="auto">
          <a:xfrm>
            <a:off x="1752600" y="3352801"/>
            <a:ext cx="4724400" cy="366713"/>
          </a:xfrm>
          <a:prstGeom prst="rect">
            <a:avLst/>
          </a:prstGeom>
          <a:noFill/>
          <a:ln w="9525">
            <a:noFill/>
            <a:miter lim="800000"/>
            <a:headEnd/>
            <a:tailEnd/>
          </a:ln>
        </p:spPr>
        <p:txBody>
          <a:bodyPr>
            <a:prstTxWarp prst="textNoShape">
              <a:avLst/>
            </a:prstTxWarp>
            <a:spAutoFit/>
          </a:bodyPr>
          <a:lstStyle/>
          <a:p>
            <a:pPr eaLnBrk="0" hangingPunct="0"/>
            <a:r>
              <a:rPr lang="en-US" dirty="0">
                <a:solidFill>
                  <a:srgbClr val="D9D9D9"/>
                </a:solidFill>
              </a:rPr>
              <a:t>What is your worldview?</a:t>
            </a:r>
            <a:endParaRPr lang="en-US" dirty="0">
              <a:solidFill>
                <a:srgbClr val="D9D9D9"/>
              </a:solidFill>
              <a:latin typeface="SLGreek"/>
              <a:cs typeface="SLGreek"/>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 page.jpg"/>
          <p:cNvPicPr>
            <a:picLocks noChangeAspect="1"/>
          </p:cNvPicPr>
          <p:nvPr/>
        </p:nvPicPr>
        <p:blipFill>
          <a:blip r:embed="rId3"/>
          <a:stretch>
            <a:fillRect/>
          </a:stretch>
        </p:blipFill>
        <p:spPr>
          <a:xfrm>
            <a:off x="5562600" y="2590800"/>
            <a:ext cx="3378200" cy="2717800"/>
          </a:xfrm>
          <a:prstGeom prst="rect">
            <a:avLst/>
          </a:prstGeom>
        </p:spPr>
      </p:pic>
      <p:sp>
        <p:nvSpPr>
          <p:cNvPr id="2" name="TextBox 1"/>
          <p:cNvSpPr txBox="1"/>
          <p:nvPr/>
        </p:nvSpPr>
        <p:spPr>
          <a:xfrm>
            <a:off x="4572000" y="76201"/>
            <a:ext cx="5943600" cy="1323439"/>
          </a:xfrm>
          <a:prstGeom prst="rect">
            <a:avLst/>
          </a:prstGeom>
          <a:noFill/>
        </p:spPr>
        <p:txBody>
          <a:bodyPr wrap="square" rtlCol="0">
            <a:spAutoFit/>
          </a:bodyPr>
          <a:lstStyle/>
          <a:p>
            <a:pPr algn="ctr"/>
            <a:r>
              <a:rPr lang="en-US" sz="8000" dirty="0">
                <a:solidFill>
                  <a:schemeClr val="accent3">
                    <a:lumMod val="75000"/>
                  </a:schemeClr>
                </a:solidFill>
                <a:effectLst>
                  <a:outerShdw blurRad="50800" dist="38100" dir="2700000">
                    <a:srgbClr val="000000">
                      <a:alpha val="43000"/>
                    </a:srgbClr>
                  </a:outerShdw>
                </a:effectLst>
                <a:latin typeface=" JSP Ross"/>
                <a:cs typeface=" JSP Ross"/>
              </a:rPr>
              <a:t>Journaling</a:t>
            </a:r>
          </a:p>
        </p:txBody>
      </p:sp>
      <p:pic>
        <p:nvPicPr>
          <p:cNvPr id="3" name="Picture 2" descr="Lady At Desk.tif"/>
          <p:cNvPicPr>
            <a:picLocks noChangeAspect="1"/>
          </p:cNvPicPr>
          <p:nvPr/>
        </p:nvPicPr>
        <p:blipFill>
          <a:blip r:embed="rId4"/>
          <a:stretch>
            <a:fillRect/>
          </a:stretch>
        </p:blipFill>
        <p:spPr>
          <a:xfrm>
            <a:off x="1752601" y="5029201"/>
            <a:ext cx="1546225" cy="1355725"/>
          </a:xfrm>
          <a:prstGeom prst="rect">
            <a:avLst/>
          </a:prstGeom>
        </p:spPr>
      </p:pic>
      <p:sp>
        <p:nvSpPr>
          <p:cNvPr id="4" name="Text Box 2"/>
          <p:cNvSpPr txBox="1">
            <a:spLocks noChangeArrowheads="1"/>
          </p:cNvSpPr>
          <p:nvPr/>
        </p:nvSpPr>
        <p:spPr bwMode="auto">
          <a:xfrm>
            <a:off x="3505200" y="1981200"/>
            <a:ext cx="7010400" cy="3687676"/>
          </a:xfrm>
          <a:prstGeom prst="rect">
            <a:avLst/>
          </a:prstGeom>
          <a:noFill/>
          <a:ln w="9525">
            <a:noFill/>
            <a:miter lim="800000"/>
            <a:headEnd/>
            <a:tailEnd/>
          </a:ln>
        </p:spPr>
        <p:txBody>
          <a:bodyPr wrap="square" lIns="0" tIns="0" rIns="0" bIns="0">
            <a:prstTxWarp prst="textNoShape">
              <a:avLst/>
            </a:prstTxWarp>
            <a:spAutoFit/>
          </a:bodyPr>
          <a:lstStyle/>
          <a:p>
            <a:pPr marL="514350" indent="-514350">
              <a:lnSpc>
                <a:spcPct val="95000"/>
              </a:lnSpc>
              <a:buClr>
                <a:schemeClr val="accent1">
                  <a:lumMod val="50000"/>
                </a:schemeClr>
              </a:buClr>
              <a:buSzPct val="140000"/>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Read about, describe, and react to the 6 suggested moral paradigms:</a:t>
            </a:r>
          </a:p>
          <a:p>
            <a:pPr marL="514350" indent="-514350">
              <a:lnSpc>
                <a:spcPct val="95000"/>
              </a:lnSpc>
              <a:buClr>
                <a:schemeClr val="accent1">
                  <a:lumMod val="50000"/>
                </a:schemeClr>
              </a:buClr>
              <a:buSzPct val="140000"/>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endParaRPr lang="en-GB" sz="2800" dirty="0">
              <a:solidFill>
                <a:schemeClr val="accent1">
                  <a:lumMod val="50000"/>
                </a:schemeClr>
              </a:solidFill>
            </a:endParaRPr>
          </a:p>
          <a:p>
            <a:pPr marL="514350" indent="-51435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	a)	materialism/atheism</a:t>
            </a:r>
          </a:p>
          <a:p>
            <a:pPr marL="514350" indent="-51435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	</a:t>
            </a:r>
            <a:r>
              <a:rPr lang="en-GB" sz="2800" dirty="0" err="1">
                <a:solidFill>
                  <a:schemeClr val="accent1">
                    <a:lumMod val="50000"/>
                  </a:schemeClr>
                </a:solidFill>
              </a:rPr>
              <a:t>b</a:t>
            </a:r>
            <a:r>
              <a:rPr lang="en-GB" sz="2800" dirty="0">
                <a:solidFill>
                  <a:schemeClr val="accent1">
                    <a:lumMod val="50000"/>
                  </a:schemeClr>
                </a:solidFill>
              </a:rPr>
              <a:t>)	pantheism</a:t>
            </a:r>
          </a:p>
          <a:p>
            <a:pPr marL="514350" indent="-51435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	</a:t>
            </a:r>
            <a:r>
              <a:rPr lang="en-GB" sz="2800" dirty="0" err="1">
                <a:solidFill>
                  <a:schemeClr val="accent1">
                    <a:lumMod val="50000"/>
                  </a:schemeClr>
                </a:solidFill>
              </a:rPr>
              <a:t>c</a:t>
            </a:r>
            <a:r>
              <a:rPr lang="en-GB" sz="2800" dirty="0">
                <a:solidFill>
                  <a:schemeClr val="accent1">
                    <a:lumMod val="50000"/>
                  </a:schemeClr>
                </a:solidFill>
              </a:rPr>
              <a:t>)	appeasement theism</a:t>
            </a:r>
          </a:p>
          <a:p>
            <a:pPr marL="514350" indent="-51435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	</a:t>
            </a:r>
            <a:r>
              <a:rPr lang="en-GB" sz="2800" dirty="0" err="1">
                <a:solidFill>
                  <a:schemeClr val="accent1">
                    <a:lumMod val="50000"/>
                  </a:schemeClr>
                </a:solidFill>
              </a:rPr>
              <a:t>d</a:t>
            </a:r>
            <a:r>
              <a:rPr lang="en-GB" sz="2800" dirty="0">
                <a:solidFill>
                  <a:schemeClr val="accent1">
                    <a:lumMod val="50000"/>
                  </a:schemeClr>
                </a:solidFill>
              </a:rPr>
              <a:t>)	deterministic theism</a:t>
            </a:r>
          </a:p>
          <a:p>
            <a:pPr marL="514350" indent="-51435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	</a:t>
            </a:r>
            <a:r>
              <a:rPr lang="en-GB" sz="2800" dirty="0" err="1">
                <a:solidFill>
                  <a:schemeClr val="accent1">
                    <a:lumMod val="50000"/>
                  </a:schemeClr>
                </a:solidFill>
              </a:rPr>
              <a:t>e</a:t>
            </a:r>
            <a:r>
              <a:rPr lang="en-GB" sz="2800" dirty="0">
                <a:solidFill>
                  <a:schemeClr val="accent1">
                    <a:lumMod val="50000"/>
                  </a:schemeClr>
                </a:solidFill>
              </a:rPr>
              <a:t>)	deism</a:t>
            </a:r>
          </a:p>
          <a:p>
            <a:pPr marL="514350" indent="-51435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	</a:t>
            </a:r>
            <a:r>
              <a:rPr lang="en-GB" sz="2800" dirty="0" err="1">
                <a:solidFill>
                  <a:schemeClr val="accent1">
                    <a:lumMod val="50000"/>
                  </a:schemeClr>
                </a:solidFill>
              </a:rPr>
              <a:t>f</a:t>
            </a:r>
            <a:r>
              <a:rPr lang="en-GB" sz="2800" dirty="0">
                <a:solidFill>
                  <a:schemeClr val="accent1">
                    <a:lumMod val="50000"/>
                  </a:schemeClr>
                </a:solidFill>
              </a:rPr>
              <a:t>)	benevolent theism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idx="4294967295"/>
          </p:nvPr>
        </p:nvSpPr>
        <p:spPr>
          <a:xfrm>
            <a:off x="1905000" y="304800"/>
            <a:ext cx="8382000" cy="2133600"/>
          </a:xfrm>
        </p:spPr>
        <p:txBody>
          <a:bodyPr anchor="t"/>
          <a:lstStyle/>
          <a:p>
            <a:pPr>
              <a:lnSpc>
                <a:spcPct val="120000"/>
              </a:lnSpc>
            </a:pPr>
            <a:r>
              <a:rPr lang="en-US" sz="2800" dirty="0">
                <a:solidFill>
                  <a:srgbClr val="4F6228"/>
                </a:solidFill>
                <a:latin typeface=" JSP Ross"/>
                <a:cs typeface=" JSP Ross"/>
              </a:rPr>
              <a:t>Read chapters 1, 2 this week. Read/listen to “Mere Christianity” CHP 1.  Be familiar with Kohlberg's Moral Development model.  All by Thursday.  Be ready to discuss in class the rest of the week.  Discussion points! </a:t>
            </a:r>
            <a:endParaRPr lang="en-US" sz="2800" dirty="0">
              <a:solidFill>
                <a:srgbClr val="4F6228"/>
              </a:solidFill>
              <a:latin typeface=" JSP Ross"/>
              <a:ea typeface="ＭＳ Ｐゴシック" pitchFamily="71" charset="-128"/>
              <a:cs typeface=" JSP Ross"/>
            </a:endParaRPr>
          </a:p>
        </p:txBody>
      </p:sp>
      <p:sp>
        <p:nvSpPr>
          <p:cNvPr id="5" name="Rectangle 3"/>
          <p:cNvSpPr txBox="1">
            <a:spLocks noChangeArrowheads="1"/>
          </p:cNvSpPr>
          <p:nvPr/>
        </p:nvSpPr>
        <p:spPr bwMode="auto">
          <a:xfrm>
            <a:off x="2057400" y="3352800"/>
            <a:ext cx="8382000" cy="2209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0" hangingPunct="0">
              <a:lnSpc>
                <a:spcPct val="120000"/>
              </a:lnSpc>
              <a:defRPr/>
            </a:pPr>
            <a:r>
              <a:rPr lang="en-US" sz="2800" dirty="0">
                <a:latin typeface=" JSP Ross"/>
                <a:ea typeface="ＭＳ Ｐゴシック" pitchFamily="52" charset="-128"/>
                <a:cs typeface=" JSP Ross"/>
              </a:rPr>
              <a:t>Chapter 2:  Created in God’s Image</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1219201"/>
            <a:ext cx="8686800" cy="1323439"/>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8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reading</a:t>
            </a:r>
          </a:p>
        </p:txBody>
      </p:sp>
      <p:sp>
        <p:nvSpPr>
          <p:cNvPr id="3" name="TextBox 2">
            <a:extLst>
              <a:ext uri="{FF2B5EF4-FFF2-40B4-BE49-F238E27FC236}">
                <a16:creationId xmlns:a16="http://schemas.microsoft.com/office/drawing/2014/main" id="{8AD9B76E-4A8B-624F-BAF4-453F65B38125}"/>
              </a:ext>
            </a:extLst>
          </p:cNvPr>
          <p:cNvSpPr txBox="1"/>
          <p:nvPr/>
        </p:nvSpPr>
        <p:spPr>
          <a:xfrm>
            <a:off x="1752600" y="3454401"/>
            <a:ext cx="8686800" cy="461665"/>
          </a:xfrm>
          <a:prstGeom prst="rect">
            <a:avLst/>
          </a:prstGeom>
          <a:noFill/>
        </p:spPr>
        <p:txBody>
          <a:bodyPr wrap="square" rtlCol="0">
            <a:spAutoFit/>
          </a:bodyPr>
          <a:lstStyle/>
          <a:p>
            <a:pPr algn="ctr"/>
            <a:r>
              <a:rPr lang="en-US" sz="2400" dirty="0" err="1"/>
              <a:t>Pgs</a:t>
            </a:r>
            <a:r>
              <a:rPr lang="en-US" sz="2400" dirty="0"/>
              <a:t> 14-19</a:t>
            </a:r>
          </a:p>
        </p:txBody>
      </p:sp>
    </p:spTree>
    <p:extLst>
      <p:ext uri="{BB962C8B-B14F-4D97-AF65-F5344CB8AC3E}">
        <p14:creationId xmlns:p14="http://schemas.microsoft.com/office/powerpoint/2010/main" val="38276886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5936</TotalTime>
  <Words>546</Words>
  <Application>Microsoft Macintosh PowerPoint</Application>
  <PresentationFormat>Widescreen</PresentationFormat>
  <Paragraphs>82</Paragraphs>
  <Slides>29</Slides>
  <Notes>29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ＭＳ Ｐゴシック</vt:lpstr>
      <vt:lpstr> JSP Ross</vt:lpstr>
      <vt:lpstr>Arial</vt:lpstr>
      <vt:lpstr>Calibri</vt:lpstr>
      <vt:lpstr>Estelle Black SF</vt:lpstr>
      <vt:lpstr>Impact</vt:lpstr>
      <vt:lpstr>SLGreek</vt:lpstr>
      <vt:lpstr>Wingdings</vt:lpstr>
      <vt:lpstr>Office Theme</vt:lpstr>
      <vt:lpstr>PowerPoint Presentation</vt:lpstr>
      <vt:lpstr>“By three methods we may learn wisdom: First, by reflection, which is noblest; Second, by imitation, which is easiest; and third by experience, which is the bitterest.”</vt:lpstr>
      <vt:lpstr>And God said, Let us make man in our image, after our likeness: and let them have dominion over the fish of the sea, and over the fowl of the air, and over the cattle, and over all the earth, and over every creeping thing that creepeth upon the earth. So God created man in his own image, in the image of God created he him; male and female created he them.</vt:lpstr>
      <vt:lpstr>Then God said, “Let us make mankind in our image, in our likeness, so that they may rule over the fish in the sea and the birds in the sky, over the livestock and all the wild animals, and over all the creatures that move along the ground.” So God created mankind in his own image, in the image of God he created them;     male and female he created them.</vt:lpstr>
      <vt:lpstr>ethics:</vt:lpstr>
      <vt:lpstr>PowerPoint Presentation</vt:lpstr>
      <vt:lpstr>PowerPoint Presentation</vt:lpstr>
      <vt:lpstr>Read chapters 1, 2 this week. Read/listen to “Mere Christianity” CHP 1.  Be familiar with Kohlberg's Moral Development model.  All by Thursday.  Be ready to discuss in class the rest of the week.  Discussion points! </vt:lpstr>
      <vt:lpstr>PowerPoint Presentation</vt:lpstr>
      <vt:lpstr>ethics:</vt:lpstr>
      <vt:lpstr>PowerPoint Presentation</vt:lpstr>
      <vt:lpstr>PowerPoint Presentation</vt:lpstr>
      <vt:lpstr>ethics:</vt:lpstr>
      <vt:lpstr>PowerPoint Presentation</vt:lpstr>
      <vt:lpstr>PowerPoint Presentation</vt:lpstr>
      <vt:lpstr>PowerPoint Presentation</vt:lpstr>
      <vt:lpstr>“Compassion, in which all ethics must take root, can only attain its full breadth and depth if it embraces all living creatures and does not limit itself to mankind.”</vt:lpstr>
      <vt:lpstr>ethics:</vt:lpstr>
      <vt:lpstr>PowerPoint Presentation</vt:lpstr>
      <vt:lpstr>Imago Dei (image of God)</vt:lpstr>
      <vt:lpstr>PowerPoint Presentation</vt:lpstr>
      <vt:lpstr>PowerPoint Presentation</vt:lpstr>
      <vt:lpstr>“Ethics is knowing the difference between what you have a right to do and what is right to do.”</vt:lpstr>
      <vt:lpstr>ethics:</vt:lpstr>
      <vt:lpstr>PowerPoint Presentation</vt:lpstr>
      <vt:lpstr>Discussion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Preferred Customer</dc:creator>
  <cp:lastModifiedBy>Microsoft Office User</cp:lastModifiedBy>
  <cp:revision>134</cp:revision>
  <dcterms:created xsi:type="dcterms:W3CDTF">2014-11-03T19:51:58Z</dcterms:created>
  <dcterms:modified xsi:type="dcterms:W3CDTF">2025-12-08T17:54:14Z</dcterms:modified>
</cp:coreProperties>
</file>