
<file path=[Content_Types].xml><?xml version="1.0" encoding="utf-8"?>
<Types xmlns="http://schemas.openxmlformats.org/package/2006/content-types">
  <Default Extension="gif" ContentType="image/gif"/>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312" r:id="rId2"/>
    <p:sldId id="401" r:id="rId3"/>
    <p:sldId id="343" r:id="rId4"/>
    <p:sldId id="344" r:id="rId5"/>
    <p:sldId id="420" r:id="rId6"/>
    <p:sldId id="421" r:id="rId7"/>
    <p:sldId id="409" r:id="rId8"/>
    <p:sldId id="406" r:id="rId9"/>
    <p:sldId id="438" r:id="rId10"/>
    <p:sldId id="439" r:id="rId11"/>
    <p:sldId id="408" r:id="rId12"/>
    <p:sldId id="417" r:id="rId13"/>
    <p:sldId id="444" r:id="rId14"/>
    <p:sldId id="394" r:id="rId15"/>
    <p:sldId id="315" r:id="rId16"/>
    <p:sldId id="418" r:id="rId17"/>
    <p:sldId id="434" r:id="rId18"/>
    <p:sldId id="448" r:id="rId19"/>
    <p:sldId id="445" r:id="rId20"/>
    <p:sldId id="666" r:id="rId21"/>
    <p:sldId id="441" r:id="rId22"/>
    <p:sldId id="321" r:id="rId23"/>
    <p:sldId id="316" r:id="rId24"/>
    <p:sldId id="419" r:id="rId25"/>
    <p:sldId id="435" r:id="rId26"/>
    <p:sldId id="322" r:id="rId27"/>
    <p:sldId id="276" r:id="rId28"/>
    <p:sldId id="442" r:id="rId29"/>
    <p:sldId id="440" r:id="rId30"/>
    <p:sldId id="323" r:id="rId31"/>
    <p:sldId id="491" r:id="rId32"/>
    <p:sldId id="493" r:id="rId33"/>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itchFamily="79" charset="0"/>
        <a:ea typeface="+mn-ea"/>
        <a:cs typeface="+mn-cs"/>
      </a:defRPr>
    </a:lvl1pPr>
    <a:lvl2pPr marL="457200" algn="l" rtl="0" fontAlgn="base">
      <a:spcBef>
        <a:spcPct val="0"/>
      </a:spcBef>
      <a:spcAft>
        <a:spcPct val="0"/>
      </a:spcAft>
      <a:defRPr kern="1200">
        <a:solidFill>
          <a:schemeClr val="tx1"/>
        </a:solidFill>
        <a:latin typeface="Arial" pitchFamily="79" charset="0"/>
        <a:ea typeface="+mn-ea"/>
        <a:cs typeface="+mn-cs"/>
      </a:defRPr>
    </a:lvl2pPr>
    <a:lvl3pPr marL="914400" algn="l" rtl="0" fontAlgn="base">
      <a:spcBef>
        <a:spcPct val="0"/>
      </a:spcBef>
      <a:spcAft>
        <a:spcPct val="0"/>
      </a:spcAft>
      <a:defRPr kern="1200">
        <a:solidFill>
          <a:schemeClr val="tx1"/>
        </a:solidFill>
        <a:latin typeface="Arial" pitchFamily="79" charset="0"/>
        <a:ea typeface="+mn-ea"/>
        <a:cs typeface="+mn-cs"/>
      </a:defRPr>
    </a:lvl3pPr>
    <a:lvl4pPr marL="1371600" algn="l" rtl="0" fontAlgn="base">
      <a:spcBef>
        <a:spcPct val="0"/>
      </a:spcBef>
      <a:spcAft>
        <a:spcPct val="0"/>
      </a:spcAft>
      <a:defRPr kern="1200">
        <a:solidFill>
          <a:schemeClr val="tx1"/>
        </a:solidFill>
        <a:latin typeface="Arial" pitchFamily="79" charset="0"/>
        <a:ea typeface="+mn-ea"/>
        <a:cs typeface="+mn-cs"/>
      </a:defRPr>
    </a:lvl4pPr>
    <a:lvl5pPr marL="1828800" algn="l" rtl="0" fontAlgn="base">
      <a:spcBef>
        <a:spcPct val="0"/>
      </a:spcBef>
      <a:spcAft>
        <a:spcPct val="0"/>
      </a:spcAft>
      <a:defRPr kern="1200">
        <a:solidFill>
          <a:schemeClr val="tx1"/>
        </a:solidFill>
        <a:latin typeface="Arial" pitchFamily="79" charset="0"/>
        <a:ea typeface="+mn-ea"/>
        <a:cs typeface="+mn-cs"/>
      </a:defRPr>
    </a:lvl5pPr>
    <a:lvl6pPr marL="2286000" algn="l" defTabSz="457200" rtl="0" eaLnBrk="1" latinLnBrk="0" hangingPunct="1">
      <a:defRPr kern="1200">
        <a:solidFill>
          <a:schemeClr val="tx1"/>
        </a:solidFill>
        <a:latin typeface="Arial" pitchFamily="79" charset="0"/>
        <a:ea typeface="+mn-ea"/>
        <a:cs typeface="+mn-cs"/>
      </a:defRPr>
    </a:lvl6pPr>
    <a:lvl7pPr marL="2743200" algn="l" defTabSz="457200" rtl="0" eaLnBrk="1" latinLnBrk="0" hangingPunct="1">
      <a:defRPr kern="1200">
        <a:solidFill>
          <a:schemeClr val="tx1"/>
        </a:solidFill>
        <a:latin typeface="Arial" pitchFamily="79" charset="0"/>
        <a:ea typeface="+mn-ea"/>
        <a:cs typeface="+mn-cs"/>
      </a:defRPr>
    </a:lvl7pPr>
    <a:lvl8pPr marL="3200400" algn="l" defTabSz="457200" rtl="0" eaLnBrk="1" latinLnBrk="0" hangingPunct="1">
      <a:defRPr kern="1200">
        <a:solidFill>
          <a:schemeClr val="tx1"/>
        </a:solidFill>
        <a:latin typeface="Arial" pitchFamily="79" charset="0"/>
        <a:ea typeface="+mn-ea"/>
        <a:cs typeface="+mn-cs"/>
      </a:defRPr>
    </a:lvl8pPr>
    <a:lvl9pPr marL="3657600" algn="l" defTabSz="457200" rtl="0" eaLnBrk="1" latinLnBrk="0" hangingPunct="1">
      <a:defRPr kern="1200">
        <a:solidFill>
          <a:schemeClr val="tx1"/>
        </a:solidFill>
        <a:latin typeface="Arial" pitchFamily="79"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00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66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1"/>
    <p:restoredTop sz="94694"/>
  </p:normalViewPr>
  <p:slideViewPr>
    <p:cSldViewPr>
      <p:cViewPr>
        <p:scale>
          <a:sx n="100" d="100"/>
          <a:sy n="100" d="100"/>
        </p:scale>
        <p:origin x="1544" y="624"/>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Calibri" pitchFamily="52" charset="0"/>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pitchFamily="52" charset="0"/>
              </a:defRPr>
            </a:lvl1pPr>
          </a:lstStyle>
          <a:p>
            <a:pPr>
              <a:defRPr/>
            </a:pPr>
            <a:fld id="{8CB7F3F3-29BE-4C23-AB0E-2D4AA450FBEE}" type="datetime1">
              <a:rPr lang="en-US"/>
              <a:pPr>
                <a:defRPr/>
              </a:pPr>
              <a:t>12/8/25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Calibri" pitchFamily="52" charset="0"/>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itchFamily="52" charset="0"/>
              </a:defRPr>
            </a:lvl1pPr>
          </a:lstStyle>
          <a:p>
            <a:pPr>
              <a:defRPr/>
            </a:pPr>
            <a:fld id="{B1208A46-CBBB-4942-95C9-0208B30241B2}" type="slidenum">
              <a:rPr lang="en-US"/>
              <a:pPr>
                <a:defRPr/>
              </a:pPr>
              <a:t>‹#›</a:t>
            </a:fld>
            <a:endParaRPr lang="en-US"/>
          </a:p>
        </p:txBody>
      </p:sp>
    </p:spTree>
    <p:extLst>
      <p:ext uri="{BB962C8B-B14F-4D97-AF65-F5344CB8AC3E}">
        <p14:creationId xmlns:p14="http://schemas.microsoft.com/office/powerpoint/2010/main" val="228685650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52" charset="-128"/>
        <a:cs typeface="ＭＳ Ｐゴシック" pitchFamily="52"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5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DC60A3C-D498-4CB3-AC3A-9111DD872419}" type="slidenum">
              <a:rPr lang="en-GB" sz="1200">
                <a:latin typeface="Calibri" pitchFamily="71" charset="0"/>
                <a:ea typeface="ＭＳ Ｐゴシック" pitchFamily="71" charset="-128"/>
                <a:cs typeface="ＭＳ Ｐゴシック" pitchFamily="71" charset="-128"/>
              </a:rPr>
              <a:pPr algn="r"/>
              <a:t>1</a:t>
            </a:fld>
            <a:endParaRPr lang="en-GB" sz="1200">
              <a:latin typeface="Calibri" pitchFamily="71" charset="0"/>
              <a:ea typeface="ＭＳ Ｐゴシック" pitchFamily="71" charset="-128"/>
              <a:cs typeface="ＭＳ Ｐゴシック" pitchFamily="71" charset="-128"/>
            </a:endParaRPr>
          </a:p>
        </p:txBody>
      </p:sp>
      <p:sp>
        <p:nvSpPr>
          <p:cNvPr id="76803"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76804"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931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F0F1A5-C187-4719-9988-5E5C61A71B60}" type="slidenum">
              <a:rPr lang="en-US" sz="1200">
                <a:latin typeface="Calibri" pitchFamily="71" charset="0"/>
              </a:rPr>
              <a:pPr algn="r"/>
              <a:t>10</a:t>
            </a:fld>
            <a:endParaRPr lang="en-US" sz="1200">
              <a:latin typeface="Calibri" pitchFamily="71"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86019"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9" charset="2"/>
              <a:buChar char="v"/>
            </a:pPr>
            <a:endParaRPr lang="en-US">
              <a:ea typeface="ＭＳ Ｐゴシック" pitchFamily="79" charset="-128"/>
              <a:cs typeface="ＭＳ Ｐゴシック" pitchFamily="79" charset="-128"/>
            </a:endParaRPr>
          </a:p>
        </p:txBody>
      </p:sp>
      <p:sp>
        <p:nvSpPr>
          <p:cNvPr id="8602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2D2B4-8E94-4BDF-A55B-007606A7D41F}" type="slidenum">
              <a:rPr lang="en-US" sz="1200">
                <a:latin typeface="Calibri" pitchFamily="79" charset="0"/>
              </a:rPr>
              <a:pPr algn="r"/>
              <a:t>11</a:t>
            </a:fld>
            <a:endParaRPr lang="en-US" sz="1200">
              <a:latin typeface="Calibri" pitchFamily="79"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14</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3AA8F84B-4A09-4F1A-AC8C-AE22FD053490}" type="slidenum">
              <a:rPr lang="en-GB" sz="1200">
                <a:latin typeface="Calibri" pitchFamily="71" charset="0"/>
                <a:ea typeface="ＭＳ Ｐゴシック" pitchFamily="71" charset="-128"/>
                <a:cs typeface="ＭＳ Ｐゴシック" pitchFamily="71" charset="-128"/>
              </a:rPr>
              <a:pPr algn="r"/>
              <a:t>15</a:t>
            </a:fld>
            <a:endParaRPr lang="en-GB" sz="1200">
              <a:latin typeface="Calibri" pitchFamily="71" charset="0"/>
              <a:ea typeface="ＭＳ Ｐゴシック" pitchFamily="71" charset="-128"/>
              <a:cs typeface="ＭＳ Ｐゴシック" pitchFamily="71" charset="-128"/>
            </a:endParaRPr>
          </a:p>
        </p:txBody>
      </p:sp>
      <p:sp>
        <p:nvSpPr>
          <p:cNvPr id="78851"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78852"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22</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0898"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85258F3-343E-4D60-BC18-1C5B09AD45D6}" type="slidenum">
              <a:rPr lang="en-GB" sz="1200">
                <a:latin typeface="Calibri" pitchFamily="71" charset="0"/>
                <a:ea typeface="ＭＳ Ｐゴシック" pitchFamily="71" charset="-128"/>
                <a:cs typeface="ＭＳ Ｐゴシック" pitchFamily="71" charset="-128"/>
              </a:rPr>
              <a:pPr algn="r"/>
              <a:t>23</a:t>
            </a:fld>
            <a:endParaRPr lang="en-GB" sz="1200">
              <a:latin typeface="Calibri" pitchFamily="71" charset="0"/>
              <a:ea typeface="ＭＳ Ｐゴシック" pitchFamily="71" charset="-128"/>
              <a:cs typeface="ＭＳ Ｐゴシック" pitchFamily="71" charset="-128"/>
            </a:endParaRPr>
          </a:p>
        </p:txBody>
      </p:sp>
      <p:sp>
        <p:nvSpPr>
          <p:cNvPr id="80899"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ea typeface="ＭＳ Ｐゴシック" pitchFamily="71" charset="-128"/>
              <a:cs typeface="ＭＳ Ｐゴシック" pitchFamily="71" charset="-128"/>
            </a:endParaRPr>
          </a:p>
        </p:txBody>
      </p:sp>
      <p:sp>
        <p:nvSpPr>
          <p:cNvPr id="80900"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26</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86" name="Rectangle 6"/>
          <p:cNvSpPr>
            <a:spLocks noGrp="1" noChangeArrowheads="1"/>
          </p:cNvSpPr>
          <p:nvPr>
            <p:ph type="sldNum" sz="quarter" idx="5"/>
          </p:nvPr>
        </p:nvSpPr>
        <p:spPr bwMode="auto">
          <a:noFill/>
          <a:ln>
            <a:miter lim="800000"/>
            <a:headEnd/>
            <a:tailEnd/>
          </a:ln>
        </p:spPr>
        <p:txBody>
          <a:bodyPr/>
          <a:lstStyle/>
          <a:p>
            <a:fld id="{B0FD6FF1-3C76-4A4D-A5D6-12404D56C19F}" type="slidenum">
              <a:rPr lang="en-GB">
                <a:latin typeface="Calibri" pitchFamily="79" charset="0"/>
              </a:rPr>
              <a:pPr/>
              <a:t>27</a:t>
            </a:fld>
            <a:endParaRPr lang="en-GB">
              <a:latin typeface="Calibri" pitchFamily="79" charset="0"/>
            </a:endParaRPr>
          </a:p>
        </p:txBody>
      </p:sp>
      <p:sp>
        <p:nvSpPr>
          <p:cNvPr id="16387"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16388" name="Text Box 2"/>
          <p:cNvSpPr>
            <a:spLocks noGrp="1" noChangeArrowheads="1"/>
          </p:cNvSpPr>
          <p:nvPr>
            <p:ph type="body"/>
          </p:nvPr>
        </p:nvSpPr>
        <p:spPr bwMode="auto">
          <a:xfrm>
            <a:off x="685800" y="4341813"/>
            <a:ext cx="5487988" cy="4114800"/>
          </a:xfrm>
          <a:noFill/>
        </p:spPr>
        <p:txBody>
          <a:bodyPr wrap="none" anchor="ctr"/>
          <a:lstStyle/>
          <a:p>
            <a:endParaRPr lang="en-US">
              <a:ea typeface="ＭＳ Ｐゴシック" pitchFamily="79" charset="-128"/>
              <a:cs typeface="ＭＳ Ｐゴシック" pitchFamily="79"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87043"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8704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92A6340A-D33E-445A-BB18-F71CA80AE1AA}" type="slidenum">
              <a:rPr lang="en-US" sz="1200">
                <a:latin typeface="Calibri" pitchFamily="71" charset="0"/>
                <a:ea typeface="ＭＳ Ｐゴシック" pitchFamily="71" charset="-128"/>
                <a:cs typeface="ＭＳ Ｐゴシック" pitchFamily="71" charset="-128"/>
              </a:rPr>
              <a:pPr algn="r"/>
              <a:t>30</a:t>
            </a:fld>
            <a:endParaRPr lang="en-US" sz="1200">
              <a:latin typeface="Calibri" pitchFamily="71" charset="0"/>
              <a:ea typeface="ＭＳ Ｐゴシック" pitchFamily="71" charset="-128"/>
              <a:cs typeface="ＭＳ Ｐゴシック" pitchFamily="71" charset="-128"/>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90" name="Rectangle 6"/>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02C36F87-51E8-4486-B162-2B837BD1185B}" type="slidenum">
              <a:rPr lang="en-GB" sz="1200">
                <a:latin typeface="Calibri" pitchFamily="71" charset="0"/>
              </a:rPr>
              <a:pPr algn="r"/>
              <a:t>31</a:t>
            </a:fld>
            <a:endParaRPr lang="en-GB" sz="1200">
              <a:latin typeface="Calibri" pitchFamily="71" charset="0"/>
            </a:endParaRPr>
          </a:p>
        </p:txBody>
      </p:sp>
      <p:sp>
        <p:nvSpPr>
          <p:cNvPr id="89091" name="Text Box 1"/>
          <p:cNvSpPr txBox="1">
            <a:spLocks noChangeArrowheads="1"/>
          </p:cNvSpPr>
          <p:nvPr/>
        </p:nvSpPr>
        <p:spPr bwMode="auto">
          <a:xfrm>
            <a:off x="1154113" y="685800"/>
            <a:ext cx="4549775" cy="3427413"/>
          </a:xfrm>
          <a:prstGeom prst="rect">
            <a:avLst/>
          </a:prstGeom>
          <a:solidFill>
            <a:srgbClr val="FFFFFF"/>
          </a:solidFill>
          <a:ln w="9525">
            <a:solidFill>
              <a:srgbClr val="000000"/>
            </a:solidFill>
            <a:miter lim="800000"/>
            <a:headEnd/>
            <a:tailEnd/>
          </a:ln>
        </p:spPr>
        <p:txBody>
          <a:bodyPr wrap="none" lIns="82058" tIns="41029" rIns="82058" bIns="41029" anchor="ctr">
            <a:prstTxWarp prst="textNoShape">
              <a:avLst/>
            </a:prstTxWarp>
          </a:bodyPr>
          <a:lstStyle/>
          <a:p>
            <a:endParaRPr lang="en-US"/>
          </a:p>
        </p:txBody>
      </p:sp>
      <p:sp>
        <p:nvSpPr>
          <p:cNvPr id="89092" name="Text Box 2"/>
          <p:cNvSpPr>
            <a:spLocks noGrp="1" noChangeArrowheads="1"/>
          </p:cNvSpPr>
          <p:nvPr>
            <p:ph type="body"/>
          </p:nvPr>
        </p:nvSpPr>
        <p:spPr bwMode="auto">
          <a:xfrm>
            <a:off x="685800" y="4341813"/>
            <a:ext cx="5487988" cy="4114800"/>
          </a:xfrm>
          <a:prstGeom prst="rect">
            <a:avLst/>
          </a:prstGeom>
          <a:noFill/>
          <a:ln>
            <a:solidFill>
              <a:srgbClr val="000000"/>
            </a:solidFill>
            <a:miter lim="800000"/>
            <a:headEnd/>
            <a:tailEnd/>
          </a:ln>
        </p:spPr>
        <p:txBody>
          <a:bodyPr wrap="none" anchor="ct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p:spPr>
      </p:sp>
      <p:sp>
        <p:nvSpPr>
          <p:cNvPr id="30723" name="Notes Placeholder 2"/>
          <p:cNvSpPr>
            <a:spLocks noGrp="1"/>
          </p:cNvSpPr>
          <p:nvPr>
            <p:ph type="body" idx="1"/>
          </p:nvPr>
        </p:nvSpPr>
        <p:spPr bwMode="auto">
          <a:noFill/>
          <a:ln>
            <a:solidFill>
              <a:srgbClr val="000000"/>
            </a:solidFill>
            <a:miter lim="800000"/>
            <a:headEnd/>
            <a:tailEnd/>
          </a:ln>
        </p:spPr>
        <p:txBody>
          <a:bodyPr/>
          <a:lstStyle/>
          <a:p>
            <a:pPr eaLnBrk="1" hangingPunct="1">
              <a:spcBef>
                <a:spcPct val="0"/>
              </a:spcBef>
              <a:buFont typeface="Wingdings" pitchFamily="74" charset="2"/>
              <a:buChar char="v"/>
            </a:pPr>
            <a:endParaRPr lang="en-US">
              <a:ea typeface="ＭＳ Ｐゴシック" pitchFamily="74" charset="-128"/>
              <a:cs typeface="ＭＳ Ｐゴシック" pitchFamily="74" charset="-128"/>
            </a:endParaRPr>
          </a:p>
        </p:txBody>
      </p:sp>
      <p:sp>
        <p:nvSpPr>
          <p:cNvPr id="30724"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A16D30A3-F608-4ADA-B6A8-84D239BA1DA0}" type="slidenum">
              <a:rPr lang="en-US" sz="1200">
                <a:latin typeface="Calibri" pitchFamily="74" charset="0"/>
              </a:rPr>
              <a:pPr algn="r"/>
              <a:t>32</a:t>
            </a:fld>
            <a:endParaRPr lang="en-US" sz="1200">
              <a:latin typeface="Calibri" pitchFamily="7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26627" name="Rectangle 3"/>
          <p:cNvSpPr>
            <a:spLocks noGrp="1" noChangeArrowheads="1"/>
          </p:cNvSpPr>
          <p:nvPr>
            <p:ph type="body" idx="1"/>
          </p:nvPr>
        </p:nvSpPr>
        <p:spPr bwMode="auto">
          <a:xfrm>
            <a:off x="914400" y="4343400"/>
            <a:ext cx="5029200" cy="4114800"/>
          </a:xfrm>
          <a:noFill/>
        </p:spPr>
        <p:txBody>
          <a:bodyPr/>
          <a:lstStyle/>
          <a:p>
            <a:endParaRPr lang="en-US">
              <a:ea typeface="ＭＳ Ｐゴシック" pitchFamily="74" charset="-128"/>
              <a:cs typeface="ＭＳ Ｐゴシック" pitchFamily="7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Rectangle 3"/>
          <p:cNvSpPr>
            <a:spLocks noGrp="1" noChangeArrowheads="1"/>
          </p:cNvSpPr>
          <p:nvPr>
            <p:ph type="body" idx="1"/>
          </p:nvPr>
        </p:nvSpPr>
        <p:spPr bwMode="auto">
          <a:xfrm>
            <a:off x="914400" y="4343400"/>
            <a:ext cx="5029200" cy="4114800"/>
          </a:xfrm>
          <a:prstGeom prst="rect">
            <a:avLst/>
          </a:prstGeom>
          <a:noFill/>
          <a:ln>
            <a:solidFill>
              <a:srgbClr val="000000"/>
            </a:solidFill>
            <a:miter lim="800000"/>
            <a:headEnd/>
            <a:tailEnd/>
          </a:ln>
        </p:spPr>
        <p:txBody>
          <a:bodyPr>
            <a:prstTxWarp prst="textNoShape">
              <a:avLst/>
            </a:prstTxWarp>
          </a:bodyPr>
          <a:lstStyle/>
          <a:p>
            <a:endParaRPr lang="en-US">
              <a:ea typeface="ＭＳ Ｐゴシック" pitchFamily="71" charset="-128"/>
              <a:cs typeface="ＭＳ Ｐゴシック" pitchFamily="71" charset="-12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931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F0F1A5-C187-4719-9988-5E5C61A71B60}" type="slidenum">
              <a:rPr lang="en-US" sz="1200">
                <a:latin typeface="Calibri" pitchFamily="71" charset="0"/>
              </a:rPr>
              <a:pPr algn="r"/>
              <a:t>8</a:t>
            </a:fld>
            <a:endParaRPr lang="en-US" sz="1200">
              <a:latin typeface="Calibri" pitchFamily="71"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p:cNvSpPr>
          <p:nvPr>
            <p:ph type="sldImg"/>
          </p:nvPr>
        </p:nvSpPr>
        <p:spPr bwMode="auto">
          <a:xfrm>
            <a:off x="381000" y="685800"/>
            <a:ext cx="6096000" cy="3429000"/>
          </a:xfrm>
          <a:prstGeom prst="rect">
            <a:avLst/>
          </a:prstGeom>
          <a:noFill/>
          <a:ln>
            <a:solidFill>
              <a:srgbClr val="000000"/>
            </a:solidFill>
            <a:miter lim="800000"/>
            <a:headEnd/>
            <a:tailEnd/>
          </a:ln>
        </p:spPr>
      </p:sp>
      <p:sp>
        <p:nvSpPr>
          <p:cNvPr id="93187" name="Notes Placeholder 2"/>
          <p:cNvSpPr>
            <a:spLocks noGrp="1"/>
          </p:cNvSpPr>
          <p:nvPr>
            <p:ph type="body" idx="1"/>
          </p:nvPr>
        </p:nvSpPr>
        <p:spPr bwMode="auto">
          <a:xfrm>
            <a:off x="685800" y="4343400"/>
            <a:ext cx="5486400" cy="4114800"/>
          </a:xfrm>
          <a:prstGeom prst="rect">
            <a:avLst/>
          </a:prstGeom>
          <a:noFill/>
          <a:ln>
            <a:solidFill>
              <a:srgbClr val="000000"/>
            </a:solidFill>
            <a:miter lim="800000"/>
            <a:headEnd/>
            <a:tailEnd/>
          </a:ln>
        </p:spPr>
        <p:txBody>
          <a:bodyPr>
            <a:prstTxWarp prst="textNoShape">
              <a:avLst/>
            </a:prstTxWarp>
          </a:bodyPr>
          <a:lstStyle/>
          <a:p>
            <a:pPr eaLnBrk="1" hangingPunct="1">
              <a:spcBef>
                <a:spcPct val="0"/>
              </a:spcBef>
              <a:buFont typeface="Wingdings" pitchFamily="71" charset="2"/>
              <a:buChar char="v"/>
            </a:pPr>
            <a:endParaRPr lang="en-US">
              <a:ea typeface="ＭＳ Ｐゴシック" pitchFamily="71" charset="-128"/>
              <a:cs typeface="ＭＳ Ｐゴシック" pitchFamily="71" charset="-128"/>
            </a:endParaRPr>
          </a:p>
        </p:txBody>
      </p:sp>
      <p:sp>
        <p:nvSpPr>
          <p:cNvPr id="93188"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prstTxWarp prst="textNoShape">
              <a:avLst/>
            </a:prstTxWarp>
          </a:bodyPr>
          <a:lstStyle/>
          <a:p>
            <a:pPr algn="r"/>
            <a:fld id="{C7F0F1A5-C187-4719-9988-5E5C61A71B60}" type="slidenum">
              <a:rPr lang="en-US" sz="1200">
                <a:latin typeface="Calibri" pitchFamily="71" charset="0"/>
              </a:rPr>
              <a:pPr algn="r"/>
              <a:t>9</a:t>
            </a:fld>
            <a:endParaRPr lang="en-US" sz="1200">
              <a:latin typeface="Calibri" pitchFamily="71"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3FE86EB0-60A7-4F0A-9BA5-038F20A3DD47}" type="datetime1">
              <a:rPr lang="en-US"/>
              <a:pPr>
                <a:defRPr/>
              </a:pPr>
              <a:t>12/8/25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784B948-A2AC-4E2D-A1C7-CDB574152EBE}"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FA5945E-53B5-44D0-991C-51D7ED4750F1}" type="datetime1">
              <a:rPr lang="en-US"/>
              <a:pPr>
                <a:defRPr/>
              </a:pPr>
              <a:t>12/8/25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4F66411-37B1-459E-AF18-F8B8CC7EAABF}"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FB4053C-40D5-4A65-8B5E-B01C75AB3887}" type="datetime1">
              <a:rPr lang="en-US"/>
              <a:pPr>
                <a:defRPr/>
              </a:pPr>
              <a:t>12/8/25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34D4E38-4BD5-4CD8-8721-699F141B4231}"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70880" cy="1143480"/>
          </a:xfrm>
        </p:spPr>
        <p:txBody>
          <a:bodyPr/>
          <a:lstStyle/>
          <a:p>
            <a:r>
              <a:rPr lang="en-US"/>
              <a:t>Click to edit Master title style</a:t>
            </a:r>
          </a:p>
        </p:txBody>
      </p:sp>
      <p:sp>
        <p:nvSpPr>
          <p:cNvPr id="3" name="Date Placeholder 2"/>
          <p:cNvSpPr>
            <a:spLocks noGrp="1"/>
          </p:cNvSpPr>
          <p:nvPr>
            <p:ph type="dt" idx="10"/>
          </p:nvPr>
        </p:nvSpPr>
        <p:spPr>
          <a:xfrm>
            <a:off x="609600" y="6246814"/>
            <a:ext cx="2836333" cy="473075"/>
          </a:xfrm>
        </p:spPr>
        <p:txBody>
          <a:bodyPr/>
          <a:lstStyle>
            <a:lvl1pPr>
              <a:defRPr/>
            </a:lvl1pPr>
          </a:lstStyle>
          <a:p>
            <a:pPr>
              <a:defRPr/>
            </a:pPr>
            <a:endParaRPr lang="en-GB"/>
          </a:p>
        </p:txBody>
      </p:sp>
      <p:sp>
        <p:nvSpPr>
          <p:cNvPr id="4" name="Footer Placeholder 3"/>
          <p:cNvSpPr>
            <a:spLocks noGrp="1"/>
          </p:cNvSpPr>
          <p:nvPr>
            <p:ph type="ftr" idx="11"/>
          </p:nvPr>
        </p:nvSpPr>
        <p:spPr>
          <a:xfrm>
            <a:off x="4169834" y="6246814"/>
            <a:ext cx="3862917" cy="473075"/>
          </a:xfrm>
        </p:spPr>
        <p:txBody>
          <a:bodyPr/>
          <a:lstStyle>
            <a:lvl1pPr>
              <a:defRPr/>
            </a:lvl1pPr>
          </a:lstStyle>
          <a:p>
            <a:pPr>
              <a:defRPr/>
            </a:pPr>
            <a:endParaRPr lang="en-GB"/>
          </a:p>
        </p:txBody>
      </p:sp>
      <p:sp>
        <p:nvSpPr>
          <p:cNvPr id="5" name="Slide Number Placeholder 4"/>
          <p:cNvSpPr>
            <a:spLocks noGrp="1"/>
          </p:cNvSpPr>
          <p:nvPr>
            <p:ph type="sldNum" idx="12"/>
          </p:nvPr>
        </p:nvSpPr>
        <p:spPr>
          <a:xfrm>
            <a:off x="8741833" y="6246814"/>
            <a:ext cx="2838451" cy="473075"/>
          </a:xfrm>
        </p:spPr>
        <p:txBody>
          <a:bodyPr/>
          <a:lstStyle>
            <a:lvl1pPr>
              <a:defRPr/>
            </a:lvl1pPr>
          </a:lstStyle>
          <a:p>
            <a:pPr>
              <a:defRPr/>
            </a:pPr>
            <a:fld id="{1F93664C-AD9C-4C07-803C-8BEB3F2B1ABB}"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DC1D8F45-5539-44DF-BA33-E3476D4B56AB}" type="datetime1">
              <a:rPr lang="en-US"/>
              <a:pPr>
                <a:defRPr/>
              </a:pPr>
              <a:t>12/8/25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BAE3DBE-0B51-4BD4-8A02-A37941A241E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03049BDF-0FF4-455F-BF39-46BB987D56D0}" type="datetime1">
              <a:rPr lang="en-US"/>
              <a:pPr>
                <a:defRPr/>
              </a:pPr>
              <a:t>12/8/25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E29373-0138-4C14-ADA0-38A2C480362C}"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ED818A5-AF1C-4A30-8A75-6B22BD57A1F6}" type="datetime1">
              <a:rPr lang="en-US"/>
              <a:pPr>
                <a:defRPr/>
              </a:pPr>
              <a:t>12/8/25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ECA8903-6EE0-4891-A116-119C717C8854}"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F0BBFF89-49D2-44EB-B9D7-814D71640F52}" type="datetime1">
              <a:rPr lang="en-US"/>
              <a:pPr>
                <a:defRPr/>
              </a:pPr>
              <a:t>12/8/25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67EC20D5-D9A0-486E-BFB6-F2745906015C}"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7A7D2D4-C7A1-433F-AED7-24B39BF442B9}" type="datetime1">
              <a:rPr lang="en-US"/>
              <a:pPr>
                <a:defRPr/>
              </a:pPr>
              <a:t>12/8/25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9505FDD-ADD7-4190-936E-52B6A628942F}"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CA04F989-ED77-44FE-8127-EB4A5AEBDF6B}" type="datetime1">
              <a:rPr lang="en-US"/>
              <a:pPr>
                <a:defRPr/>
              </a:pPr>
              <a:t>12/8/25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AABE9A1-FBE8-4B9B-B3F7-E88E5B6AC246}"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005EB6D-A39F-4855-A7FD-03B29555FC66}" type="datetime1">
              <a:rPr lang="en-US"/>
              <a:pPr>
                <a:defRPr/>
              </a:pPr>
              <a:t>12/8/25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0B69ED8-DA6A-48AC-87E1-8CD3FC68D52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D8C859D0-6E30-42F3-8129-0ABF21C32910}" type="datetime1">
              <a:rPr lang="en-US"/>
              <a:pPr>
                <a:defRPr/>
              </a:pPr>
              <a:t>12/8/25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665C602-B062-4220-BE56-E60F29C2E64C}"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52" charset="0"/>
              </a:defRPr>
            </a:lvl1pPr>
          </a:lstStyle>
          <a:p>
            <a:pPr>
              <a:defRPr/>
            </a:pPr>
            <a:fld id="{CF55BFE7-9EBC-4FAE-960C-ADEC4F70D314}" type="datetime1">
              <a:rPr lang="en-US"/>
              <a:pPr>
                <a:defRPr/>
              </a:pPr>
              <a:t>12/8/25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52" charset="0"/>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52" charset="0"/>
              </a:defRPr>
            </a:lvl1pPr>
          </a:lstStyle>
          <a:p>
            <a:pPr>
              <a:defRPr/>
            </a:pPr>
            <a:fld id="{5B9D535B-F9BE-4565-86DF-DCDF6C72B07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ctr" rtl="0" eaLnBrk="0" fontAlgn="base" hangingPunct="0">
        <a:spcBef>
          <a:spcPct val="0"/>
        </a:spcBef>
        <a:spcAft>
          <a:spcPct val="0"/>
        </a:spcAft>
        <a:defRPr sz="4400" kern="1200">
          <a:solidFill>
            <a:schemeClr val="tx1"/>
          </a:solidFill>
          <a:latin typeface="+mj-lt"/>
          <a:ea typeface="ＭＳ Ｐゴシック" pitchFamily="52" charset="-128"/>
          <a:cs typeface="ＭＳ Ｐゴシック" pitchFamily="52" charset="-128"/>
        </a:defRPr>
      </a:lvl1pPr>
      <a:lvl2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2pPr>
      <a:lvl3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3pPr>
      <a:lvl4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4pPr>
      <a:lvl5pPr algn="ctr" rtl="0" eaLnBrk="0" fontAlgn="base" hangingPunct="0">
        <a:spcBef>
          <a:spcPct val="0"/>
        </a:spcBef>
        <a:spcAft>
          <a:spcPct val="0"/>
        </a:spcAft>
        <a:defRPr sz="4400">
          <a:solidFill>
            <a:schemeClr val="tx1"/>
          </a:solidFill>
          <a:latin typeface="Calibri" pitchFamily="34" charset="0"/>
          <a:ea typeface="ＭＳ Ｐゴシック" pitchFamily="52" charset="-128"/>
          <a:cs typeface="ＭＳ Ｐゴシック" pitchFamily="52" charset="-128"/>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79" charset="0"/>
        <a:buChar char="•"/>
        <a:defRPr sz="3200" kern="1200">
          <a:solidFill>
            <a:schemeClr val="tx1"/>
          </a:solidFill>
          <a:latin typeface="+mn-lt"/>
          <a:ea typeface="ＭＳ Ｐゴシック" pitchFamily="52" charset="-128"/>
          <a:cs typeface="ＭＳ Ｐゴシック" pitchFamily="52" charset="-128"/>
        </a:defRPr>
      </a:lvl1pPr>
      <a:lvl2pPr marL="742950" indent="-285750" algn="l" rtl="0" eaLnBrk="0" fontAlgn="base" hangingPunct="0">
        <a:spcBef>
          <a:spcPct val="20000"/>
        </a:spcBef>
        <a:spcAft>
          <a:spcPct val="0"/>
        </a:spcAft>
        <a:buFont typeface="Arial" pitchFamily="79" charset="0"/>
        <a:buChar char="–"/>
        <a:defRPr sz="2800" kern="1200">
          <a:solidFill>
            <a:schemeClr val="tx1"/>
          </a:solidFill>
          <a:latin typeface="+mn-lt"/>
          <a:ea typeface="ＭＳ Ｐゴシック" pitchFamily="52" charset="-128"/>
          <a:cs typeface="+mn-cs"/>
        </a:defRPr>
      </a:lvl2pPr>
      <a:lvl3pPr marL="1143000" indent="-228600" algn="l" rtl="0" eaLnBrk="0" fontAlgn="base" hangingPunct="0">
        <a:spcBef>
          <a:spcPct val="20000"/>
        </a:spcBef>
        <a:spcAft>
          <a:spcPct val="0"/>
        </a:spcAft>
        <a:buFont typeface="Arial" pitchFamily="79" charset="0"/>
        <a:buChar char="•"/>
        <a:defRPr sz="2400" kern="1200">
          <a:solidFill>
            <a:schemeClr val="tx1"/>
          </a:solidFill>
          <a:latin typeface="+mn-lt"/>
          <a:ea typeface="ＭＳ Ｐゴシック" pitchFamily="52" charset="-128"/>
          <a:cs typeface="+mn-cs"/>
        </a:defRPr>
      </a:lvl3pPr>
      <a:lvl4pPr marL="1600200" indent="-228600" algn="l" rtl="0" eaLnBrk="0" fontAlgn="base" hangingPunct="0">
        <a:spcBef>
          <a:spcPct val="20000"/>
        </a:spcBef>
        <a:spcAft>
          <a:spcPct val="0"/>
        </a:spcAft>
        <a:buFont typeface="Arial" pitchFamily="79" charset="0"/>
        <a:buChar char="–"/>
        <a:defRPr sz="2000" kern="1200">
          <a:solidFill>
            <a:schemeClr val="tx1"/>
          </a:solidFill>
          <a:latin typeface="+mn-lt"/>
          <a:ea typeface="ＭＳ Ｐゴシック" pitchFamily="52" charset="-128"/>
          <a:cs typeface="+mn-cs"/>
        </a:defRPr>
      </a:lvl4pPr>
      <a:lvl5pPr marL="2057400" indent="-228600" algn="l" rtl="0" eaLnBrk="0" fontAlgn="base" hangingPunct="0">
        <a:spcBef>
          <a:spcPct val="20000"/>
        </a:spcBef>
        <a:spcAft>
          <a:spcPct val="0"/>
        </a:spcAft>
        <a:buFont typeface="Arial" pitchFamily="79" charset="0"/>
        <a:buChar char="»"/>
        <a:defRPr sz="2000" kern="1200">
          <a:solidFill>
            <a:schemeClr val="tx1"/>
          </a:solidFill>
          <a:latin typeface="+mn-lt"/>
          <a:ea typeface="ＭＳ Ｐゴシック" pitchFamily="52"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7.tiff"/></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11.gif"/></Relationships>
</file>

<file path=ppt/slides/_rels/slide1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5.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9.xml"/><Relationship Id="rId1" Type="http://schemas.openxmlformats.org/officeDocument/2006/relationships/slideLayout" Target="../slideLayouts/slideLayout12.xml"/><Relationship Id="rId4" Type="http://schemas.openxmlformats.org/officeDocument/2006/relationships/image" Target="../media/image17.gif"/></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4.jpeg"/><Relationship Id="rId5" Type="http://schemas.openxmlformats.org/officeDocument/2006/relationships/image" Target="../media/image3.jpeg"/><Relationship Id="rId4" Type="http://schemas.openxmlformats.org/officeDocument/2006/relationships/image" Target="../media/image2.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ea typeface="ＭＳ Ｐゴシック" pitchFamily="71" charset="-128"/>
              <a:cs typeface="ＭＳ Ｐゴシック" pitchFamily="71" charset="-128"/>
            </a:endParaRPr>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defRPr/>
            </a:pPr>
            <a:r>
              <a:rPr lang="en-US" sz="3300" kern="10" dirty="0">
                <a:ln w="9525">
                  <a:noFill/>
                  <a:round/>
                  <a:headEnd/>
                  <a:tailEnd/>
                </a:ln>
                <a:gradFill flip="none" rotWithShape="1">
                  <a:gsLst>
                    <a:gs pos="0">
                      <a:srgbClr val="FF0000"/>
                    </a:gs>
                    <a:gs pos="100000">
                      <a:srgbClr val="FF0000"/>
                    </a:gs>
                    <a:gs pos="50000">
                      <a:srgbClr val="800000"/>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31747" name="TextBox 2"/>
          <p:cNvSpPr txBox="1">
            <a:spLocks noChangeArrowheads="1"/>
          </p:cNvSpPr>
          <p:nvPr/>
        </p:nvSpPr>
        <p:spPr bwMode="auto">
          <a:xfrm>
            <a:off x="1752600" y="3352801"/>
            <a:ext cx="4724400" cy="366713"/>
          </a:xfrm>
          <a:prstGeom prst="rect">
            <a:avLst/>
          </a:prstGeom>
          <a:noFill/>
          <a:ln w="9525">
            <a:noFill/>
            <a:miter lim="800000"/>
            <a:headEnd/>
            <a:tailEnd/>
          </a:ln>
        </p:spPr>
        <p:txBody>
          <a:bodyPr>
            <a:prstTxWarp prst="textNoShape">
              <a:avLst/>
            </a:prstTxWarp>
            <a:spAutoFit/>
          </a:bodyPr>
          <a:lstStyle/>
          <a:p>
            <a:pPr eaLnBrk="0" hangingPunct="0"/>
            <a:r>
              <a:rPr lang="en-US" dirty="0">
                <a:solidFill>
                  <a:srgbClr val="D9D9D9"/>
                </a:solidFill>
              </a:rPr>
              <a:t>What about serial killers?</a:t>
            </a:r>
            <a:endParaRPr lang="en-US" dirty="0">
              <a:solidFill>
                <a:srgbClr val="D9D9D9"/>
              </a:solidFill>
              <a:latin typeface="SLGreek"/>
              <a:cs typeface="SLGreek"/>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1 page.jpg"/>
          <p:cNvPicPr>
            <a:picLocks noChangeAspect="1"/>
          </p:cNvPicPr>
          <p:nvPr/>
        </p:nvPicPr>
        <p:blipFill>
          <a:blip r:embed="rId3"/>
          <a:stretch>
            <a:fillRect/>
          </a:stretch>
        </p:blipFill>
        <p:spPr>
          <a:xfrm>
            <a:off x="5562600" y="2590800"/>
            <a:ext cx="3378200" cy="2717800"/>
          </a:xfrm>
          <a:prstGeom prst="rect">
            <a:avLst/>
          </a:prstGeom>
        </p:spPr>
      </p:pic>
      <p:sp>
        <p:nvSpPr>
          <p:cNvPr id="2" name="TextBox 1"/>
          <p:cNvSpPr txBox="1"/>
          <p:nvPr/>
        </p:nvSpPr>
        <p:spPr>
          <a:xfrm>
            <a:off x="4572000" y="76201"/>
            <a:ext cx="5943600" cy="1323439"/>
          </a:xfrm>
          <a:prstGeom prst="rect">
            <a:avLst/>
          </a:prstGeom>
          <a:noFill/>
        </p:spPr>
        <p:txBody>
          <a:bodyPr wrap="square" rtlCol="0">
            <a:spAutoFit/>
          </a:bodyPr>
          <a:lstStyle/>
          <a:p>
            <a:pPr algn="ctr"/>
            <a:r>
              <a:rPr lang="en-US" sz="8000" dirty="0">
                <a:solidFill>
                  <a:schemeClr val="accent3">
                    <a:lumMod val="75000"/>
                  </a:schemeClr>
                </a:solidFill>
                <a:effectLst>
                  <a:outerShdw blurRad="50800" dist="38100" dir="2700000">
                    <a:srgbClr val="000000">
                      <a:alpha val="43000"/>
                    </a:srgbClr>
                  </a:outerShdw>
                </a:effectLst>
                <a:latin typeface=" JSP Ross"/>
                <a:cs typeface=" JSP Ross"/>
              </a:rPr>
              <a:t>Journaling</a:t>
            </a:r>
          </a:p>
        </p:txBody>
      </p:sp>
      <p:pic>
        <p:nvPicPr>
          <p:cNvPr id="3" name="Picture 2" descr="Lady At Desk.tif"/>
          <p:cNvPicPr>
            <a:picLocks noChangeAspect="1"/>
          </p:cNvPicPr>
          <p:nvPr/>
        </p:nvPicPr>
        <p:blipFill>
          <a:blip r:embed="rId4"/>
          <a:stretch>
            <a:fillRect/>
          </a:stretch>
        </p:blipFill>
        <p:spPr>
          <a:xfrm>
            <a:off x="1752601" y="5029201"/>
            <a:ext cx="1546225" cy="1355725"/>
          </a:xfrm>
          <a:prstGeom prst="rect">
            <a:avLst/>
          </a:prstGeom>
        </p:spPr>
      </p:pic>
      <p:sp>
        <p:nvSpPr>
          <p:cNvPr id="4" name="Text Box 2"/>
          <p:cNvSpPr txBox="1">
            <a:spLocks noChangeArrowheads="1"/>
          </p:cNvSpPr>
          <p:nvPr/>
        </p:nvSpPr>
        <p:spPr bwMode="auto">
          <a:xfrm>
            <a:off x="3505200" y="1828800"/>
            <a:ext cx="7010400" cy="4915706"/>
          </a:xfrm>
          <a:prstGeom prst="rect">
            <a:avLst/>
          </a:prstGeom>
          <a:noFill/>
          <a:ln w="9525">
            <a:noFill/>
            <a:miter lim="800000"/>
            <a:headEnd/>
            <a:tailEnd/>
          </a:ln>
        </p:spPr>
        <p:txBody>
          <a:bodyPr wrap="square" lIns="0" tIns="0" rIns="0" bIns="0">
            <a:prstTxWarp prst="textNoShape">
              <a:avLst/>
            </a:prstTxWarp>
            <a:spAutoFit/>
          </a:bodyPr>
          <a:lstStyle/>
          <a:p>
            <a:pPr marL="514350" indent="-514350">
              <a:lnSpc>
                <a:spcPct val="95000"/>
              </a:lnSpc>
              <a:buClr>
                <a:schemeClr val="accent1">
                  <a:lumMod val="50000"/>
                </a:schemeClr>
              </a:buClr>
              <a:buSzPct val="140000"/>
              <a:buAutoNum type="arabicPeriod"/>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What are your views on those:</a:t>
            </a:r>
          </a:p>
          <a:p>
            <a:pPr marL="514350" indent="-514350">
              <a:lnSpc>
                <a:spcPct val="95000"/>
              </a:lnSpc>
              <a:buClr>
                <a:schemeClr val="accent1">
                  <a:lumMod val="50000"/>
                </a:schemeClr>
              </a:buClr>
              <a:buSzPct val="140000"/>
              <a:buAutoNum type="arabicPeriod"/>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endParaRPr lang="en-GB" sz="2800" dirty="0">
              <a:solidFill>
                <a:schemeClr val="accent1">
                  <a:lumMod val="50000"/>
                </a:schemeClr>
              </a:solidFill>
            </a:endParaRPr>
          </a:p>
          <a:p>
            <a:pPr marL="514350" indent="-514350">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a) criminally insane</a:t>
            </a:r>
          </a:p>
          <a:p>
            <a:pPr marL="514350" indent="-514350">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err="1">
                <a:solidFill>
                  <a:schemeClr val="accent1">
                    <a:lumMod val="50000"/>
                  </a:schemeClr>
                </a:solidFill>
              </a:rPr>
              <a:t>b</a:t>
            </a:r>
            <a:r>
              <a:rPr lang="en-GB" sz="2800" dirty="0">
                <a:solidFill>
                  <a:schemeClr val="accent1">
                    <a:lumMod val="50000"/>
                  </a:schemeClr>
                </a:solidFill>
              </a:rPr>
              <a:t>) bent on hurting others rationally</a:t>
            </a:r>
          </a:p>
          <a:p>
            <a:pPr marL="514350" indent="-514350">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err="1">
                <a:solidFill>
                  <a:schemeClr val="accent1">
                    <a:lumMod val="50000"/>
                  </a:schemeClr>
                </a:solidFill>
              </a:rPr>
              <a:t>c</a:t>
            </a:r>
            <a:r>
              <a:rPr lang="en-GB" sz="2800" dirty="0">
                <a:solidFill>
                  <a:schemeClr val="accent1">
                    <a:lumMod val="50000"/>
                  </a:schemeClr>
                </a:solidFill>
              </a:rPr>
              <a:t>) power delusional</a:t>
            </a:r>
          </a:p>
          <a:p>
            <a:pPr marL="514350" indent="-514350">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endParaRPr lang="en-GB" sz="2800" dirty="0">
              <a:solidFill>
                <a:schemeClr val="accent1">
                  <a:lumMod val="50000"/>
                </a:schemeClr>
              </a:solidFill>
            </a:endParaRPr>
          </a:p>
          <a:p>
            <a:pPr marL="514350" indent="-514350">
              <a:lnSpc>
                <a:spcPct val="95000"/>
              </a:lnSpc>
              <a:buClr>
                <a:schemeClr val="accent1">
                  <a:lumMod val="50000"/>
                </a:schemeClr>
              </a:buClr>
              <a:buSzPct val="140000"/>
              <a:tabLst>
                <a:tab pos="0" algn="l"/>
                <a:tab pos="414338" algn="l"/>
                <a:tab pos="828675" algn="l"/>
                <a:tab pos="1243013" algn="l"/>
                <a:tab pos="1657350" algn="l"/>
                <a:tab pos="2073275" algn="l"/>
                <a:tab pos="2487613" algn="l"/>
                <a:tab pos="2901950" algn="l"/>
                <a:tab pos="3316288" algn="l"/>
                <a:tab pos="3732213" algn="l"/>
                <a:tab pos="4146550" algn="l"/>
                <a:tab pos="4560888" algn="l"/>
                <a:tab pos="4975225" algn="l"/>
                <a:tab pos="5391150" algn="l"/>
                <a:tab pos="5805488" algn="l"/>
                <a:tab pos="6219825" algn="l"/>
                <a:tab pos="6634163" algn="l"/>
                <a:tab pos="7050088" algn="l"/>
                <a:tab pos="7464425" algn="l"/>
                <a:tab pos="7878763" algn="l"/>
                <a:tab pos="8293100" algn="l"/>
              </a:tabLst>
            </a:pPr>
            <a:r>
              <a:rPr lang="en-GB" sz="2800" dirty="0">
                <a:solidFill>
                  <a:schemeClr val="accent1">
                    <a:lumMod val="50000"/>
                  </a:schemeClr>
                </a:solidFill>
              </a:rPr>
              <a:t>How do you handle them?  Long-term imprisonment? Psychiatric care?  Death-penalty?  What are recidivism rates in America?  How effective are social reforms?  Could those have prevented Hitler, Mussolini, or Stalin?</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2209800" cy="762000"/>
          </a:xfrm>
        </p:spPr>
        <p:txBody>
          <a:bodyPr anchor="t"/>
          <a:lstStyle/>
          <a:p>
            <a:pPr>
              <a:lnSpc>
                <a:spcPct val="120000"/>
              </a:lnSpc>
            </a:pPr>
            <a:r>
              <a:rPr lang="en-US" sz="4000" dirty="0">
                <a:solidFill>
                  <a:srgbClr val="4F6228"/>
                </a:solidFill>
                <a:latin typeface="Estelle Black SF"/>
                <a:cs typeface="Estelle Black SF"/>
              </a:rPr>
              <a:t>ethics:</a:t>
            </a:r>
            <a:endParaRPr lang="en-US" sz="4000" dirty="0">
              <a:solidFill>
                <a:srgbClr val="4F6228"/>
              </a:solidFill>
              <a:latin typeface="Estelle Black SF"/>
              <a:ea typeface="ＭＳ Ｐゴシック" pitchFamily="71" charset="-128"/>
              <a:cs typeface="Estelle Black SF"/>
            </a:endParaRPr>
          </a:p>
        </p:txBody>
      </p:sp>
      <p:sp>
        <p:nvSpPr>
          <p:cNvPr id="8" name="Rectangle 3"/>
          <p:cNvSpPr txBox="1">
            <a:spLocks noChangeArrowheads="1"/>
          </p:cNvSpPr>
          <p:nvPr/>
        </p:nvSpPr>
        <p:spPr bwMode="auto">
          <a:xfrm>
            <a:off x="1752600" y="1447800"/>
            <a:ext cx="8686800" cy="3810000"/>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vert="horz" wrap="square" lIns="91440" tIns="45720" rIns="91440" bIns="45720" numCol="1" anchor="t" anchorCtr="0" compatLnSpc="1">
            <a:prstTxWarp prst="textNoShape">
              <a:avLst/>
            </a:prstTxWarp>
          </a:bodyPr>
          <a:lstStyle/>
          <a:p>
            <a:pPr algn="ctr" eaLnBrk="0" hangingPunct="0">
              <a:lnSpc>
                <a:spcPct val="120000"/>
              </a:lnSpc>
              <a:defRPr/>
            </a:pPr>
            <a:r>
              <a:rPr lang="en-US" sz="4000" dirty="0">
                <a:solidFill>
                  <a:schemeClr val="bg1"/>
                </a:solidFill>
                <a:latin typeface="Estelle Black SF"/>
                <a:ea typeface="ＭＳ Ｐゴシック" pitchFamily="52" charset="-128"/>
                <a:cs typeface="Estelle Black SF"/>
              </a:rPr>
              <a:t>A study and application of systems that make it ever increasingly likely to respond in ways nurturing to one’s self, others, and the environment with a view to long-term benefits over short-term gains.</a:t>
            </a:r>
            <a:endParaRPr lang="en-US" sz="4000" dirty="0">
              <a:solidFill>
                <a:schemeClr val="bg1"/>
              </a:solidFill>
              <a:latin typeface="Estelle Black SF"/>
              <a:ea typeface="ＭＳ Ｐゴシック" pitchFamily="71" charset="-128"/>
              <a:cs typeface="Estelle Black SF"/>
            </a:endParaRPr>
          </a:p>
        </p:txBody>
      </p:sp>
      <p:sp>
        <p:nvSpPr>
          <p:cNvPr id="12" name="Rectangle 3"/>
          <p:cNvSpPr txBox="1">
            <a:spLocks noChangeArrowheads="1"/>
          </p:cNvSpPr>
          <p:nvPr/>
        </p:nvSpPr>
        <p:spPr bwMode="auto">
          <a:xfrm>
            <a:off x="1752600" y="5334000"/>
            <a:ext cx="8686800" cy="1219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lnSpc>
                <a:spcPct val="120000"/>
              </a:lnSpc>
              <a:defRPr/>
            </a:pPr>
            <a:r>
              <a:rPr lang="en-US" sz="2800" dirty="0">
                <a:latin typeface="Estelle Black SF"/>
                <a:ea typeface="ＭＳ Ｐゴシック" pitchFamily="52" charset="-128"/>
                <a:cs typeface="Estelle Black SF"/>
              </a:rPr>
              <a:t>Decisions that are “right” are seen to be so by the overall outcome that best aids all of these goals</a:t>
            </a:r>
            <a:endParaRPr lang="en-US" sz="2800" dirty="0">
              <a:latin typeface="Estelle Black SF"/>
              <a:ea typeface="ＭＳ Ｐゴシック" pitchFamily="71" charset="-128"/>
              <a:cs typeface="Estelle Black SF"/>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4" presetClass="entr" presetSubtype="0" ac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strVal val="#ppt_w*0.05"/>
                                          </p:val>
                                        </p:tav>
                                        <p:tav tm="100000">
                                          <p:val>
                                            <p:strVal val="#ppt_w"/>
                                          </p:val>
                                        </p:tav>
                                      </p:tavLst>
                                    </p:anim>
                                    <p:anim calcmode="lin" valueType="num">
                                      <p:cBhvr>
                                        <p:cTn id="8" dur="500" fill="hold"/>
                                        <p:tgtEl>
                                          <p:spTgt spid="8"/>
                                        </p:tgtEl>
                                        <p:attrNameLst>
                                          <p:attrName>ppt_h</p:attrName>
                                        </p:attrNameLst>
                                      </p:cBhvr>
                                      <p:tavLst>
                                        <p:tav tm="0">
                                          <p:val>
                                            <p:strVal val="#ppt_h"/>
                                          </p:val>
                                        </p:tav>
                                        <p:tav tm="100000">
                                          <p:val>
                                            <p:strVal val="#ppt_h"/>
                                          </p:val>
                                        </p:tav>
                                      </p:tavLst>
                                    </p:anim>
                                    <p:anim calcmode="lin" valueType="num">
                                      <p:cBhvr>
                                        <p:cTn id="9" dur="500" fill="hold"/>
                                        <p:tgtEl>
                                          <p:spTgt spid="8"/>
                                        </p:tgtEl>
                                        <p:attrNameLst>
                                          <p:attrName>ppt_x</p:attrName>
                                        </p:attrNameLst>
                                      </p:cBhvr>
                                      <p:tavLst>
                                        <p:tav tm="0">
                                          <p:val>
                                            <p:strVal val="#ppt_x-.2"/>
                                          </p:val>
                                        </p:tav>
                                        <p:tav tm="100000">
                                          <p:val>
                                            <p:strVal val="#ppt_x"/>
                                          </p:val>
                                        </p:tav>
                                      </p:tavLst>
                                    </p:anim>
                                    <p:anim calcmode="lin" valueType="num">
                                      <p:cBhvr>
                                        <p:cTn id="10" dur="500" fill="hold"/>
                                        <p:tgtEl>
                                          <p:spTgt spid="8"/>
                                        </p:tgtEl>
                                        <p:attrNameLst>
                                          <p:attrName>ppt_y</p:attrName>
                                        </p:attrNameLst>
                                      </p:cBhvr>
                                      <p:tavLst>
                                        <p:tav tm="0">
                                          <p:val>
                                            <p:strVal val="#ppt_y"/>
                                          </p:val>
                                        </p:tav>
                                        <p:tav tm="100000">
                                          <p:val>
                                            <p:strVal val="#ppt_y"/>
                                          </p:val>
                                        </p:tav>
                                      </p:tavLst>
                                    </p:anim>
                                    <p:animEffect transition="in" filter="fade">
                                      <p:cBhvr>
                                        <p:cTn id="11" dur="500"/>
                                        <p:tgtEl>
                                          <p:spTgt spid="8"/>
                                        </p:tgtEl>
                                      </p:cBhvr>
                                    </p:animEffect>
                                  </p:childTnLst>
                                </p:cTn>
                              </p:par>
                            </p:childTnLst>
                          </p:cTn>
                        </p:par>
                        <p:par>
                          <p:cTn id="12" fill="hold">
                            <p:stCondLst>
                              <p:cond delay="500"/>
                            </p:stCondLst>
                            <p:childTnLst>
                              <p:par>
                                <p:cTn id="13" presetID="10" presetClass="entr" presetSubtype="0" fill="hold" grpId="0"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82000" cy="2133600"/>
          </a:xfrm>
        </p:spPr>
        <p:txBody>
          <a:bodyPr anchor="t"/>
          <a:lstStyle/>
          <a:p>
            <a:pPr>
              <a:lnSpc>
                <a:spcPct val="120000"/>
              </a:lnSpc>
            </a:pPr>
            <a:r>
              <a:rPr lang="en-US" sz="2800" dirty="0">
                <a:solidFill>
                  <a:srgbClr val="4F6228"/>
                </a:solidFill>
                <a:latin typeface=" JSP Ross"/>
                <a:cs typeface=" JSP Ross"/>
              </a:rPr>
              <a:t>Statements that might help you “crystallize” your viewpoint (ethical stance)</a:t>
            </a:r>
            <a:endParaRPr lang="en-US" sz="2800" dirty="0">
              <a:solidFill>
                <a:srgbClr val="4F6228"/>
              </a:solidFill>
              <a:latin typeface=" JSP Ross"/>
              <a:ea typeface="ＭＳ Ｐゴシック" pitchFamily="71" charset="-128"/>
              <a:cs typeface=" JSP Ross"/>
            </a:endParaRPr>
          </a:p>
        </p:txBody>
      </p:sp>
      <p:sp>
        <p:nvSpPr>
          <p:cNvPr id="5" name="Rectangle 3"/>
          <p:cNvSpPr txBox="1">
            <a:spLocks noChangeArrowheads="1"/>
          </p:cNvSpPr>
          <p:nvPr/>
        </p:nvSpPr>
        <p:spPr bwMode="auto">
          <a:xfrm>
            <a:off x="1752600" y="1752600"/>
            <a:ext cx="87630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lnSpc>
                <a:spcPct val="120000"/>
              </a:lnSpc>
              <a:defRPr/>
            </a:pPr>
            <a:r>
              <a:rPr lang="en-US" sz="2800" dirty="0">
                <a:latin typeface=" JSP Ross"/>
                <a:ea typeface="ＭＳ Ｐゴシック" pitchFamily="52" charset="-128"/>
                <a:cs typeface=" JSP Ross"/>
              </a:rPr>
              <a:t>What obligations for testing a product does a pharmaceutical company have?</a:t>
            </a:r>
          </a:p>
          <a:p>
            <a:pPr eaLnBrk="0" hangingPunct="0">
              <a:lnSpc>
                <a:spcPct val="120000"/>
              </a:lnSpc>
              <a:defRPr/>
            </a:pPr>
            <a:r>
              <a:rPr lang="en-US" sz="2800" dirty="0">
                <a:solidFill>
                  <a:schemeClr val="tx2">
                    <a:lumMod val="75000"/>
                  </a:schemeClr>
                </a:solidFill>
                <a:latin typeface=" JSP Ross"/>
                <a:ea typeface="ＭＳ Ｐゴシック" pitchFamily="52" charset="-128"/>
                <a:cs typeface=" JSP Ross"/>
              </a:rPr>
              <a:t>What opportunities for the disenfranchised (poor) should there be ?  (free education? Free health care?  Free housing?)</a:t>
            </a:r>
          </a:p>
          <a:p>
            <a:pPr eaLnBrk="0" hangingPunct="0">
              <a:lnSpc>
                <a:spcPct val="120000"/>
              </a:lnSpc>
              <a:defRPr/>
            </a:pPr>
            <a:r>
              <a:rPr lang="en-US" sz="2800" dirty="0">
                <a:latin typeface=" JSP Ross"/>
                <a:ea typeface="ＭＳ Ｐゴシック" pitchFamily="52" charset="-128"/>
                <a:cs typeface=" JSP Ross"/>
              </a:rPr>
              <a:t>What solutions do you suggest for dealing with deviant behavior?  What is permissible?</a:t>
            </a:r>
          </a:p>
          <a:p>
            <a:pPr eaLnBrk="0" hangingPunct="0">
              <a:lnSpc>
                <a:spcPct val="120000"/>
              </a:lnSpc>
              <a:defRPr/>
            </a:pPr>
            <a:r>
              <a:rPr lang="en-US" sz="2800" dirty="0">
                <a:solidFill>
                  <a:srgbClr val="17375E"/>
                </a:solidFill>
                <a:latin typeface=" JSP Ross"/>
                <a:ea typeface="ＭＳ Ｐゴシック" pitchFamily="52" charset="-128"/>
                <a:cs typeface=" JSP Ross"/>
              </a:rPr>
              <a:t>What rights does the state have on the individual? (military draft? Allegiance to country?)</a:t>
            </a:r>
          </a:p>
          <a:p>
            <a:pPr eaLnBrk="0" hangingPunct="0">
              <a:lnSpc>
                <a:spcPct val="120000"/>
              </a:lnSpc>
              <a:defRPr/>
            </a:pPr>
            <a:endParaRPr lang="en-US" sz="2800" dirty="0">
              <a:latin typeface=" JSP Ross"/>
              <a:ea typeface="ＭＳ Ｐゴシック" pitchFamily="52" charset="-128"/>
              <a:cs typeface=" JSP Ross"/>
            </a:endParaRP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ea typeface="ＭＳ Ｐゴシック" pitchFamily="71" charset="-128"/>
              <a:cs typeface="ＭＳ Ｐゴシック" pitchFamily="71" charset="-128"/>
            </a:endParaRPr>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defRPr/>
            </a:pPr>
            <a:r>
              <a:rPr lang="en-US" sz="3300" kern="10" dirty="0">
                <a:ln w="9525">
                  <a:noFill/>
                  <a:round/>
                  <a:headEnd/>
                  <a:tailEnd/>
                </a:ln>
                <a:gradFill flip="none" rotWithShape="1">
                  <a:gsLst>
                    <a:gs pos="0">
                      <a:srgbClr val="FF6600"/>
                    </a:gs>
                    <a:gs pos="100000">
                      <a:srgbClr val="FF6600"/>
                    </a:gs>
                    <a:gs pos="50000">
                      <a:schemeClr val="accent6">
                        <a:lumMod val="50000"/>
                      </a:schemeClr>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05800" cy="5486400"/>
          </a:xfrm>
        </p:spPr>
        <p:txBody>
          <a:bodyPr anchor="t"/>
          <a:lstStyle/>
          <a:p>
            <a:pPr>
              <a:lnSpc>
                <a:spcPct val="120000"/>
              </a:lnSpc>
            </a:pPr>
            <a:r>
              <a:rPr lang="en-US" sz="4000" dirty="0">
                <a:solidFill>
                  <a:srgbClr val="4F6228"/>
                </a:solidFill>
                <a:latin typeface="Estelle Black SF"/>
                <a:cs typeface="Estelle Black SF"/>
              </a:rPr>
              <a:t>“Ethics is nothing else than reverence for life.”</a:t>
            </a:r>
            <a:endParaRPr lang="en-US" sz="4000" dirty="0">
              <a:solidFill>
                <a:srgbClr val="4F6228"/>
              </a:solidFill>
              <a:latin typeface="Estelle Black SF"/>
              <a:ea typeface="ＭＳ Ｐゴシック" pitchFamily="71" charset="-128"/>
              <a:cs typeface="Estelle Black SF"/>
            </a:endParaRPr>
          </a:p>
        </p:txBody>
      </p:sp>
      <p:sp>
        <p:nvSpPr>
          <p:cNvPr id="92164" name="TextBox 3"/>
          <p:cNvSpPr txBox="1">
            <a:spLocks noChangeArrowheads="1"/>
          </p:cNvSpPr>
          <p:nvPr/>
        </p:nvSpPr>
        <p:spPr bwMode="auto">
          <a:xfrm>
            <a:off x="5943600" y="5867401"/>
            <a:ext cx="4114800" cy="366713"/>
          </a:xfrm>
          <a:prstGeom prst="rect">
            <a:avLst/>
          </a:prstGeom>
          <a:noFill/>
          <a:ln w="9525">
            <a:noFill/>
            <a:miter lim="800000"/>
            <a:headEnd/>
            <a:tailEnd/>
          </a:ln>
        </p:spPr>
        <p:txBody>
          <a:bodyPr>
            <a:prstTxWarp prst="textNoShape">
              <a:avLst/>
            </a:prstTxWarp>
            <a:spAutoFit/>
          </a:bodyPr>
          <a:lstStyle/>
          <a:p>
            <a:pPr algn="r"/>
            <a:r>
              <a:rPr lang="en-US" b="1" i="1" dirty="0"/>
              <a:t>Albert Schweitzer</a:t>
            </a: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 name="Rectangle 5"/>
          <p:cNvSpPr/>
          <p:nvPr/>
        </p:nvSpPr>
        <p:spPr>
          <a:xfrm>
            <a:off x="1752600" y="1295400"/>
            <a:ext cx="8305800" cy="3810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5907" name="Rectangle 3"/>
          <p:cNvSpPr>
            <a:spLocks noGrp="1" noChangeArrowheads="1"/>
          </p:cNvSpPr>
          <p:nvPr>
            <p:ph type="ctrTitle" idx="4294967295"/>
          </p:nvPr>
        </p:nvSpPr>
        <p:spPr>
          <a:xfrm>
            <a:off x="1905000" y="304800"/>
            <a:ext cx="2209800" cy="762000"/>
          </a:xfrm>
        </p:spPr>
        <p:txBody>
          <a:bodyPr anchor="t"/>
          <a:lstStyle/>
          <a:p>
            <a:pPr>
              <a:lnSpc>
                <a:spcPct val="120000"/>
              </a:lnSpc>
            </a:pPr>
            <a:r>
              <a:rPr lang="en-US" sz="4000" dirty="0">
                <a:solidFill>
                  <a:srgbClr val="4F6228"/>
                </a:solidFill>
                <a:latin typeface="Estelle Black SF"/>
                <a:cs typeface="Estelle Black SF"/>
              </a:rPr>
              <a:t>ethics:</a:t>
            </a:r>
            <a:endParaRPr lang="en-US" sz="4000" dirty="0">
              <a:solidFill>
                <a:srgbClr val="4F6228"/>
              </a:solidFill>
              <a:latin typeface="Estelle Black SF"/>
              <a:ea typeface="ＭＳ Ｐゴシック" pitchFamily="71" charset="-128"/>
              <a:cs typeface="Estelle Black SF"/>
            </a:endParaRPr>
          </a:p>
        </p:txBody>
      </p:sp>
      <p:sp>
        <p:nvSpPr>
          <p:cNvPr id="7" name="Rectangle 6"/>
          <p:cNvSpPr/>
          <p:nvPr/>
        </p:nvSpPr>
        <p:spPr>
          <a:xfrm>
            <a:off x="2286000" y="2743200"/>
            <a:ext cx="8229600" cy="3505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3" name="Picture 12" descr="Screen Shot 2013-11-04 at 5.11.34 PM.JPG"/>
          <p:cNvPicPr>
            <a:picLocks noChangeAspect="1"/>
          </p:cNvPicPr>
          <p:nvPr/>
        </p:nvPicPr>
        <p:blipFill>
          <a:blip r:embed="rId3"/>
          <a:stretch>
            <a:fillRect/>
          </a:stretch>
        </p:blipFill>
        <p:spPr>
          <a:xfrm>
            <a:off x="1828801" y="1371600"/>
            <a:ext cx="8128001" cy="3657600"/>
          </a:xfrm>
          <a:prstGeom prst="rect">
            <a:avLst/>
          </a:prstGeom>
        </p:spPr>
      </p:pic>
      <p:pic>
        <p:nvPicPr>
          <p:cNvPr id="9" name="Picture 8" descr="DD1 - Triumph.jpg"/>
          <p:cNvPicPr>
            <a:picLocks noChangeAspect="1"/>
          </p:cNvPicPr>
          <p:nvPr/>
        </p:nvPicPr>
        <p:blipFill>
          <a:blip r:embed="rId4"/>
          <a:stretch>
            <a:fillRect/>
          </a:stretch>
        </p:blipFill>
        <p:spPr>
          <a:xfrm>
            <a:off x="2362200" y="2819401"/>
            <a:ext cx="8042130" cy="3336925"/>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accel="50000" decel="5000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3"/>
                                        </p:tgtEl>
                                      </p:cBhvr>
                                    </p:animEffect>
                                    <p:set>
                                      <p:cBhvr>
                                        <p:cTn id="16" dur="1" fill="hold">
                                          <p:stCondLst>
                                            <p:cond delay="499"/>
                                          </p:stCondLst>
                                        </p:cTn>
                                        <p:tgtEl>
                                          <p:spTgt spid="13"/>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2" presetClass="entr" presetSubtype="2" accel="50000" decel="5000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1+#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10" presetClass="entr" presetSubtype="0" fill="hold" grpId="0"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5791200" cy="762000"/>
          </a:xfrm>
        </p:spPr>
        <p:txBody>
          <a:bodyPr anchor="t"/>
          <a:lstStyle/>
          <a:p>
            <a:pPr>
              <a:lnSpc>
                <a:spcPct val="120000"/>
              </a:lnSpc>
            </a:pPr>
            <a:r>
              <a:rPr lang="en-US" sz="4000" dirty="0">
                <a:solidFill>
                  <a:srgbClr val="4F6228"/>
                </a:solidFill>
                <a:latin typeface="Estelle Black SF"/>
                <a:cs typeface="Estelle Black SF"/>
              </a:rPr>
              <a:t>Ethical moral development:</a:t>
            </a:r>
            <a:endParaRPr lang="en-US" sz="4000" dirty="0">
              <a:solidFill>
                <a:srgbClr val="4F6228"/>
              </a:solidFill>
              <a:latin typeface="Estelle Black SF"/>
              <a:ea typeface="ＭＳ Ｐゴシック" pitchFamily="71" charset="-128"/>
              <a:cs typeface="Estelle Black SF"/>
            </a:endParaRPr>
          </a:p>
        </p:txBody>
      </p:sp>
      <p:sp>
        <p:nvSpPr>
          <p:cNvPr id="5" name="TextBox 3"/>
          <p:cNvSpPr txBox="1">
            <a:spLocks noChangeArrowheads="1"/>
          </p:cNvSpPr>
          <p:nvPr/>
        </p:nvSpPr>
        <p:spPr bwMode="auto">
          <a:xfrm>
            <a:off x="1676400" y="5410201"/>
            <a:ext cx="2819400" cy="646331"/>
          </a:xfrm>
          <a:prstGeom prst="rect">
            <a:avLst/>
          </a:prstGeom>
          <a:noFill/>
          <a:ln w="9525">
            <a:noFill/>
            <a:miter lim="800000"/>
            <a:headEnd/>
            <a:tailEnd/>
          </a:ln>
        </p:spPr>
        <p:txBody>
          <a:bodyPr wrap="square">
            <a:prstTxWarp prst="textNoShape">
              <a:avLst/>
            </a:prstTxWarp>
            <a:spAutoFit/>
          </a:bodyPr>
          <a:lstStyle/>
          <a:p>
            <a:pPr algn="r"/>
            <a:r>
              <a:rPr lang="en-US" b="1" dirty="0" err="1"/>
              <a:t>Kholberg’s</a:t>
            </a:r>
            <a:r>
              <a:rPr lang="en-US" b="1" dirty="0"/>
              <a:t> Moral Development</a:t>
            </a:r>
          </a:p>
        </p:txBody>
      </p:sp>
      <p:pic>
        <p:nvPicPr>
          <p:cNvPr id="6" name="Picture 5" descr="KohlbergGrn1.jpg"/>
          <p:cNvPicPr>
            <a:picLocks noChangeAspect="1"/>
          </p:cNvPicPr>
          <p:nvPr/>
        </p:nvPicPr>
        <p:blipFill>
          <a:blip r:embed="rId3"/>
          <a:srcRect l="36718" t="6667" r="25730" b="3333"/>
          <a:stretch>
            <a:fillRect/>
          </a:stretch>
        </p:blipFill>
        <p:spPr>
          <a:xfrm>
            <a:off x="6172200" y="1371600"/>
            <a:ext cx="2514600" cy="4526280"/>
          </a:xfrm>
          <a:prstGeom prst="rect">
            <a:avLst/>
          </a:prstGeom>
        </p:spPr>
      </p:pic>
      <p:pic>
        <p:nvPicPr>
          <p:cNvPr id="7" name="Picture 6" descr="moraldevelopment.gif"/>
          <p:cNvPicPr>
            <a:picLocks noChangeAspect="1"/>
          </p:cNvPicPr>
          <p:nvPr/>
        </p:nvPicPr>
        <p:blipFill>
          <a:blip r:embed="rId4"/>
          <a:stretch>
            <a:fillRect/>
          </a:stretch>
        </p:blipFill>
        <p:spPr>
          <a:xfrm>
            <a:off x="4631832" y="1295400"/>
            <a:ext cx="5707662" cy="4876800"/>
          </a:xfrm>
          <a:prstGeom prst="rect">
            <a:avLst/>
          </a:prstGeom>
        </p:spPr>
      </p:pic>
      <p:sp>
        <p:nvSpPr>
          <p:cNvPr id="8" name="TextBox 3"/>
          <p:cNvSpPr txBox="1">
            <a:spLocks noChangeArrowheads="1"/>
          </p:cNvSpPr>
          <p:nvPr/>
        </p:nvSpPr>
        <p:spPr bwMode="auto">
          <a:xfrm>
            <a:off x="8686800" y="2133600"/>
            <a:ext cx="1600200" cy="369332"/>
          </a:xfrm>
          <a:prstGeom prst="rect">
            <a:avLst/>
          </a:prstGeom>
          <a:noFill/>
          <a:ln w="9525">
            <a:noFill/>
            <a:miter lim="800000"/>
            <a:headEnd/>
            <a:tailEnd/>
          </a:ln>
        </p:spPr>
        <p:txBody>
          <a:bodyPr wrap="square">
            <a:prstTxWarp prst="textNoShape">
              <a:avLst/>
            </a:prstTxWarp>
            <a:spAutoFit/>
          </a:bodyPr>
          <a:lstStyle/>
          <a:p>
            <a:r>
              <a:rPr lang="en-US" b="1" dirty="0"/>
              <a:t>Egocentric</a:t>
            </a:r>
          </a:p>
        </p:txBody>
      </p:sp>
      <p:sp>
        <p:nvSpPr>
          <p:cNvPr id="10" name="TextBox 3"/>
          <p:cNvSpPr txBox="1">
            <a:spLocks noChangeArrowheads="1"/>
          </p:cNvSpPr>
          <p:nvPr/>
        </p:nvSpPr>
        <p:spPr bwMode="auto">
          <a:xfrm>
            <a:off x="8686800" y="3364468"/>
            <a:ext cx="1676400" cy="369332"/>
          </a:xfrm>
          <a:prstGeom prst="rect">
            <a:avLst/>
          </a:prstGeom>
          <a:noFill/>
          <a:ln w="9525">
            <a:noFill/>
            <a:miter lim="800000"/>
            <a:headEnd/>
            <a:tailEnd/>
          </a:ln>
        </p:spPr>
        <p:txBody>
          <a:bodyPr wrap="square">
            <a:prstTxWarp prst="textNoShape">
              <a:avLst/>
            </a:prstTxWarp>
            <a:spAutoFit/>
          </a:bodyPr>
          <a:lstStyle/>
          <a:p>
            <a:r>
              <a:rPr lang="en-US" b="1" dirty="0"/>
              <a:t>Ethnocentric</a:t>
            </a:r>
          </a:p>
        </p:txBody>
      </p:sp>
      <p:sp>
        <p:nvSpPr>
          <p:cNvPr id="11" name="TextBox 3"/>
          <p:cNvSpPr txBox="1">
            <a:spLocks noChangeArrowheads="1"/>
          </p:cNvSpPr>
          <p:nvPr/>
        </p:nvSpPr>
        <p:spPr bwMode="auto">
          <a:xfrm>
            <a:off x="8686800" y="4800600"/>
            <a:ext cx="1676400" cy="369332"/>
          </a:xfrm>
          <a:prstGeom prst="rect">
            <a:avLst/>
          </a:prstGeom>
          <a:noFill/>
          <a:ln w="9525">
            <a:noFill/>
            <a:miter lim="800000"/>
            <a:headEnd/>
            <a:tailEnd/>
          </a:ln>
        </p:spPr>
        <p:txBody>
          <a:bodyPr wrap="square">
            <a:prstTxWarp prst="textNoShape">
              <a:avLst/>
            </a:prstTxWarp>
            <a:spAutoFit/>
          </a:bodyPr>
          <a:lstStyle/>
          <a:p>
            <a:r>
              <a:rPr lang="en-US" b="1" dirty="0" err="1"/>
              <a:t>Worldcentric</a:t>
            </a:r>
            <a:endParaRPr lang="en-US" b="1" dirty="0"/>
          </a:p>
        </p:txBody>
      </p:sp>
      <p:sp>
        <p:nvSpPr>
          <p:cNvPr id="12" name="TextBox 3"/>
          <p:cNvSpPr txBox="1">
            <a:spLocks noChangeArrowheads="1"/>
          </p:cNvSpPr>
          <p:nvPr/>
        </p:nvSpPr>
        <p:spPr bwMode="auto">
          <a:xfrm>
            <a:off x="8763000" y="6096000"/>
            <a:ext cx="1752600" cy="369332"/>
          </a:xfrm>
          <a:prstGeom prst="rect">
            <a:avLst/>
          </a:prstGeom>
          <a:noFill/>
          <a:ln w="9525">
            <a:noFill/>
            <a:miter lim="800000"/>
            <a:headEnd/>
            <a:tailEnd/>
          </a:ln>
        </p:spPr>
        <p:txBody>
          <a:bodyPr wrap="square">
            <a:prstTxWarp prst="textNoShape">
              <a:avLst/>
            </a:prstTxWarp>
            <a:spAutoFit/>
          </a:bodyPr>
          <a:lstStyle/>
          <a:p>
            <a:r>
              <a:rPr lang="en-US" b="1" dirty="0" err="1"/>
              <a:t>Kosmocentric</a:t>
            </a:r>
            <a:endParaRPr lang="en-US" b="1" dirty="0"/>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accel="50000" decel="50000" fill="hold" grpId="1"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2" accel="50000" decel="5000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accel="50000" decel="50000"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1+#ppt_w/2"/>
                                          </p:val>
                                        </p:tav>
                                        <p:tav tm="100000">
                                          <p:val>
                                            <p:strVal val="#ppt_x"/>
                                          </p:val>
                                        </p:tav>
                                      </p:tavLst>
                                    </p:anim>
                                    <p:anim calcmode="lin" valueType="num">
                                      <p:cBhvr additive="base">
                                        <p:cTn id="26"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2" accel="50000" decel="5000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1+#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0"/>
                                        </p:tgtEl>
                                      </p:cBhvr>
                                    </p:animEffect>
                                    <p:set>
                                      <p:cBhvr>
                                        <p:cTn id="40" dur="1" fill="hold">
                                          <p:stCondLst>
                                            <p:cond delay="499"/>
                                          </p:stCondLst>
                                        </p:cTn>
                                        <p:tgtEl>
                                          <p:spTgt spid="10"/>
                                        </p:tgtEl>
                                        <p:attrNameLst>
                                          <p:attrName>style.visibility</p:attrName>
                                        </p:attrNameLst>
                                      </p:cBhvr>
                                      <p:to>
                                        <p:strVal val="hidden"/>
                                      </p:to>
                                    </p:set>
                                  </p:childTnLst>
                                </p:cTn>
                              </p:par>
                              <p:par>
                                <p:cTn id="41" presetID="10" presetClass="exit" presetSubtype="0" fill="hold" grpId="2" nodeType="withEffect">
                                  <p:stCondLst>
                                    <p:cond delay="0"/>
                                  </p:stCondLst>
                                  <p:childTnLst>
                                    <p:animEffect transition="out" filter="fad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childTnLst>
                          </p:cTn>
                        </p:par>
                        <p:par>
                          <p:cTn id="50" fill="hold">
                            <p:stCondLst>
                              <p:cond delay="500"/>
                            </p:stCondLst>
                            <p:childTnLst>
                              <p:par>
                                <p:cTn id="51" presetID="2" presetClass="entr" presetSubtype="8" accel="50000" decel="50000" fill="hold" nodeType="after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additive="base">
                                        <p:cTn id="53" dur="500" fill="hold"/>
                                        <p:tgtEl>
                                          <p:spTgt spid="7"/>
                                        </p:tgtEl>
                                        <p:attrNameLst>
                                          <p:attrName>ppt_x</p:attrName>
                                        </p:attrNameLst>
                                      </p:cBhvr>
                                      <p:tavLst>
                                        <p:tav tm="0">
                                          <p:val>
                                            <p:strVal val="0-#ppt_w/2"/>
                                          </p:val>
                                        </p:tav>
                                        <p:tav tm="100000">
                                          <p:val>
                                            <p:strVal val="#ppt_x"/>
                                          </p:val>
                                        </p:tav>
                                      </p:tavLst>
                                    </p:anim>
                                    <p:anim calcmode="lin" valueType="num">
                                      <p:cBhvr additive="base">
                                        <p:cTn id="54"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p:bldP spid="8" grpId="2"/>
      <p:bldP spid="10" grpId="0"/>
      <p:bldP spid="10" grpId="1"/>
      <p:bldP spid="11" grpId="0"/>
      <p:bldP spid="11" grpId="2"/>
      <p:bldP spid="12" grpId="0"/>
      <p:bldP spid="12" grpId="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7" name="Rectangle 6"/>
          <p:cNvSpPr/>
          <p:nvPr/>
        </p:nvSpPr>
        <p:spPr>
          <a:xfrm>
            <a:off x="7467600" y="1981200"/>
            <a:ext cx="2819400" cy="3276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5907" name="Rectangle 3"/>
          <p:cNvSpPr>
            <a:spLocks noGrp="1" noChangeArrowheads="1"/>
          </p:cNvSpPr>
          <p:nvPr>
            <p:ph type="ctrTitle" idx="4294967295"/>
          </p:nvPr>
        </p:nvSpPr>
        <p:spPr>
          <a:xfrm>
            <a:off x="1905000" y="152400"/>
            <a:ext cx="8382000" cy="990600"/>
          </a:xfrm>
        </p:spPr>
        <p:txBody>
          <a:bodyPr anchor="t"/>
          <a:lstStyle/>
          <a:p>
            <a:pPr>
              <a:lnSpc>
                <a:spcPct val="120000"/>
              </a:lnSpc>
            </a:pPr>
            <a:r>
              <a:rPr lang="en-US" sz="2800" dirty="0">
                <a:solidFill>
                  <a:srgbClr val="4F6228"/>
                </a:solidFill>
                <a:latin typeface=" JSP Ross"/>
                <a:cs typeface=" JSP Ross"/>
              </a:rPr>
              <a:t>Developing a ethical framework model:</a:t>
            </a:r>
            <a:endParaRPr lang="en-US" sz="2800" dirty="0">
              <a:solidFill>
                <a:srgbClr val="4F6228"/>
              </a:solidFill>
              <a:latin typeface=" JSP Ross"/>
              <a:ea typeface="ＭＳ Ｐゴシック" pitchFamily="71" charset="-128"/>
              <a:cs typeface=" JSP Ross"/>
            </a:endParaRPr>
          </a:p>
        </p:txBody>
      </p:sp>
      <p:sp>
        <p:nvSpPr>
          <p:cNvPr id="5" name="Rectangle 3"/>
          <p:cNvSpPr txBox="1">
            <a:spLocks noChangeArrowheads="1"/>
          </p:cNvSpPr>
          <p:nvPr/>
        </p:nvSpPr>
        <p:spPr bwMode="auto">
          <a:xfrm>
            <a:off x="1752600" y="1066800"/>
            <a:ext cx="8763000" cy="5562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lnSpc>
                <a:spcPct val="120000"/>
              </a:lnSpc>
              <a:defRPr/>
            </a:pPr>
            <a:r>
              <a:rPr lang="en-US" sz="2800" dirty="0">
                <a:latin typeface=" JSP Ross"/>
                <a:ea typeface="ＭＳ Ｐゴシック" pitchFamily="52" charset="-128"/>
                <a:cs typeface=" JSP Ross"/>
              </a:rPr>
              <a:t>Write down (brief: bullet point) views of right wrong on several key issues:</a:t>
            </a:r>
          </a:p>
          <a:p>
            <a:pPr eaLnBrk="0" hangingPunct="0">
              <a:lnSpc>
                <a:spcPct val="120000"/>
              </a:lnSpc>
              <a:defRPr/>
            </a:pPr>
            <a:endParaRPr lang="en-US" sz="2800" dirty="0">
              <a:latin typeface=" JSP Ross"/>
              <a:ea typeface="ＭＳ Ｐゴシック" pitchFamily="52" charset="-128"/>
              <a:cs typeface=" JSP Ross"/>
            </a:endParaRPr>
          </a:p>
          <a:p>
            <a:pPr eaLnBrk="0" hangingPunct="0">
              <a:lnSpc>
                <a:spcPct val="120000"/>
              </a:lnSpc>
              <a:defRPr/>
            </a:pPr>
            <a:r>
              <a:rPr lang="en-US" sz="2800" dirty="0">
                <a:latin typeface=" JSP Ross"/>
                <a:ea typeface="ＭＳ Ｐゴシック" pitchFamily="52" charset="-128"/>
                <a:cs typeface=" JSP Ross"/>
              </a:rPr>
              <a:t>Environment</a:t>
            </a:r>
          </a:p>
          <a:p>
            <a:pPr eaLnBrk="0" hangingPunct="0">
              <a:lnSpc>
                <a:spcPct val="120000"/>
              </a:lnSpc>
              <a:defRPr/>
            </a:pPr>
            <a:r>
              <a:rPr lang="en-US" sz="2800" dirty="0">
                <a:latin typeface=" JSP Ross"/>
                <a:ea typeface="ＭＳ Ｐゴシック" pitchFamily="52" charset="-128"/>
                <a:cs typeface=" JSP Ross"/>
              </a:rPr>
              <a:t>Life/Death</a:t>
            </a:r>
          </a:p>
          <a:p>
            <a:pPr eaLnBrk="0" hangingPunct="0">
              <a:lnSpc>
                <a:spcPct val="120000"/>
              </a:lnSpc>
              <a:defRPr/>
            </a:pPr>
            <a:r>
              <a:rPr lang="en-US" sz="2800" dirty="0">
                <a:latin typeface=" JSP Ross"/>
                <a:ea typeface="ＭＳ Ｐゴシック" pitchFamily="52" charset="-128"/>
                <a:cs typeface=" JSP Ross"/>
              </a:rPr>
              <a:t>Animal rights/cruelty</a:t>
            </a:r>
          </a:p>
          <a:p>
            <a:pPr eaLnBrk="0" hangingPunct="0">
              <a:lnSpc>
                <a:spcPct val="120000"/>
              </a:lnSpc>
              <a:defRPr/>
            </a:pPr>
            <a:r>
              <a:rPr lang="en-US" sz="2800" dirty="0">
                <a:latin typeface=" JSP Ross"/>
                <a:ea typeface="ＭＳ Ｐゴシック" pitchFamily="52" charset="-128"/>
                <a:cs typeface=" JSP Ross"/>
              </a:rPr>
              <a:t>Health care issues</a:t>
            </a:r>
          </a:p>
          <a:p>
            <a:pPr eaLnBrk="0" hangingPunct="0">
              <a:lnSpc>
                <a:spcPct val="120000"/>
              </a:lnSpc>
              <a:defRPr/>
            </a:pPr>
            <a:endParaRPr lang="en-US" sz="2800" dirty="0">
              <a:latin typeface=" JSP Ross"/>
              <a:ea typeface="ＭＳ Ｐゴシック" pitchFamily="52" charset="-128"/>
              <a:cs typeface=" JSP Ross"/>
            </a:endParaRPr>
          </a:p>
          <a:p>
            <a:pPr eaLnBrk="0" hangingPunct="0">
              <a:lnSpc>
                <a:spcPct val="120000"/>
              </a:lnSpc>
              <a:defRPr/>
            </a:pPr>
            <a:r>
              <a:rPr lang="en-US" sz="2800" dirty="0">
                <a:latin typeface=" JSP Ross"/>
                <a:ea typeface="ＭＳ Ｐゴシック" pitchFamily="52" charset="-128"/>
                <a:cs typeface=" JSP Ross"/>
              </a:rPr>
              <a:t>Then see what emerges and synthesize your viewpoints  (aka scatter-plot diagram)</a:t>
            </a:r>
          </a:p>
        </p:txBody>
      </p:sp>
      <p:pic>
        <p:nvPicPr>
          <p:cNvPr id="6" name="Picture 5" descr="scatter_plot3.jpg"/>
          <p:cNvPicPr>
            <a:picLocks noChangeAspect="1"/>
          </p:cNvPicPr>
          <p:nvPr/>
        </p:nvPicPr>
        <p:blipFill>
          <a:blip r:embed="rId3"/>
          <a:stretch>
            <a:fillRect/>
          </a:stretch>
        </p:blipFill>
        <p:spPr>
          <a:xfrm>
            <a:off x="7543800" y="2057401"/>
            <a:ext cx="2697976" cy="3132187"/>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accel="50000" decel="5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05800" cy="5486400"/>
          </a:xfrm>
        </p:spPr>
        <p:txBody>
          <a:bodyPr anchor="t"/>
          <a:lstStyle/>
          <a:p>
            <a:pPr>
              <a:lnSpc>
                <a:spcPct val="120000"/>
              </a:lnSpc>
            </a:pPr>
            <a:r>
              <a:rPr lang="en-US" sz="4000" dirty="0">
                <a:solidFill>
                  <a:srgbClr val="4F6228"/>
                </a:solidFill>
                <a:latin typeface="Estelle Black SF"/>
                <a:cs typeface="Estelle Black SF"/>
              </a:rPr>
              <a:t>“I do not believe in immortality of the individual, and I consider ethics to be an exclusively human concern with no superhuman authority behind it.”</a:t>
            </a:r>
            <a:endParaRPr lang="en-US" sz="4000" dirty="0">
              <a:solidFill>
                <a:srgbClr val="4F6228"/>
              </a:solidFill>
              <a:latin typeface="Estelle Black SF"/>
              <a:ea typeface="ＭＳ Ｐゴシック" pitchFamily="71" charset="-128"/>
              <a:cs typeface="Estelle Black SF"/>
            </a:endParaRPr>
          </a:p>
        </p:txBody>
      </p:sp>
      <p:sp>
        <p:nvSpPr>
          <p:cNvPr id="92164" name="TextBox 3"/>
          <p:cNvSpPr txBox="1">
            <a:spLocks noChangeArrowheads="1"/>
          </p:cNvSpPr>
          <p:nvPr/>
        </p:nvSpPr>
        <p:spPr bwMode="auto">
          <a:xfrm>
            <a:off x="5943600" y="5867401"/>
            <a:ext cx="4114800" cy="366713"/>
          </a:xfrm>
          <a:prstGeom prst="rect">
            <a:avLst/>
          </a:prstGeom>
          <a:noFill/>
          <a:ln w="9525">
            <a:noFill/>
            <a:miter lim="800000"/>
            <a:headEnd/>
            <a:tailEnd/>
          </a:ln>
        </p:spPr>
        <p:txBody>
          <a:bodyPr>
            <a:prstTxWarp prst="textNoShape">
              <a:avLst/>
            </a:prstTxWarp>
            <a:spAutoFit/>
          </a:bodyPr>
          <a:lstStyle/>
          <a:p>
            <a:pPr algn="r"/>
            <a:r>
              <a:rPr lang="en-US" b="1" i="1" dirty="0"/>
              <a:t>Albert Einstein</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5715000" cy="838200"/>
          </a:xfrm>
        </p:spPr>
        <p:txBody>
          <a:bodyPr anchor="t"/>
          <a:lstStyle/>
          <a:p>
            <a:pPr>
              <a:lnSpc>
                <a:spcPct val="120000"/>
              </a:lnSpc>
            </a:pPr>
            <a:r>
              <a:rPr lang="en-US" sz="2800" dirty="0">
                <a:solidFill>
                  <a:srgbClr val="4F6228"/>
                </a:solidFill>
                <a:latin typeface=" JSP Ross"/>
                <a:cs typeface=" JSP Ross"/>
              </a:rPr>
              <a:t>Relationship Point Scale</a:t>
            </a:r>
            <a:endParaRPr lang="en-US" sz="2800" dirty="0">
              <a:solidFill>
                <a:srgbClr val="4F6228"/>
              </a:solidFill>
              <a:latin typeface=" JSP Ross"/>
              <a:ea typeface="ＭＳ Ｐゴシック" pitchFamily="71" charset="-128"/>
              <a:cs typeface=" JSP Ross"/>
            </a:endParaRPr>
          </a:p>
        </p:txBody>
      </p:sp>
      <p:sp>
        <p:nvSpPr>
          <p:cNvPr id="10" name="Rectangle 3"/>
          <p:cNvSpPr txBox="1">
            <a:spLocks noChangeArrowheads="1"/>
          </p:cNvSpPr>
          <p:nvPr/>
        </p:nvSpPr>
        <p:spPr bwMode="auto">
          <a:xfrm>
            <a:off x="1905000" y="1981200"/>
            <a:ext cx="83820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lnSpc>
                <a:spcPct val="120000"/>
              </a:lnSpc>
              <a:defRPr/>
            </a:pPr>
            <a:r>
              <a:rPr lang="en-US" sz="2800" dirty="0">
                <a:latin typeface=" JSP Ross"/>
                <a:ea typeface="ＭＳ Ｐゴシック" pitchFamily="52" charset="-128"/>
                <a:cs typeface=" JSP Ross"/>
              </a:rPr>
              <a:t>Dating = </a:t>
            </a:r>
            <a:r>
              <a:rPr lang="en-US" sz="2800" dirty="0">
                <a:solidFill>
                  <a:schemeClr val="accent2"/>
                </a:solidFill>
                <a:latin typeface=" JSP Ross"/>
                <a:ea typeface="ＭＳ Ｐゴシック" pitchFamily="52" charset="-128"/>
                <a:cs typeface=" JSP Ross"/>
              </a:rPr>
              <a:t>3 pts</a:t>
            </a:r>
          </a:p>
          <a:p>
            <a:pPr eaLnBrk="0" hangingPunct="0">
              <a:lnSpc>
                <a:spcPct val="120000"/>
              </a:lnSpc>
              <a:defRPr/>
            </a:pPr>
            <a:r>
              <a:rPr lang="en-US" sz="2800" dirty="0">
                <a:latin typeface=" JSP Ross"/>
                <a:ea typeface="ＭＳ Ｐゴシック" pitchFamily="52" charset="-128"/>
                <a:cs typeface=" JSP Ross"/>
              </a:rPr>
              <a:t>Engaged = </a:t>
            </a:r>
            <a:r>
              <a:rPr lang="en-US" sz="2800" dirty="0">
                <a:solidFill>
                  <a:srgbClr val="C0504D"/>
                </a:solidFill>
                <a:latin typeface=" JSP Ross"/>
                <a:ea typeface="ＭＳ Ｐゴシック" pitchFamily="52" charset="-128"/>
                <a:cs typeface=" JSP Ross"/>
              </a:rPr>
              <a:t>7 pts</a:t>
            </a:r>
          </a:p>
          <a:p>
            <a:pPr eaLnBrk="0" hangingPunct="0">
              <a:lnSpc>
                <a:spcPct val="120000"/>
              </a:lnSpc>
              <a:defRPr/>
            </a:pPr>
            <a:r>
              <a:rPr lang="en-US" sz="2800" dirty="0">
                <a:latin typeface=" JSP Ross"/>
                <a:ea typeface="ＭＳ Ｐゴシック" pitchFamily="52" charset="-128"/>
                <a:cs typeface=" JSP Ross"/>
              </a:rPr>
              <a:t>Married (1-4) = </a:t>
            </a:r>
            <a:r>
              <a:rPr lang="en-US" sz="2800" dirty="0">
                <a:solidFill>
                  <a:srgbClr val="C0504D"/>
                </a:solidFill>
                <a:latin typeface=" JSP Ross"/>
                <a:ea typeface="ＭＳ Ｐゴシック" pitchFamily="52" charset="-128"/>
                <a:cs typeface=" JSP Ross"/>
              </a:rPr>
              <a:t>10 pts</a:t>
            </a:r>
          </a:p>
          <a:p>
            <a:pPr eaLnBrk="0" hangingPunct="0">
              <a:lnSpc>
                <a:spcPct val="120000"/>
              </a:lnSpc>
              <a:defRPr/>
            </a:pPr>
            <a:r>
              <a:rPr lang="en-US" sz="2800" dirty="0">
                <a:latin typeface=" JSP Ross"/>
                <a:ea typeface="ＭＳ Ｐゴシック" pitchFamily="52" charset="-128"/>
                <a:cs typeface=" JSP Ross"/>
              </a:rPr>
              <a:t>Married (5-10) = </a:t>
            </a:r>
            <a:r>
              <a:rPr lang="en-US" sz="2800" dirty="0">
                <a:solidFill>
                  <a:srgbClr val="C0504D"/>
                </a:solidFill>
                <a:latin typeface=" JSP Ross"/>
                <a:ea typeface="ＭＳ Ｐゴシック" pitchFamily="52" charset="-128"/>
                <a:cs typeface=" JSP Ross"/>
              </a:rPr>
              <a:t>15 pts</a:t>
            </a:r>
          </a:p>
          <a:p>
            <a:pPr eaLnBrk="0" hangingPunct="0">
              <a:lnSpc>
                <a:spcPct val="120000"/>
              </a:lnSpc>
              <a:defRPr/>
            </a:pPr>
            <a:r>
              <a:rPr lang="en-US" sz="2800" dirty="0">
                <a:latin typeface=" JSP Ross"/>
                <a:ea typeface="ＭＳ Ｐゴシック" pitchFamily="52" charset="-128"/>
                <a:cs typeface=" JSP Ross"/>
              </a:rPr>
              <a:t>. . .</a:t>
            </a:r>
          </a:p>
          <a:p>
            <a:pPr eaLnBrk="0" hangingPunct="0">
              <a:lnSpc>
                <a:spcPct val="120000"/>
              </a:lnSpc>
              <a:defRPr/>
            </a:pPr>
            <a:r>
              <a:rPr lang="en-US" sz="2800" dirty="0">
                <a:latin typeface=" JSP Ross"/>
                <a:ea typeface="ＭＳ Ｐゴシック" pitchFamily="52" charset="-128"/>
                <a:cs typeface=" JSP Ross"/>
              </a:rPr>
              <a:t>(each 5 years adds 5 pts; marriage status must be currently married)</a:t>
            </a:r>
            <a:endParaRPr lang="en-US" sz="2800" dirty="0">
              <a:latin typeface=" JSP Ross"/>
              <a:ea typeface="ＭＳ Ｐゴシック" pitchFamily="71" charset="-128"/>
              <a:cs typeface=" JSP Ross"/>
            </a:endParaRPr>
          </a:p>
        </p:txBody>
      </p:sp>
    </p:spTree>
    <p:extLst>
      <p:ext uri="{BB962C8B-B14F-4D97-AF65-F5344CB8AC3E}">
        <p14:creationId xmlns:p14="http://schemas.microsoft.com/office/powerpoint/2010/main" val="3771421141"/>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2209800" cy="762000"/>
          </a:xfrm>
        </p:spPr>
        <p:txBody>
          <a:bodyPr anchor="t"/>
          <a:lstStyle/>
          <a:p>
            <a:pPr>
              <a:lnSpc>
                <a:spcPct val="120000"/>
              </a:lnSpc>
            </a:pPr>
            <a:r>
              <a:rPr lang="en-US" sz="4000" dirty="0">
                <a:solidFill>
                  <a:srgbClr val="4F6228"/>
                </a:solidFill>
                <a:latin typeface="Estelle Black SF"/>
                <a:cs typeface="Estelle Black SF"/>
              </a:rPr>
              <a:t>analysis:</a:t>
            </a:r>
            <a:endParaRPr lang="en-US" sz="4000" dirty="0">
              <a:solidFill>
                <a:srgbClr val="4F6228"/>
              </a:solidFill>
              <a:latin typeface="Estelle Black SF"/>
              <a:ea typeface="ＭＳ Ｐゴシック" pitchFamily="71" charset="-128"/>
              <a:cs typeface="Estelle Black SF"/>
            </a:endParaRPr>
          </a:p>
        </p:txBody>
      </p:sp>
      <p:pic>
        <p:nvPicPr>
          <p:cNvPr id="9" name="Picture 8" descr="exodus 20 context.JPG"/>
          <p:cNvPicPr>
            <a:picLocks noChangeAspect="1"/>
          </p:cNvPicPr>
          <p:nvPr/>
        </p:nvPicPr>
        <p:blipFill>
          <a:blip r:embed="rId3"/>
          <a:stretch>
            <a:fillRect/>
          </a:stretch>
        </p:blipFill>
        <p:spPr>
          <a:xfrm>
            <a:off x="4876800" y="-1"/>
            <a:ext cx="4025900" cy="6858001"/>
          </a:xfrm>
          <a:prstGeom prst="rect">
            <a:avLst/>
          </a:prstGeom>
        </p:spPr>
      </p:pic>
      <p:sp>
        <p:nvSpPr>
          <p:cNvPr id="5" name="TextBox 3"/>
          <p:cNvSpPr txBox="1">
            <a:spLocks noChangeArrowheads="1"/>
          </p:cNvSpPr>
          <p:nvPr/>
        </p:nvSpPr>
        <p:spPr bwMode="auto">
          <a:xfrm>
            <a:off x="1676400" y="5410201"/>
            <a:ext cx="2819400" cy="366713"/>
          </a:xfrm>
          <a:prstGeom prst="rect">
            <a:avLst/>
          </a:prstGeom>
          <a:noFill/>
          <a:ln w="9525">
            <a:noFill/>
            <a:miter lim="800000"/>
            <a:headEnd/>
            <a:tailEnd/>
          </a:ln>
        </p:spPr>
        <p:txBody>
          <a:bodyPr wrap="square">
            <a:prstTxWarp prst="textNoShape">
              <a:avLst/>
            </a:prstTxWarp>
            <a:spAutoFit/>
          </a:bodyPr>
          <a:lstStyle/>
          <a:p>
            <a:pPr algn="r"/>
            <a:r>
              <a:rPr lang="en-US" b="1" dirty="0" err="1"/>
              <a:t>www.wordle.net</a:t>
            </a:r>
            <a:endParaRPr lang="en-US" b="1" dirty="0"/>
          </a:p>
        </p:txBody>
      </p:sp>
    </p:spTree>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ea typeface="ＭＳ Ｐゴシック" pitchFamily="71" charset="-128"/>
              <a:cs typeface="ＭＳ Ｐゴシック" pitchFamily="71" charset="-128"/>
            </a:endParaRPr>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prstTxWarp>
            <a:scene3d>
              <a:camera prst="orthographicFront"/>
              <a:lightRig rig="threePt" dir="t"/>
            </a:scene3d>
            <a:sp3d extrusionH="57150">
              <a:bevelT w="82550" h="38100" prst="coolSlant"/>
            </a:sp3d>
          </a:bodyPr>
          <a:lstStyle/>
          <a:p>
            <a:pPr algn="ctr">
              <a:defRPr/>
            </a:pPr>
            <a:r>
              <a:rPr lang="en-US" sz="3300" kern="10" dirty="0">
                <a:ln w="9525">
                  <a:noFill/>
                  <a:round/>
                  <a:headEnd/>
                  <a:tailEnd/>
                </a:ln>
                <a:gradFill flip="none" rotWithShape="1">
                  <a:gsLst>
                    <a:gs pos="0">
                      <a:srgbClr val="008000"/>
                    </a:gs>
                    <a:gs pos="100000">
                      <a:srgbClr val="008000"/>
                    </a:gs>
                    <a:gs pos="50000">
                      <a:srgbClr val="003F06"/>
                    </a:gs>
                  </a:gsLst>
                  <a:lin ang="5400000" scaled="0"/>
                  <a:tileRect/>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05800" cy="5486400"/>
          </a:xfrm>
        </p:spPr>
        <p:txBody>
          <a:bodyPr anchor="t"/>
          <a:lstStyle/>
          <a:p>
            <a:pPr>
              <a:lnSpc>
                <a:spcPct val="120000"/>
              </a:lnSpc>
            </a:pPr>
            <a:r>
              <a:rPr lang="en-US" sz="4000" dirty="0">
                <a:solidFill>
                  <a:srgbClr val="4F6228"/>
                </a:solidFill>
                <a:latin typeface="Estelle Black SF"/>
                <a:cs typeface="Estelle Black SF"/>
              </a:rPr>
              <a:t>“The word ‘good’ has many meanings. For example, if a man were to shoot his grandmother at a range of five hundred yards, I should call him a good shot, but not necessarily a good man.”</a:t>
            </a:r>
            <a:endParaRPr lang="en-US" sz="4000" dirty="0">
              <a:solidFill>
                <a:srgbClr val="4F6228"/>
              </a:solidFill>
              <a:latin typeface="Estelle Black SF"/>
              <a:ea typeface="ＭＳ Ｐゴシック" pitchFamily="71" charset="-128"/>
              <a:cs typeface="Estelle Black SF"/>
            </a:endParaRPr>
          </a:p>
        </p:txBody>
      </p:sp>
      <p:sp>
        <p:nvSpPr>
          <p:cNvPr id="92164" name="TextBox 3"/>
          <p:cNvSpPr txBox="1">
            <a:spLocks noChangeArrowheads="1"/>
          </p:cNvSpPr>
          <p:nvPr/>
        </p:nvSpPr>
        <p:spPr bwMode="auto">
          <a:xfrm>
            <a:off x="5943600" y="5867401"/>
            <a:ext cx="4114800" cy="366713"/>
          </a:xfrm>
          <a:prstGeom prst="rect">
            <a:avLst/>
          </a:prstGeom>
          <a:noFill/>
          <a:ln w="9525">
            <a:noFill/>
            <a:miter lim="800000"/>
            <a:headEnd/>
            <a:tailEnd/>
          </a:ln>
        </p:spPr>
        <p:txBody>
          <a:bodyPr>
            <a:prstTxWarp prst="textNoShape">
              <a:avLst/>
            </a:prstTxWarp>
            <a:spAutoFit/>
          </a:bodyPr>
          <a:lstStyle/>
          <a:p>
            <a:pPr algn="r"/>
            <a:r>
              <a:rPr lang="en-US" b="1" i="1" dirty="0"/>
              <a:t>G. K. Chesterton</a:t>
            </a: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 name="Rectangle 5"/>
          <p:cNvSpPr/>
          <p:nvPr/>
        </p:nvSpPr>
        <p:spPr>
          <a:xfrm>
            <a:off x="1752600" y="1295400"/>
            <a:ext cx="8305800" cy="2743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5907" name="Rectangle 3"/>
          <p:cNvSpPr>
            <a:spLocks noGrp="1" noChangeArrowheads="1"/>
          </p:cNvSpPr>
          <p:nvPr>
            <p:ph type="ctrTitle" idx="4294967295"/>
          </p:nvPr>
        </p:nvSpPr>
        <p:spPr>
          <a:xfrm>
            <a:off x="1905000" y="304800"/>
            <a:ext cx="2209800" cy="762000"/>
          </a:xfrm>
        </p:spPr>
        <p:txBody>
          <a:bodyPr anchor="t"/>
          <a:lstStyle/>
          <a:p>
            <a:pPr>
              <a:lnSpc>
                <a:spcPct val="120000"/>
              </a:lnSpc>
            </a:pPr>
            <a:r>
              <a:rPr lang="en-US" sz="4000" dirty="0">
                <a:solidFill>
                  <a:srgbClr val="4F6228"/>
                </a:solidFill>
                <a:latin typeface="Estelle Black SF"/>
                <a:cs typeface="Estelle Black SF"/>
              </a:rPr>
              <a:t>ethics:</a:t>
            </a:r>
            <a:endParaRPr lang="en-US" sz="4000" dirty="0">
              <a:solidFill>
                <a:srgbClr val="4F6228"/>
              </a:solidFill>
              <a:latin typeface="Estelle Black SF"/>
              <a:ea typeface="ＭＳ Ｐゴシック" pitchFamily="71" charset="-128"/>
              <a:cs typeface="Estelle Black SF"/>
            </a:endParaRPr>
          </a:p>
        </p:txBody>
      </p:sp>
      <p:sp>
        <p:nvSpPr>
          <p:cNvPr id="7" name="Rectangle 6"/>
          <p:cNvSpPr/>
          <p:nvPr/>
        </p:nvSpPr>
        <p:spPr>
          <a:xfrm>
            <a:off x="3276600" y="2971800"/>
            <a:ext cx="6248400" cy="3276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Screen Shot 2013-11-04 at 5.14.00 PM.JPG"/>
          <p:cNvPicPr>
            <a:picLocks noChangeAspect="1"/>
          </p:cNvPicPr>
          <p:nvPr/>
        </p:nvPicPr>
        <p:blipFill>
          <a:blip r:embed="rId3"/>
          <a:stretch>
            <a:fillRect/>
          </a:stretch>
        </p:blipFill>
        <p:spPr>
          <a:xfrm>
            <a:off x="1828801" y="1371600"/>
            <a:ext cx="8128001" cy="2552700"/>
          </a:xfrm>
          <a:prstGeom prst="rect">
            <a:avLst/>
          </a:prstGeom>
        </p:spPr>
      </p:pic>
      <p:pic>
        <p:nvPicPr>
          <p:cNvPr id="10" name="Picture 9" descr="Batman-morality.jpg"/>
          <p:cNvPicPr>
            <a:picLocks noChangeAspect="1"/>
          </p:cNvPicPr>
          <p:nvPr/>
        </p:nvPicPr>
        <p:blipFill>
          <a:blip r:embed="rId4"/>
          <a:stretch>
            <a:fillRect/>
          </a:stretch>
        </p:blipFill>
        <p:spPr>
          <a:xfrm>
            <a:off x="3352800" y="3048000"/>
            <a:ext cx="6096000" cy="31115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decel="5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par>
                          <p:cTn id="19" fill="hold">
                            <p:stCondLst>
                              <p:cond delay="500"/>
                            </p:stCondLst>
                            <p:childTnLst>
                              <p:par>
                                <p:cTn id="20" presetID="2" presetClass="entr" presetSubtype="4" accel="50000" decel="5000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15363"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gd name="adj" fmla="val 85648"/>
              </a:avLst>
            </a:prstTxWarp>
          </a:bodyPr>
          <a:lstStyle/>
          <a:p>
            <a:pPr algn="ctr"/>
            <a:r>
              <a:rPr lang="en-US" sz="3300" kern="10">
                <a:ln w="9525">
                  <a:noFill/>
                  <a:round/>
                  <a:headEnd/>
                  <a:tailEnd/>
                </a:ln>
                <a:gradFill rotWithShape="1">
                  <a:gsLst>
                    <a:gs pos="0">
                      <a:srgbClr val="000000"/>
                    </a:gs>
                    <a:gs pos="50000">
                      <a:srgbClr val="0033CC"/>
                    </a:gs>
                    <a:gs pos="100000">
                      <a:srgbClr val="000000"/>
                    </a:gs>
                  </a:gsLst>
                  <a:lin ang="5400000" scaled="1"/>
                </a:gradFill>
                <a:effectLst>
                  <a:outerShdw blurRad="63500" dist="17819" dir="2700000" algn="ctr" rotWithShape="0">
                    <a:srgbClr val="C0C0C0">
                      <a:alpha val="74997"/>
                    </a:srgbClr>
                  </a:outerShdw>
                </a:effectLst>
                <a:latin typeface="Impact"/>
                <a:ea typeface="Impact"/>
                <a:cs typeface="Impact"/>
              </a:rPr>
              <a:t>God Loves You</a:t>
            </a:r>
          </a:p>
        </p:txBody>
      </p:sp>
    </p:spTree>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idx="4294967295"/>
          </p:nvPr>
        </p:nvSpPr>
        <p:spPr>
          <a:xfrm>
            <a:off x="1905000" y="304800"/>
            <a:ext cx="8305800" cy="5486400"/>
          </a:xfrm>
        </p:spPr>
        <p:txBody>
          <a:bodyPr anchor="t"/>
          <a:lstStyle/>
          <a:p>
            <a:pPr>
              <a:lnSpc>
                <a:spcPct val="120000"/>
              </a:lnSpc>
            </a:pPr>
            <a:r>
              <a:rPr lang="en-US" sz="4000" dirty="0">
                <a:solidFill>
                  <a:srgbClr val="4F6228"/>
                </a:solidFill>
                <a:latin typeface="Estelle Black SF"/>
                <a:cs typeface="Estelle Black SF"/>
              </a:rPr>
              <a:t>“Ethics is in origin the art of recommending to others the sacrifices required for cooperation with oneself.”</a:t>
            </a:r>
            <a:endParaRPr lang="en-US" sz="4000" dirty="0">
              <a:solidFill>
                <a:srgbClr val="4F6228"/>
              </a:solidFill>
              <a:latin typeface="Estelle Black SF"/>
              <a:ea typeface="ＭＳ Ｐゴシック" pitchFamily="71" charset="-128"/>
              <a:cs typeface="Estelle Black SF"/>
            </a:endParaRPr>
          </a:p>
        </p:txBody>
      </p:sp>
      <p:sp>
        <p:nvSpPr>
          <p:cNvPr id="92164" name="TextBox 3"/>
          <p:cNvSpPr txBox="1">
            <a:spLocks noChangeArrowheads="1"/>
          </p:cNvSpPr>
          <p:nvPr/>
        </p:nvSpPr>
        <p:spPr bwMode="auto">
          <a:xfrm>
            <a:off x="5943600" y="5867401"/>
            <a:ext cx="4114800" cy="366713"/>
          </a:xfrm>
          <a:prstGeom prst="rect">
            <a:avLst/>
          </a:prstGeom>
          <a:noFill/>
          <a:ln w="9525">
            <a:noFill/>
            <a:miter lim="800000"/>
            <a:headEnd/>
            <a:tailEnd/>
          </a:ln>
        </p:spPr>
        <p:txBody>
          <a:bodyPr>
            <a:prstTxWarp prst="textNoShape">
              <a:avLst/>
            </a:prstTxWarp>
            <a:spAutoFit/>
          </a:bodyPr>
          <a:lstStyle/>
          <a:p>
            <a:pPr algn="r"/>
            <a:r>
              <a:rPr lang="en-US" b="1" i="1" dirty="0"/>
              <a:t>Bertrand </a:t>
            </a:r>
            <a:r>
              <a:rPr lang="en-US" b="1" i="1" dirty="0" err="1"/>
              <a:t>Russel</a:t>
            </a:r>
            <a:endParaRPr lang="en-US" b="1" i="1" dirty="0"/>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 name="Rectangle 5"/>
          <p:cNvSpPr/>
          <p:nvPr/>
        </p:nvSpPr>
        <p:spPr>
          <a:xfrm>
            <a:off x="4724400" y="381000"/>
            <a:ext cx="4800600" cy="5791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5907" name="Rectangle 3"/>
          <p:cNvSpPr>
            <a:spLocks noGrp="1" noChangeArrowheads="1"/>
          </p:cNvSpPr>
          <p:nvPr>
            <p:ph type="ctrTitle" idx="4294967295"/>
          </p:nvPr>
        </p:nvSpPr>
        <p:spPr>
          <a:xfrm>
            <a:off x="1905000" y="304800"/>
            <a:ext cx="2209800" cy="762000"/>
          </a:xfrm>
        </p:spPr>
        <p:txBody>
          <a:bodyPr anchor="t"/>
          <a:lstStyle/>
          <a:p>
            <a:pPr>
              <a:lnSpc>
                <a:spcPct val="120000"/>
              </a:lnSpc>
            </a:pPr>
            <a:r>
              <a:rPr lang="en-US" sz="4000" dirty="0">
                <a:solidFill>
                  <a:srgbClr val="4F6228"/>
                </a:solidFill>
                <a:latin typeface="Estelle Black SF"/>
                <a:cs typeface="Estelle Black SF"/>
              </a:rPr>
              <a:t>ethics:</a:t>
            </a:r>
            <a:endParaRPr lang="en-US" sz="4000" dirty="0">
              <a:solidFill>
                <a:srgbClr val="4F6228"/>
              </a:solidFill>
              <a:latin typeface="Estelle Black SF"/>
              <a:ea typeface="ＭＳ Ｐゴシック" pitchFamily="71" charset="-128"/>
              <a:cs typeface="Estelle Black SF"/>
            </a:endParaRPr>
          </a:p>
        </p:txBody>
      </p:sp>
      <p:pic>
        <p:nvPicPr>
          <p:cNvPr id="9" name="Picture 8" descr="Godsmessagebox.tif"/>
          <p:cNvPicPr>
            <a:picLocks noChangeAspect="1"/>
          </p:cNvPicPr>
          <p:nvPr/>
        </p:nvPicPr>
        <p:blipFill>
          <a:blip r:embed="rId3"/>
          <a:srcRect t="13333" r="7867" b="5556"/>
          <a:stretch>
            <a:fillRect/>
          </a:stretch>
        </p:blipFill>
        <p:spPr>
          <a:xfrm>
            <a:off x="4800600" y="457200"/>
            <a:ext cx="4648200" cy="5562600"/>
          </a:xfrm>
          <a:prstGeom prst="rect">
            <a:avLst/>
          </a:prstGeom>
        </p:spPr>
      </p:pic>
      <p:sp>
        <p:nvSpPr>
          <p:cNvPr id="7" name="Rectangle 6"/>
          <p:cNvSpPr/>
          <p:nvPr/>
        </p:nvSpPr>
        <p:spPr>
          <a:xfrm>
            <a:off x="1828800" y="2590800"/>
            <a:ext cx="8305800" cy="2667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dlbrt-steal-data-lose-ethics.gif"/>
          <p:cNvPicPr>
            <a:picLocks noChangeAspect="1"/>
          </p:cNvPicPr>
          <p:nvPr/>
        </p:nvPicPr>
        <p:blipFill>
          <a:blip r:embed="rId4"/>
          <a:stretch>
            <a:fillRect/>
          </a:stretch>
        </p:blipFill>
        <p:spPr>
          <a:xfrm>
            <a:off x="1905001" y="2667000"/>
            <a:ext cx="8128001" cy="25273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42" presetClass="entr" presetSubtype="0"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1000"/>
                                        <p:tgtEl>
                                          <p:spTgt spid="9"/>
                                        </p:tgtEl>
                                      </p:cBhvr>
                                    </p:animEffect>
                                    <p:anim calcmode="lin" valueType="num">
                                      <p:cBhvr>
                                        <p:cTn id="26" dur="1000" fill="hold"/>
                                        <p:tgtEl>
                                          <p:spTgt spid="9"/>
                                        </p:tgtEl>
                                        <p:attrNameLst>
                                          <p:attrName>ppt_x</p:attrName>
                                        </p:attrNameLst>
                                      </p:cBhvr>
                                      <p:tavLst>
                                        <p:tav tm="0">
                                          <p:val>
                                            <p:strVal val="#ppt_x"/>
                                          </p:val>
                                        </p:tav>
                                        <p:tav tm="100000">
                                          <p:val>
                                            <p:strVal val="#ppt_x"/>
                                          </p:val>
                                        </p:tav>
                                      </p:tavLst>
                                    </p:anim>
                                    <p:anim calcmode="lin" valueType="num">
                                      <p:cBhvr>
                                        <p:cTn id="2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752600" y="228600"/>
            <a:ext cx="8686800" cy="5638800"/>
          </a:xfrm>
        </p:spPr>
        <p:txBody>
          <a:bodyPr anchor="t"/>
          <a:lstStyle/>
          <a:p>
            <a:r>
              <a:rPr lang="en-US" sz="3200" dirty="0">
                <a:solidFill>
                  <a:srgbClr val="660066"/>
                </a:solidFill>
                <a:effectLst>
                  <a:outerShdw blurRad="50800" dist="38100" dir="2700000">
                    <a:srgbClr val="000000">
                      <a:alpha val="43000"/>
                    </a:srgbClr>
                  </a:outerShdw>
                </a:effectLst>
                <a:latin typeface="Estelle Black SF"/>
                <a:cs typeface="Estelle Black SF"/>
              </a:rPr>
              <a:t>Remember the </a:t>
            </a:r>
            <a:r>
              <a:rPr lang="en-US" sz="3200" dirty="0" err="1">
                <a:solidFill>
                  <a:srgbClr val="660066"/>
                </a:solidFill>
                <a:effectLst>
                  <a:outerShdw blurRad="50800" dist="38100" dir="2700000">
                    <a:srgbClr val="000000">
                      <a:alpha val="43000"/>
                    </a:srgbClr>
                  </a:outerShdw>
                </a:effectLst>
                <a:latin typeface="Estelle Black SF"/>
                <a:cs typeface="Estelle Black SF"/>
              </a:rPr>
              <a:t>sabbath</a:t>
            </a:r>
            <a:r>
              <a:rPr lang="en-US" sz="3200" dirty="0">
                <a:solidFill>
                  <a:srgbClr val="660066"/>
                </a:solidFill>
                <a:effectLst>
                  <a:outerShdw blurRad="50800" dist="38100" dir="2700000">
                    <a:srgbClr val="000000">
                      <a:alpha val="43000"/>
                    </a:srgbClr>
                  </a:outerShdw>
                </a:effectLst>
                <a:latin typeface="Estelle Black SF"/>
                <a:cs typeface="Estelle Black SF"/>
              </a:rPr>
              <a:t> day, to keep it holy. Six days </a:t>
            </a:r>
            <a:r>
              <a:rPr lang="en-US" sz="3200" dirty="0" err="1">
                <a:solidFill>
                  <a:srgbClr val="660066"/>
                </a:solidFill>
                <a:effectLst>
                  <a:outerShdw blurRad="50800" dist="38100" dir="2700000">
                    <a:srgbClr val="000000">
                      <a:alpha val="43000"/>
                    </a:srgbClr>
                  </a:outerShdw>
                </a:effectLst>
                <a:latin typeface="Estelle Black SF"/>
                <a:cs typeface="Estelle Black SF"/>
              </a:rPr>
              <a:t>shalt</a:t>
            </a:r>
            <a:r>
              <a:rPr lang="en-US" sz="3200" dirty="0">
                <a:solidFill>
                  <a:srgbClr val="660066"/>
                </a:solidFill>
                <a:effectLst>
                  <a:outerShdw blurRad="50800" dist="38100" dir="2700000">
                    <a:srgbClr val="000000">
                      <a:alpha val="43000"/>
                    </a:srgbClr>
                  </a:outerShdw>
                </a:effectLst>
                <a:latin typeface="Estelle Black SF"/>
                <a:cs typeface="Estelle Black SF"/>
              </a:rPr>
              <a:t> thou </a:t>
            </a:r>
            <a:r>
              <a:rPr lang="en-US" sz="3200" dirty="0" err="1">
                <a:solidFill>
                  <a:srgbClr val="660066"/>
                </a:solidFill>
                <a:effectLst>
                  <a:outerShdw blurRad="50800" dist="38100" dir="2700000">
                    <a:srgbClr val="000000">
                      <a:alpha val="43000"/>
                    </a:srgbClr>
                  </a:outerShdw>
                </a:effectLst>
                <a:latin typeface="Estelle Black SF"/>
                <a:cs typeface="Estelle Black SF"/>
              </a:rPr>
              <a:t>labour</a:t>
            </a:r>
            <a:r>
              <a:rPr lang="en-US" sz="3200" dirty="0">
                <a:solidFill>
                  <a:srgbClr val="660066"/>
                </a:solidFill>
                <a:effectLst>
                  <a:outerShdw blurRad="50800" dist="38100" dir="2700000">
                    <a:srgbClr val="000000">
                      <a:alpha val="43000"/>
                    </a:srgbClr>
                  </a:outerShdw>
                </a:effectLst>
                <a:latin typeface="Estelle Black SF"/>
                <a:cs typeface="Estelle Black SF"/>
              </a:rPr>
              <a:t>, and do all thy work: but the seventh day is the </a:t>
            </a:r>
            <a:r>
              <a:rPr lang="en-US" sz="3200" dirty="0" err="1">
                <a:solidFill>
                  <a:srgbClr val="660066"/>
                </a:solidFill>
                <a:effectLst>
                  <a:outerShdw blurRad="50800" dist="38100" dir="2700000">
                    <a:srgbClr val="000000">
                      <a:alpha val="43000"/>
                    </a:srgbClr>
                  </a:outerShdw>
                </a:effectLst>
                <a:latin typeface="Estelle Black SF"/>
                <a:cs typeface="Estelle Black SF"/>
              </a:rPr>
              <a:t>sabbath</a:t>
            </a:r>
            <a:r>
              <a:rPr lang="en-US" sz="3200" dirty="0">
                <a:solidFill>
                  <a:srgbClr val="660066"/>
                </a:solidFill>
                <a:effectLst>
                  <a:outerShdw blurRad="50800" dist="38100" dir="2700000">
                    <a:srgbClr val="000000">
                      <a:alpha val="43000"/>
                    </a:srgbClr>
                  </a:outerShdw>
                </a:effectLst>
                <a:latin typeface="Estelle Black SF"/>
                <a:cs typeface="Estelle Black SF"/>
              </a:rPr>
              <a:t> of the Lord thy God: in it thou </a:t>
            </a:r>
            <a:r>
              <a:rPr lang="en-US" sz="3200" dirty="0" err="1">
                <a:solidFill>
                  <a:srgbClr val="660066"/>
                </a:solidFill>
                <a:effectLst>
                  <a:outerShdw blurRad="50800" dist="38100" dir="2700000">
                    <a:srgbClr val="000000">
                      <a:alpha val="43000"/>
                    </a:srgbClr>
                  </a:outerShdw>
                </a:effectLst>
                <a:latin typeface="Estelle Black SF"/>
                <a:cs typeface="Estelle Black SF"/>
              </a:rPr>
              <a:t>shalt</a:t>
            </a:r>
            <a:r>
              <a:rPr lang="en-US" sz="3200" dirty="0">
                <a:solidFill>
                  <a:srgbClr val="660066"/>
                </a:solidFill>
                <a:effectLst>
                  <a:outerShdw blurRad="50800" dist="38100" dir="2700000">
                    <a:srgbClr val="000000">
                      <a:alpha val="43000"/>
                    </a:srgbClr>
                  </a:outerShdw>
                </a:effectLst>
                <a:latin typeface="Estelle Black SF"/>
                <a:cs typeface="Estelle Black SF"/>
              </a:rPr>
              <a:t> not do any work, thou, nor thy son, nor thy daughter, thy manservant, nor thy maidservant, nor thy cattle, nor thy stranger that is within thy gates: for in six days the Lord made heaven and earth, the sea, and all that in them is, and rested the seventh day: wherefore the Lord blessed the </a:t>
            </a:r>
            <a:r>
              <a:rPr lang="en-US" sz="3200" dirty="0" err="1">
                <a:solidFill>
                  <a:srgbClr val="660066"/>
                </a:solidFill>
                <a:effectLst>
                  <a:outerShdw blurRad="50800" dist="38100" dir="2700000">
                    <a:srgbClr val="000000">
                      <a:alpha val="43000"/>
                    </a:srgbClr>
                  </a:outerShdw>
                </a:effectLst>
                <a:latin typeface="Estelle Black SF"/>
                <a:cs typeface="Estelle Black SF"/>
              </a:rPr>
              <a:t>sabbath</a:t>
            </a:r>
            <a:r>
              <a:rPr lang="en-US" sz="3200" dirty="0">
                <a:solidFill>
                  <a:srgbClr val="660066"/>
                </a:solidFill>
                <a:effectLst>
                  <a:outerShdw blurRad="50800" dist="38100" dir="2700000">
                    <a:srgbClr val="000000">
                      <a:alpha val="43000"/>
                    </a:srgbClr>
                  </a:outerShdw>
                </a:effectLst>
                <a:latin typeface="Estelle Black SF"/>
                <a:cs typeface="Estelle Black SF"/>
              </a:rPr>
              <a:t> day, and hallowed it.</a:t>
            </a:r>
          </a:p>
        </p:txBody>
      </p:sp>
      <p:sp>
        <p:nvSpPr>
          <p:cNvPr id="25604" name="TextBox 3"/>
          <p:cNvSpPr txBox="1">
            <a:spLocks noChangeArrowheads="1"/>
          </p:cNvSpPr>
          <p:nvPr/>
        </p:nvSpPr>
        <p:spPr bwMode="auto">
          <a:xfrm>
            <a:off x="6477000" y="6411912"/>
            <a:ext cx="4114800" cy="369888"/>
          </a:xfrm>
          <a:prstGeom prst="rect">
            <a:avLst/>
          </a:prstGeom>
          <a:noFill/>
          <a:ln w="9525">
            <a:noFill/>
            <a:miter lim="800000"/>
            <a:headEnd/>
            <a:tailEnd/>
          </a:ln>
        </p:spPr>
        <p:txBody>
          <a:bodyPr>
            <a:prstTxWarp prst="textNoShape">
              <a:avLst/>
            </a:prstTxWarp>
            <a:spAutoFit/>
          </a:bodyPr>
          <a:lstStyle/>
          <a:p>
            <a:pPr algn="r"/>
            <a:r>
              <a:rPr lang="en-US" b="1" i="1" dirty="0"/>
              <a:t>Exodus 20:8-11 (KJV)</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88067" name="WordArt 2"/>
          <p:cNvSpPr>
            <a:spLocks noChangeArrowheads="1" noChangeShapeType="1" noTextEdit="1"/>
          </p:cNvSpPr>
          <p:nvPr/>
        </p:nvSpPr>
        <p:spPr bwMode="auto">
          <a:xfrm>
            <a:off x="3124201" y="2057400"/>
            <a:ext cx="5942013" cy="2362200"/>
          </a:xfrm>
          <a:prstGeom prst="rect">
            <a:avLst/>
          </a:prstGeom>
        </p:spPr>
        <p:txBody>
          <a:bodyPr wrap="none" fromWordArt="1">
            <a:prstTxWarp prst="textCanUp">
              <a:avLst>
                <a:gd name="adj" fmla="val 85648"/>
              </a:avLst>
            </a:prstTxWarp>
          </a:bodyPr>
          <a:lstStyle/>
          <a:p>
            <a:pPr algn="ctr"/>
            <a:r>
              <a:rPr lang="en-US" sz="3300" kern="10">
                <a:ln w="9525">
                  <a:noFill/>
                  <a:round/>
                  <a:headEnd/>
                  <a:tailEnd/>
                </a:ln>
                <a:gradFill rotWithShape="1">
                  <a:gsLst>
                    <a:gs pos="0">
                      <a:srgbClr val="000000"/>
                    </a:gs>
                    <a:gs pos="50000">
                      <a:schemeClr val="folHlink"/>
                    </a:gs>
                    <a:gs pos="100000">
                      <a:srgbClr val="000000"/>
                    </a:gs>
                  </a:gsLst>
                  <a:lin ang="5400000" scaled="1"/>
                </a:gradFill>
                <a:effectLst>
                  <a:outerShdw blurRad="63500" dist="17819" dir="2700000" algn="ctr" rotWithShape="0">
                    <a:srgbClr val="C0C0C0">
                      <a:alpha val="74997"/>
                    </a:srgbClr>
                  </a:outerShdw>
                </a:effectLst>
                <a:latin typeface="Impact"/>
                <a:ea typeface="Impact"/>
                <a:cs typeface="Impact"/>
              </a:rPr>
              <a:t>God Loves You</a:t>
            </a:r>
          </a:p>
        </p:txBody>
      </p:sp>
    </p:spTree>
    <p:extLst>
      <p:ext uri="{BB962C8B-B14F-4D97-AF65-F5344CB8AC3E}">
        <p14:creationId xmlns:p14="http://schemas.microsoft.com/office/powerpoint/2010/main" val="3988666390"/>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12192000" cy="68580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752600" y="228600"/>
            <a:ext cx="8686800" cy="6019800"/>
          </a:xfrm>
        </p:spPr>
        <p:txBody>
          <a:bodyPr anchor="t"/>
          <a:lstStyle/>
          <a:p>
            <a:pPr>
              <a:spcAft>
                <a:spcPts val="1200"/>
              </a:spcAft>
              <a:defRPr/>
            </a:pPr>
            <a:r>
              <a:rPr lang="en-US" sz="3200" dirty="0">
                <a:solidFill>
                  <a:srgbClr val="660066"/>
                </a:solidFill>
                <a:effectLst>
                  <a:outerShdw blurRad="50800" dist="38100" dir="2700000">
                    <a:srgbClr val="000000">
                      <a:alpha val="43000"/>
                    </a:srgbClr>
                  </a:outerShdw>
                </a:effectLst>
                <a:latin typeface="Estelle Black SF"/>
                <a:cs typeface="Estelle Black SF"/>
              </a:rPr>
              <a:t>Remember the Sabbath day by keeping it holy. Six days you shall labor and do all your work, but the seventh day is a </a:t>
            </a:r>
            <a:r>
              <a:rPr lang="en-US" sz="3200" dirty="0" err="1">
                <a:solidFill>
                  <a:srgbClr val="660066"/>
                </a:solidFill>
                <a:effectLst>
                  <a:outerShdw blurRad="50800" dist="38100" dir="2700000">
                    <a:srgbClr val="000000">
                      <a:alpha val="43000"/>
                    </a:srgbClr>
                  </a:outerShdw>
                </a:effectLst>
                <a:latin typeface="Estelle Black SF"/>
                <a:cs typeface="Estelle Black SF"/>
              </a:rPr>
              <a:t>sabbath</a:t>
            </a:r>
            <a:r>
              <a:rPr lang="en-US" sz="3200" dirty="0">
                <a:solidFill>
                  <a:srgbClr val="660066"/>
                </a:solidFill>
                <a:effectLst>
                  <a:outerShdw blurRad="50800" dist="38100" dir="2700000">
                    <a:srgbClr val="000000">
                      <a:alpha val="43000"/>
                    </a:srgbClr>
                  </a:outerShdw>
                </a:effectLst>
                <a:latin typeface="Estelle Black SF"/>
                <a:cs typeface="Estelle Black SF"/>
              </a:rPr>
              <a:t> to the Lord your God. On it you shall not do any work, neither you, nor your son or daughter, nor your male or female servant, nor your animals, nor any foreigner residing in your towns. For in six days the Lord made the heavens and the earth, the sea, and all that is in them, but he rested on the seventh day. Therefore the Lord blessed the Sabbath day and made it holy.</a:t>
            </a:r>
          </a:p>
        </p:txBody>
      </p:sp>
      <p:sp>
        <p:nvSpPr>
          <p:cNvPr id="25604" name="TextBox 3"/>
          <p:cNvSpPr txBox="1">
            <a:spLocks noChangeArrowheads="1"/>
          </p:cNvSpPr>
          <p:nvPr/>
        </p:nvSpPr>
        <p:spPr bwMode="auto">
          <a:xfrm>
            <a:off x="6477000" y="6411912"/>
            <a:ext cx="4114800" cy="369888"/>
          </a:xfrm>
          <a:prstGeom prst="rect">
            <a:avLst/>
          </a:prstGeom>
          <a:noFill/>
          <a:ln w="9525">
            <a:noFill/>
            <a:miter lim="800000"/>
            <a:headEnd/>
            <a:tailEnd/>
          </a:ln>
        </p:spPr>
        <p:txBody>
          <a:bodyPr>
            <a:prstTxWarp prst="textNoShape">
              <a:avLst/>
            </a:prstTxWarp>
            <a:spAutoFit/>
          </a:bodyPr>
          <a:lstStyle/>
          <a:p>
            <a:pPr algn="r"/>
            <a:r>
              <a:rPr lang="en-US" b="1" i="1" dirty="0"/>
              <a:t>Exodus 20:8-11 (NIV)</a:t>
            </a: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752600" y="228600"/>
            <a:ext cx="8686800" cy="5638800"/>
          </a:xfrm>
        </p:spPr>
        <p:txBody>
          <a:bodyPr anchor="t"/>
          <a:lstStyle/>
          <a:p>
            <a:r>
              <a:rPr lang="en-US" sz="3200" dirty="0">
                <a:solidFill>
                  <a:srgbClr val="660066"/>
                </a:solidFill>
                <a:effectLst>
                  <a:outerShdw blurRad="50800" dist="38100" dir="2700000">
                    <a:srgbClr val="000000">
                      <a:alpha val="43000"/>
                    </a:srgbClr>
                  </a:outerShdw>
                </a:effectLst>
                <a:latin typeface="Estelle Black SF"/>
                <a:cs typeface="Estelle Black SF"/>
              </a:rPr>
              <a:t>Now the Lord is that Spirit: and where the Spirit of the Lord is, there is liberty. But we all, with open face beholding as in a glass the glory of the Lord, are changed into the same image from glory to glory, even as by the Spirit of the Lord.</a:t>
            </a:r>
          </a:p>
        </p:txBody>
      </p:sp>
      <p:sp>
        <p:nvSpPr>
          <p:cNvPr id="25604" name="TextBox 3"/>
          <p:cNvSpPr txBox="1">
            <a:spLocks noChangeArrowheads="1"/>
          </p:cNvSpPr>
          <p:nvPr/>
        </p:nvSpPr>
        <p:spPr bwMode="auto">
          <a:xfrm>
            <a:off x="6477000" y="6411912"/>
            <a:ext cx="4114800" cy="369888"/>
          </a:xfrm>
          <a:prstGeom prst="rect">
            <a:avLst/>
          </a:prstGeom>
          <a:noFill/>
          <a:ln w="9525">
            <a:noFill/>
            <a:miter lim="800000"/>
            <a:headEnd/>
            <a:tailEnd/>
          </a:ln>
        </p:spPr>
        <p:txBody>
          <a:bodyPr>
            <a:prstTxWarp prst="textNoShape">
              <a:avLst/>
            </a:prstTxWarp>
            <a:spAutoFit/>
          </a:bodyPr>
          <a:lstStyle/>
          <a:p>
            <a:pPr algn="r"/>
            <a:r>
              <a:rPr lang="en-US" b="1" i="1" dirty="0"/>
              <a:t>II Corinthians 3:17-18 (KJV)</a:t>
            </a:r>
          </a:p>
        </p:txBody>
      </p:sp>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35907" name="Rectangle 3"/>
          <p:cNvSpPr>
            <a:spLocks noGrp="1" noChangeArrowheads="1"/>
          </p:cNvSpPr>
          <p:nvPr>
            <p:ph type="ctrTitle"/>
          </p:nvPr>
        </p:nvSpPr>
        <p:spPr>
          <a:xfrm>
            <a:off x="1752600" y="228600"/>
            <a:ext cx="8686800" cy="6019800"/>
          </a:xfrm>
        </p:spPr>
        <p:txBody>
          <a:bodyPr anchor="t"/>
          <a:lstStyle/>
          <a:p>
            <a:pPr>
              <a:spcAft>
                <a:spcPts val="1200"/>
              </a:spcAft>
              <a:defRPr/>
            </a:pPr>
            <a:r>
              <a:rPr lang="en-US" sz="3200" dirty="0">
                <a:solidFill>
                  <a:srgbClr val="660066"/>
                </a:solidFill>
                <a:effectLst>
                  <a:outerShdw blurRad="50800" dist="38100" dir="2700000">
                    <a:srgbClr val="000000">
                      <a:alpha val="43000"/>
                    </a:srgbClr>
                  </a:outerShdw>
                </a:effectLst>
                <a:latin typeface="Estelle Black SF"/>
                <a:cs typeface="Estelle Black SF"/>
              </a:rPr>
              <a:t>Now the Lord is the Spirit, and where the Spirit of the Lord is, there is freedom. And we all, who with unveiled faces contemplate the Lord’s glory, are being transformed into his image with ever-increasing glory, which comes from the Lord, who is the Spirit.</a:t>
            </a:r>
          </a:p>
        </p:txBody>
      </p:sp>
      <p:sp>
        <p:nvSpPr>
          <p:cNvPr id="25604" name="TextBox 3"/>
          <p:cNvSpPr txBox="1">
            <a:spLocks noChangeArrowheads="1"/>
          </p:cNvSpPr>
          <p:nvPr/>
        </p:nvSpPr>
        <p:spPr bwMode="auto">
          <a:xfrm>
            <a:off x="6477000" y="6411912"/>
            <a:ext cx="4114800" cy="369888"/>
          </a:xfrm>
          <a:prstGeom prst="rect">
            <a:avLst/>
          </a:prstGeom>
          <a:noFill/>
          <a:ln w="9525">
            <a:noFill/>
            <a:miter lim="800000"/>
            <a:headEnd/>
            <a:tailEnd/>
          </a:ln>
        </p:spPr>
        <p:txBody>
          <a:bodyPr>
            <a:prstTxWarp prst="textNoShape">
              <a:avLst/>
            </a:prstTxWarp>
            <a:spAutoFit/>
          </a:bodyPr>
          <a:lstStyle/>
          <a:p>
            <a:pPr algn="r"/>
            <a:r>
              <a:rPr lang="en-US" b="1" i="1" dirty="0"/>
              <a:t>II Corinthians 3:17-18 (NIV)</a:t>
            </a:r>
          </a:p>
        </p:txBody>
      </p:sp>
    </p:spTree>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ChangeArrowheads="1"/>
          </p:cNvSpPr>
          <p:nvPr/>
        </p:nvSpPr>
        <p:spPr bwMode="auto">
          <a:xfrm>
            <a:off x="1524000" y="0"/>
            <a:ext cx="9144000" cy="6858000"/>
          </a:xfrm>
          <a:prstGeom prst="rect">
            <a:avLst/>
          </a:prstGeom>
          <a:solidFill>
            <a:schemeClr val="bg1"/>
          </a:solidFill>
          <a:ln w="12700">
            <a:noFill/>
            <a:miter lim="800000"/>
            <a:headEnd type="none" w="sm" len="sm"/>
            <a:tailEnd type="none" w="sm" len="sm"/>
          </a:ln>
        </p:spPr>
        <p:txBody>
          <a:bodyPr wrap="none" anchor="ctr">
            <a:prstTxWarp prst="textNoShape">
              <a:avLst/>
            </a:prstTxWarp>
          </a:bodyPr>
          <a:lstStyle/>
          <a:p>
            <a:endParaRPr lang="en-US"/>
          </a:p>
        </p:txBody>
      </p:sp>
      <p:sp>
        <p:nvSpPr>
          <p:cNvPr id="6" name="Rectangle 5"/>
          <p:cNvSpPr/>
          <p:nvPr/>
        </p:nvSpPr>
        <p:spPr>
          <a:xfrm>
            <a:off x="1752600" y="1295400"/>
            <a:ext cx="5943600" cy="31242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5907" name="Rectangle 3"/>
          <p:cNvSpPr>
            <a:spLocks noGrp="1" noChangeArrowheads="1"/>
          </p:cNvSpPr>
          <p:nvPr>
            <p:ph type="ctrTitle" idx="4294967295"/>
          </p:nvPr>
        </p:nvSpPr>
        <p:spPr>
          <a:xfrm>
            <a:off x="1905000" y="304800"/>
            <a:ext cx="2209800" cy="762000"/>
          </a:xfrm>
        </p:spPr>
        <p:txBody>
          <a:bodyPr anchor="t"/>
          <a:lstStyle/>
          <a:p>
            <a:pPr>
              <a:lnSpc>
                <a:spcPct val="120000"/>
              </a:lnSpc>
            </a:pPr>
            <a:r>
              <a:rPr lang="en-US" sz="4000" dirty="0">
                <a:solidFill>
                  <a:srgbClr val="4F6228"/>
                </a:solidFill>
                <a:latin typeface="Estelle Black SF"/>
                <a:cs typeface="Estelle Black SF"/>
              </a:rPr>
              <a:t>ethics:</a:t>
            </a:r>
            <a:endParaRPr lang="en-US" sz="4000" dirty="0">
              <a:solidFill>
                <a:srgbClr val="4F6228"/>
              </a:solidFill>
              <a:latin typeface="Estelle Black SF"/>
              <a:ea typeface="ＭＳ Ｐゴシック" pitchFamily="71" charset="-128"/>
              <a:cs typeface="Estelle Black SF"/>
            </a:endParaRPr>
          </a:p>
        </p:txBody>
      </p:sp>
      <p:sp>
        <p:nvSpPr>
          <p:cNvPr id="7" name="Rectangle 6"/>
          <p:cNvSpPr/>
          <p:nvPr/>
        </p:nvSpPr>
        <p:spPr>
          <a:xfrm>
            <a:off x="2971800" y="2743200"/>
            <a:ext cx="7391400" cy="304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CB_altlook1.jpg"/>
          <p:cNvPicPr>
            <a:picLocks noChangeAspect="1"/>
          </p:cNvPicPr>
          <p:nvPr/>
        </p:nvPicPr>
        <p:blipFill>
          <a:blip r:embed="rId3"/>
          <a:stretch>
            <a:fillRect/>
          </a:stretch>
        </p:blipFill>
        <p:spPr>
          <a:xfrm>
            <a:off x="1828801" y="1371601"/>
            <a:ext cx="5793783" cy="2954337"/>
          </a:xfrm>
          <a:prstGeom prst="rect">
            <a:avLst/>
          </a:prstGeom>
        </p:spPr>
      </p:pic>
      <p:pic>
        <p:nvPicPr>
          <p:cNvPr id="11" name="Picture 10" descr="CB_altlook2.jpg"/>
          <p:cNvPicPr>
            <a:picLocks noChangeAspect="1"/>
          </p:cNvPicPr>
          <p:nvPr/>
        </p:nvPicPr>
        <p:blipFill>
          <a:blip r:embed="rId4"/>
          <a:stretch>
            <a:fillRect/>
          </a:stretch>
        </p:blipFill>
        <p:spPr>
          <a:xfrm>
            <a:off x="3048001" y="2819400"/>
            <a:ext cx="7207717" cy="2895600"/>
          </a:xfrm>
          <a:prstGeom prst="rect">
            <a:avLst/>
          </a:prstGeom>
        </p:spPr>
      </p:pic>
      <p:sp>
        <p:nvSpPr>
          <p:cNvPr id="13" name="Rectangle 12"/>
          <p:cNvSpPr/>
          <p:nvPr/>
        </p:nvSpPr>
        <p:spPr>
          <a:xfrm>
            <a:off x="4648200" y="228600"/>
            <a:ext cx="5181600" cy="36576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descr="CB_altlook3.jpg"/>
          <p:cNvPicPr>
            <a:picLocks noChangeAspect="1"/>
          </p:cNvPicPr>
          <p:nvPr/>
        </p:nvPicPr>
        <p:blipFill>
          <a:blip r:embed="rId5"/>
          <a:stretch>
            <a:fillRect/>
          </a:stretch>
        </p:blipFill>
        <p:spPr>
          <a:xfrm>
            <a:off x="4724400" y="304800"/>
            <a:ext cx="5071770" cy="3505200"/>
          </a:xfrm>
          <a:prstGeom prst="rect">
            <a:avLst/>
          </a:prstGeom>
        </p:spPr>
      </p:pic>
      <p:sp>
        <p:nvSpPr>
          <p:cNvPr id="14" name="Rectangle 13"/>
          <p:cNvSpPr/>
          <p:nvPr/>
        </p:nvSpPr>
        <p:spPr>
          <a:xfrm>
            <a:off x="2133600" y="3429000"/>
            <a:ext cx="6477000" cy="3048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5" name="Picture 14" descr="CB_altlook4.jpg"/>
          <p:cNvPicPr>
            <a:picLocks noChangeAspect="1"/>
          </p:cNvPicPr>
          <p:nvPr/>
        </p:nvPicPr>
        <p:blipFill>
          <a:blip r:embed="rId6"/>
          <a:stretch>
            <a:fillRect/>
          </a:stretch>
        </p:blipFill>
        <p:spPr>
          <a:xfrm>
            <a:off x="2209800" y="3505201"/>
            <a:ext cx="6324600" cy="2876815"/>
          </a:xfrm>
          <a:prstGeom prst="rect">
            <a:avLst/>
          </a:prstGeom>
        </p:spPr>
      </p:pic>
      <p:sp>
        <p:nvSpPr>
          <p:cNvPr id="17" name="Rectangle 16"/>
          <p:cNvSpPr/>
          <p:nvPr/>
        </p:nvSpPr>
        <p:spPr>
          <a:xfrm>
            <a:off x="4343400" y="1447800"/>
            <a:ext cx="3810000" cy="4800600"/>
          </a:xfrm>
          <a:prstGeom prst="rect">
            <a:avLst/>
          </a:prstGeom>
          <a:gradFill flip="none" rotWithShape="1">
            <a:gsLst>
              <a:gs pos="0">
                <a:srgbClr val="C0504D"/>
              </a:gs>
              <a:gs pos="100000">
                <a:schemeClr val="accent2">
                  <a:lumMod val="50000"/>
                </a:schemeClr>
              </a:gs>
            </a:gsLst>
            <a:lin ang="5400000" scaled="0"/>
            <a:tileRect/>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descr="CB_altlook5.jpg"/>
          <p:cNvPicPr>
            <a:picLocks noChangeAspect="1"/>
          </p:cNvPicPr>
          <p:nvPr/>
        </p:nvPicPr>
        <p:blipFill>
          <a:blip r:embed="rId7"/>
          <a:stretch>
            <a:fillRect/>
          </a:stretch>
        </p:blipFill>
        <p:spPr>
          <a:xfrm>
            <a:off x="4419600" y="1600201"/>
            <a:ext cx="3632200" cy="4572001"/>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accel="50000" decel="5000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par>
                                <p:cTn id="9" presetID="10"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nodeType="clickEffect">
                                  <p:stCondLst>
                                    <p:cond delay="0"/>
                                  </p:stCondLst>
                                  <p:childTnLst>
                                    <p:animEffect transition="out" filter="fade">
                                      <p:cBhvr>
                                        <p:cTn id="15" dur="500"/>
                                        <p:tgtEl>
                                          <p:spTgt spid="10"/>
                                        </p:tgtEl>
                                      </p:cBhvr>
                                    </p:animEffect>
                                    <p:set>
                                      <p:cBhvr>
                                        <p:cTn id="16" dur="1" fill="hold">
                                          <p:stCondLst>
                                            <p:cond delay="499"/>
                                          </p:stCondLst>
                                        </p:cTn>
                                        <p:tgtEl>
                                          <p:spTgt spid="10"/>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par>
                          <p:cTn id="19" fill="hold">
                            <p:stCondLst>
                              <p:cond delay="500"/>
                            </p:stCondLst>
                            <p:childTnLst>
                              <p:par>
                                <p:cTn id="20" presetID="2" presetClass="entr" presetSubtype="4" accel="50000" decel="50000"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 calcmode="lin" valueType="num">
                                      <p:cBhvr additive="base">
                                        <p:cTn id="22" dur="500" fill="hold"/>
                                        <p:tgtEl>
                                          <p:spTgt spid="11"/>
                                        </p:tgtEl>
                                        <p:attrNameLst>
                                          <p:attrName>ppt_x</p:attrName>
                                        </p:attrNameLst>
                                      </p:cBhvr>
                                      <p:tavLst>
                                        <p:tav tm="0">
                                          <p:val>
                                            <p:strVal val="#ppt_x"/>
                                          </p:val>
                                        </p:tav>
                                        <p:tav tm="100000">
                                          <p:val>
                                            <p:strVal val="#ppt_x"/>
                                          </p:val>
                                        </p:tav>
                                      </p:tavLst>
                                    </p:anim>
                                    <p:anim calcmode="lin" valueType="num">
                                      <p:cBhvr additive="base">
                                        <p:cTn id="23" dur="500" fill="hold"/>
                                        <p:tgtEl>
                                          <p:spTgt spid="11"/>
                                        </p:tgtEl>
                                        <p:attrNameLst>
                                          <p:attrName>ppt_y</p:attrName>
                                        </p:attrNameLst>
                                      </p:cBhvr>
                                      <p:tavLst>
                                        <p:tav tm="0">
                                          <p:val>
                                            <p:strVal val="1+#ppt_h/2"/>
                                          </p:val>
                                        </p:tav>
                                        <p:tav tm="100000">
                                          <p:val>
                                            <p:strVal val="#ppt_y"/>
                                          </p:val>
                                        </p:tav>
                                      </p:tavLst>
                                    </p:anim>
                                  </p:childTnLst>
                                </p:cTn>
                              </p:par>
                              <p:par>
                                <p:cTn id="24" presetID="10"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xit" presetSubtype="0" fill="hold" nodeType="clickEffect">
                                  <p:stCondLst>
                                    <p:cond delay="0"/>
                                  </p:stCondLst>
                                  <p:childTnLst>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1" presetClass="exit" presetSubtype="0" fill="hold" grpId="1" nodeType="withEffect">
                                  <p:stCondLst>
                                    <p:cond delay="0"/>
                                  </p:stCondLst>
                                  <p:childTnLst>
                                    <p:set>
                                      <p:cBhvr>
                                        <p:cTn id="33" dur="1" fill="hold">
                                          <p:stCondLst>
                                            <p:cond delay="0"/>
                                          </p:stCondLst>
                                        </p:cTn>
                                        <p:tgtEl>
                                          <p:spTgt spid="7"/>
                                        </p:tgtEl>
                                        <p:attrNameLst>
                                          <p:attrName>style.visibility</p:attrName>
                                        </p:attrNameLst>
                                      </p:cBhvr>
                                      <p:to>
                                        <p:strVal val="hidden"/>
                                      </p:to>
                                    </p:set>
                                  </p:childTnLst>
                                </p:cTn>
                              </p:par>
                            </p:childTnLst>
                          </p:cTn>
                        </p:par>
                        <p:par>
                          <p:cTn id="34" fill="hold">
                            <p:stCondLst>
                              <p:cond delay="500"/>
                            </p:stCondLst>
                            <p:childTnLst>
                              <p:par>
                                <p:cTn id="35" presetID="2" presetClass="entr" presetSubtype="8" accel="50000" decel="50000"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0-#ppt_w/2"/>
                                          </p:val>
                                        </p:tav>
                                        <p:tav tm="100000">
                                          <p:val>
                                            <p:strVal val="#ppt_x"/>
                                          </p:val>
                                        </p:tav>
                                      </p:tavLst>
                                    </p:anim>
                                    <p:anim calcmode="lin" valueType="num">
                                      <p:cBhvr additive="base">
                                        <p:cTn id="38" dur="500" fill="hold"/>
                                        <p:tgtEl>
                                          <p:spTgt spid="12"/>
                                        </p:tgtEl>
                                        <p:attrNameLst>
                                          <p:attrName>ppt_y</p:attrName>
                                        </p:attrNameLst>
                                      </p:cBhvr>
                                      <p:tavLst>
                                        <p:tav tm="0">
                                          <p:val>
                                            <p:strVal val="#ppt_y"/>
                                          </p:val>
                                        </p:tav>
                                        <p:tav tm="100000">
                                          <p:val>
                                            <p:strVal val="#ppt_y"/>
                                          </p:val>
                                        </p:tav>
                                      </p:tavLst>
                                    </p:anim>
                                  </p:childTnLst>
                                </p:cTn>
                              </p:par>
                              <p:par>
                                <p:cTn id="39" presetID="10" presetClass="entr" presetSubtype="0" fill="hold" grpId="0" nodeType="withEffect">
                                  <p:stCondLst>
                                    <p:cond delay="0"/>
                                  </p:stCondLst>
                                  <p:childTnLst>
                                    <p:set>
                                      <p:cBhvr>
                                        <p:cTn id="40" dur="1" fill="hold">
                                          <p:stCondLst>
                                            <p:cond delay="0"/>
                                          </p:stCondLst>
                                        </p:cTn>
                                        <p:tgtEl>
                                          <p:spTgt spid="13"/>
                                        </p:tgtEl>
                                        <p:attrNameLst>
                                          <p:attrName>style.visibility</p:attrName>
                                        </p:attrNameLst>
                                      </p:cBhvr>
                                      <p:to>
                                        <p:strVal val="visible"/>
                                      </p:to>
                                    </p:set>
                                    <p:animEffect transition="in" filter="fade">
                                      <p:cBhvr>
                                        <p:cTn id="41" dur="500"/>
                                        <p:tgtEl>
                                          <p:spTgt spid="13"/>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3"/>
                                        </p:tgtEl>
                                        <p:attrNameLst>
                                          <p:attrName>style.visibility</p:attrName>
                                        </p:attrNameLst>
                                      </p:cBhvr>
                                      <p:to>
                                        <p:strVal val="hidden"/>
                                      </p:to>
                                    </p:set>
                                  </p:childTnLst>
                                </p:cTn>
                              </p:par>
                            </p:childTnLst>
                          </p:cTn>
                        </p:par>
                        <p:par>
                          <p:cTn id="49" fill="hold">
                            <p:stCondLst>
                              <p:cond delay="500"/>
                            </p:stCondLst>
                            <p:childTnLst>
                              <p:par>
                                <p:cTn id="50" presetID="2" presetClass="entr" presetSubtype="2" accel="50000" decel="50000"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 calcmode="lin" valueType="num">
                                      <p:cBhvr additive="base">
                                        <p:cTn id="52" dur="500" fill="hold"/>
                                        <p:tgtEl>
                                          <p:spTgt spid="15"/>
                                        </p:tgtEl>
                                        <p:attrNameLst>
                                          <p:attrName>ppt_x</p:attrName>
                                        </p:attrNameLst>
                                      </p:cBhvr>
                                      <p:tavLst>
                                        <p:tav tm="0">
                                          <p:val>
                                            <p:strVal val="1+#ppt_w/2"/>
                                          </p:val>
                                        </p:tav>
                                        <p:tav tm="100000">
                                          <p:val>
                                            <p:strVal val="#ppt_x"/>
                                          </p:val>
                                        </p:tav>
                                      </p:tavLst>
                                    </p:anim>
                                    <p:anim calcmode="lin" valueType="num">
                                      <p:cBhvr additive="base">
                                        <p:cTn id="53" dur="500" fill="hold"/>
                                        <p:tgtEl>
                                          <p:spTgt spid="15"/>
                                        </p:tgtEl>
                                        <p:attrNameLst>
                                          <p:attrName>ppt_y</p:attrName>
                                        </p:attrNameLst>
                                      </p:cBhvr>
                                      <p:tavLst>
                                        <p:tav tm="0">
                                          <p:val>
                                            <p:strVal val="#ppt_y"/>
                                          </p:val>
                                        </p:tav>
                                        <p:tav tm="100000">
                                          <p:val>
                                            <p:strVal val="#ppt_y"/>
                                          </p:val>
                                        </p:tav>
                                      </p:tavLst>
                                    </p:anim>
                                  </p:childTnLst>
                                </p:cTn>
                              </p:par>
                              <p:par>
                                <p:cTn id="54" presetID="10" presetClass="entr" presetSubtype="0" fill="hold" grpId="0" nodeType="with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500"/>
                                        <p:tgtEl>
                                          <p:spTgt spid="15"/>
                                        </p:tgtEl>
                                      </p:cBhvr>
                                    </p:animEffect>
                                    <p:set>
                                      <p:cBhvr>
                                        <p:cTn id="61" dur="1" fill="hold">
                                          <p:stCondLst>
                                            <p:cond delay="499"/>
                                          </p:stCondLst>
                                        </p:cTn>
                                        <p:tgtEl>
                                          <p:spTgt spid="15"/>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anim calcmode="lin" valueType="num">
                                      <p:cBhvr>
                                        <p:cTn id="69" dur="500" fill="hold"/>
                                        <p:tgtEl>
                                          <p:spTgt spid="16"/>
                                        </p:tgtEl>
                                        <p:attrNameLst>
                                          <p:attrName>ppt_x</p:attrName>
                                        </p:attrNameLst>
                                      </p:cBhvr>
                                      <p:tavLst>
                                        <p:tav tm="0">
                                          <p:val>
                                            <p:strVal val="#ppt_x"/>
                                          </p:val>
                                        </p:tav>
                                        <p:tav tm="100000">
                                          <p:val>
                                            <p:strVal val="#ppt_x"/>
                                          </p:val>
                                        </p:tav>
                                      </p:tavLst>
                                    </p:anim>
                                    <p:anim calcmode="lin" valueType="num">
                                      <p:cBhvr>
                                        <p:cTn id="70" dur="500" fill="hold"/>
                                        <p:tgtEl>
                                          <p:spTgt spid="16"/>
                                        </p:tgtEl>
                                        <p:attrNameLst>
                                          <p:attrName>ppt_y</p:attrName>
                                        </p:attrNameLst>
                                      </p:cBhvr>
                                      <p:tavLst>
                                        <p:tav tm="0">
                                          <p:val>
                                            <p:strVal val="#ppt_y+.1"/>
                                          </p:val>
                                        </p:tav>
                                        <p:tav tm="100000">
                                          <p:val>
                                            <p:strVal val="#ppt_y"/>
                                          </p:val>
                                        </p:tav>
                                      </p:tavLst>
                                    </p:anim>
                                  </p:childTnLst>
                                </p:cTn>
                              </p:par>
                              <p:par>
                                <p:cTn id="71" presetID="42" presetClass="entr" presetSubtype="0" fill="hold" grpId="0"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500"/>
                                        <p:tgtEl>
                                          <p:spTgt spid="17"/>
                                        </p:tgtEl>
                                      </p:cBhvr>
                                    </p:animEffect>
                                    <p:anim calcmode="lin" valueType="num">
                                      <p:cBhvr>
                                        <p:cTn id="74" dur="500" fill="hold"/>
                                        <p:tgtEl>
                                          <p:spTgt spid="17"/>
                                        </p:tgtEl>
                                        <p:attrNameLst>
                                          <p:attrName>ppt_x</p:attrName>
                                        </p:attrNameLst>
                                      </p:cBhvr>
                                      <p:tavLst>
                                        <p:tav tm="0">
                                          <p:val>
                                            <p:strVal val="#ppt_x"/>
                                          </p:val>
                                        </p:tav>
                                        <p:tav tm="100000">
                                          <p:val>
                                            <p:strVal val="#ppt_x"/>
                                          </p:val>
                                        </p:tav>
                                      </p:tavLst>
                                    </p:anim>
                                    <p:anim calcmode="lin" valueType="num">
                                      <p:cBhvr>
                                        <p:cTn id="75"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13" grpId="0" animBg="1"/>
      <p:bldP spid="13" grpId="1" animBg="1"/>
      <p:bldP spid="14" grpId="0" animBg="1"/>
      <p:bldP spid="14" grpId="1"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31747" name="TextBox 2"/>
          <p:cNvSpPr txBox="1">
            <a:spLocks noChangeArrowheads="1"/>
          </p:cNvSpPr>
          <p:nvPr/>
        </p:nvSpPr>
        <p:spPr bwMode="auto">
          <a:xfrm>
            <a:off x="1752600" y="3352801"/>
            <a:ext cx="4724400" cy="366713"/>
          </a:xfrm>
          <a:prstGeom prst="rect">
            <a:avLst/>
          </a:prstGeom>
          <a:noFill/>
          <a:ln w="9525">
            <a:noFill/>
            <a:miter lim="800000"/>
            <a:headEnd/>
            <a:tailEnd/>
          </a:ln>
        </p:spPr>
        <p:txBody>
          <a:bodyPr>
            <a:prstTxWarp prst="textNoShape">
              <a:avLst/>
            </a:prstTxWarp>
            <a:spAutoFit/>
          </a:bodyPr>
          <a:lstStyle/>
          <a:p>
            <a:pPr eaLnBrk="0" hangingPunct="0"/>
            <a:r>
              <a:rPr lang="en-US" dirty="0">
                <a:solidFill>
                  <a:srgbClr val="D9D9D9"/>
                </a:solidFill>
              </a:rPr>
              <a:t>Developing inclusive worldviews</a:t>
            </a:r>
            <a:endParaRPr lang="en-US" dirty="0">
              <a:solidFill>
                <a:srgbClr val="D9D9D9"/>
              </a:solidFill>
              <a:latin typeface="SLGreek"/>
              <a:cs typeface="SLGreek"/>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1"/>
          <p:cNvSpPr>
            <a:spLocks noChangeArrowheads="1"/>
          </p:cNvSpPr>
          <p:nvPr/>
        </p:nvSpPr>
        <p:spPr bwMode="auto">
          <a:xfrm>
            <a:off x="0" y="0"/>
            <a:ext cx="12192000" cy="6858000"/>
          </a:xfrm>
          <a:prstGeom prst="rect">
            <a:avLst/>
          </a:prstGeom>
          <a:solidFill>
            <a:srgbClr val="000000"/>
          </a:solidFill>
          <a:ln w="12600">
            <a:solidFill>
              <a:srgbClr val="000000"/>
            </a:solidFill>
            <a:miter lim="800000"/>
            <a:headEnd/>
            <a:tailEnd/>
          </a:ln>
        </p:spPr>
        <p:txBody>
          <a:bodyPr wrap="none" lIns="82945" tIns="41473" rIns="82945" bIns="41473" anchor="ctr">
            <a:prstTxWarp prst="textNoShape">
              <a:avLst/>
            </a:prstTxWarp>
          </a:bodyPr>
          <a:lstStyle/>
          <a:p>
            <a:endParaRPr lang="en-US"/>
          </a:p>
        </p:txBody>
      </p:sp>
      <p:sp>
        <p:nvSpPr>
          <p:cNvPr id="31747" name="TextBox 2"/>
          <p:cNvSpPr txBox="1">
            <a:spLocks noChangeArrowheads="1"/>
          </p:cNvSpPr>
          <p:nvPr/>
        </p:nvSpPr>
        <p:spPr bwMode="auto">
          <a:xfrm>
            <a:off x="1752600" y="3352801"/>
            <a:ext cx="4724400" cy="366713"/>
          </a:xfrm>
          <a:prstGeom prst="rect">
            <a:avLst/>
          </a:prstGeom>
          <a:noFill/>
          <a:ln w="9525">
            <a:noFill/>
            <a:miter lim="800000"/>
            <a:headEnd/>
            <a:tailEnd/>
          </a:ln>
        </p:spPr>
        <p:txBody>
          <a:bodyPr>
            <a:prstTxWarp prst="textNoShape">
              <a:avLst/>
            </a:prstTxWarp>
            <a:spAutoFit/>
          </a:bodyPr>
          <a:lstStyle/>
          <a:p>
            <a:pPr eaLnBrk="0" hangingPunct="0"/>
            <a:r>
              <a:rPr lang="en-US" dirty="0">
                <a:solidFill>
                  <a:srgbClr val="D9D9D9"/>
                </a:solidFill>
              </a:rPr>
              <a:t>What about criminally insane?</a:t>
            </a:r>
            <a:endParaRPr lang="en-US" dirty="0">
              <a:solidFill>
                <a:srgbClr val="D9D9D9"/>
              </a:solidFill>
              <a:latin typeface="SLGreek"/>
              <a:cs typeface="SLGreek"/>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3744</TotalTime>
  <Words>833</Words>
  <Application>Microsoft Macintosh PowerPoint</Application>
  <PresentationFormat>Widescreen</PresentationFormat>
  <Paragraphs>82</Paragraphs>
  <Slides>32</Slides>
  <Notes>32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32</vt:i4>
      </vt:variant>
    </vt:vector>
  </HeadingPairs>
  <TitlesOfParts>
    <vt:vector size="41" baseType="lpstr">
      <vt:lpstr>ＭＳ Ｐゴシック</vt:lpstr>
      <vt:lpstr> JSP Ross</vt:lpstr>
      <vt:lpstr>Arial</vt:lpstr>
      <vt:lpstr>Calibri</vt:lpstr>
      <vt:lpstr>Estelle Black SF</vt:lpstr>
      <vt:lpstr>Impact</vt:lpstr>
      <vt:lpstr>SLGreek</vt:lpstr>
      <vt:lpstr>Wingdings</vt:lpstr>
      <vt:lpstr>Office Theme</vt:lpstr>
      <vt:lpstr>PowerPoint Presentation</vt:lpstr>
      <vt:lpstr>“I do not believe in immortality of the individual, and I consider ethics to be an exclusively human concern with no superhuman authority behind it.”</vt:lpstr>
      <vt:lpstr>Remember the sabbath day, to keep it holy. Six days shalt thou labour, and do all thy work: but the seventh day is the sabbath of the Lord thy God: in it thou shalt not do any work, thou, nor thy son, nor thy daughter, thy manservant, nor thy maidservant, nor thy cattle, nor thy stranger that is within thy gates: for in six days the Lord made heaven and earth, the sea, and all that in them is, and rested the seventh day: wherefore the Lord blessed the sabbath day, and hallowed it.</vt:lpstr>
      <vt:lpstr>Remember the Sabbath day by keeping it holy. Six days you shall labor and do all your work, but the seventh day is a sabbath to the Lord your God. On it you shall not do any work, neither you, nor your son or daughter, nor your male or female servant, nor your animals, nor any foreigner residing in your towns. For in six days the Lord made the heavens and the earth, the sea, and all that is in them, but he rested on the seventh day. Therefore the Lord blessed the Sabbath day and made it holy.</vt:lpstr>
      <vt:lpstr>Now the Lord is that Spirit: and where the Spirit of the Lord is, there is liberty. But we all, with open face beholding as in a glass the glory of the Lord, are changed into the same image from glory to glory, even as by the Spirit of the Lord.</vt:lpstr>
      <vt:lpstr>Now the Lord is the Spirit, and where the Spirit of the Lord is, there is freedom. And we all, who with unveiled faces contemplate the Lord’s glory, are being transformed into his image with ever-increasing glory, which comes from the Lord, who is the Spirit.</vt:lpstr>
      <vt:lpstr>ethics:</vt:lpstr>
      <vt:lpstr>PowerPoint Presentation</vt:lpstr>
      <vt:lpstr>PowerPoint Presentation</vt:lpstr>
      <vt:lpstr>PowerPoint Presentation</vt:lpstr>
      <vt:lpstr>PowerPoint Presentation</vt:lpstr>
      <vt:lpstr>ethics:</vt:lpstr>
      <vt:lpstr>Statements that might help you “crystallize” your viewpoint (ethical stance)</vt:lpstr>
      <vt:lpstr>PowerPoint Presentation</vt:lpstr>
      <vt:lpstr>PowerPoint Presentation</vt:lpstr>
      <vt:lpstr>“Ethics is nothing else than reverence for life.”</vt:lpstr>
      <vt:lpstr>ethics:</vt:lpstr>
      <vt:lpstr>Ethical moral development:</vt:lpstr>
      <vt:lpstr>Developing a ethical framework model:</vt:lpstr>
      <vt:lpstr>Relationship Point Scale</vt:lpstr>
      <vt:lpstr>analysis:</vt:lpstr>
      <vt:lpstr>PowerPoint Presentation</vt:lpstr>
      <vt:lpstr>PowerPoint Presentation</vt:lpstr>
      <vt:lpstr>“The word ‘good’ has many meanings. For example, if a man were to shoot his grandmother at a range of five hundred yards, I should call him a good shot, but not necessarily a good man.”</vt:lpstr>
      <vt:lpstr>ethics:</vt:lpstr>
      <vt:lpstr>PowerPoint Presentation</vt:lpstr>
      <vt:lpstr>PowerPoint Presentation</vt:lpstr>
      <vt:lpstr>“Ethics is in origin the art of recommending to others the sacrifices required for cooperation with oneself.”</vt:lpstr>
      <vt:lpstr>ethics:</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Preferred Customer</dc:creator>
  <cp:lastModifiedBy>Microsoft Office User</cp:lastModifiedBy>
  <cp:revision>136</cp:revision>
  <dcterms:created xsi:type="dcterms:W3CDTF">2013-11-12T21:20:35Z</dcterms:created>
  <dcterms:modified xsi:type="dcterms:W3CDTF">2025-12-08T17:55:00Z</dcterms:modified>
</cp:coreProperties>
</file>