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63" r:id="rId2"/>
    <p:sldId id="401" r:id="rId3"/>
    <p:sldId id="406" r:id="rId4"/>
    <p:sldId id="476" r:id="rId5"/>
    <p:sldId id="464" r:id="rId6"/>
    <p:sldId id="315" r:id="rId7"/>
    <p:sldId id="418" r:id="rId8"/>
    <p:sldId id="343" r:id="rId9"/>
    <p:sldId id="344" r:id="rId10"/>
    <p:sldId id="420" r:id="rId11"/>
    <p:sldId id="421" r:id="rId12"/>
    <p:sldId id="443" r:id="rId13"/>
    <p:sldId id="664" r:id="rId14"/>
    <p:sldId id="435" r:id="rId15"/>
    <p:sldId id="417" r:id="rId16"/>
    <p:sldId id="441" r:id="rId17"/>
    <p:sldId id="458" r:id="rId18"/>
    <p:sldId id="394" r:id="rId19"/>
    <p:sldId id="316" r:id="rId20"/>
    <p:sldId id="419" r:id="rId21"/>
    <p:sldId id="462" r:id="rId22"/>
    <p:sldId id="321" r:id="rId23"/>
    <p:sldId id="276" r:id="rId24"/>
    <p:sldId id="442" r:id="rId25"/>
    <p:sldId id="474" r:id="rId26"/>
    <p:sldId id="322" r:id="rId27"/>
    <p:sldId id="491" r:id="rId28"/>
    <p:sldId id="475" r:id="rId29"/>
    <p:sldId id="323" r:id="rId30"/>
    <p:sldId id="472" r:id="rId31"/>
    <p:sldId id="408" r:id="rId32"/>
    <p:sldId id="405" r:id="rId33"/>
    <p:sldId id="465" r:id="rId34"/>
    <p:sldId id="456" r:id="rId35"/>
    <p:sldId id="466" r:id="rId36"/>
    <p:sldId id="457" r:id="rId37"/>
    <p:sldId id="468" r:id="rId38"/>
    <p:sldId id="473" r:id="rId39"/>
    <p:sldId id="469"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694"/>
  </p:normalViewPr>
  <p:slideViewPr>
    <p:cSldViewPr>
      <p:cViewPr varScale="1">
        <p:scale>
          <a:sx n="107" d="100"/>
          <a:sy n="107" d="100"/>
        </p:scale>
        <p:origin x="200" y="4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12/8/25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3759313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1</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13</a:t>
            </a:fld>
            <a:endParaRPr lang="en-US" sz="1200">
              <a:latin typeface="Calibri" pitchFamily="79" charset="0"/>
            </a:endParaRPr>
          </a:p>
        </p:txBody>
      </p:sp>
    </p:spTree>
    <p:extLst>
      <p:ext uri="{BB962C8B-B14F-4D97-AF65-F5344CB8AC3E}">
        <p14:creationId xmlns:p14="http://schemas.microsoft.com/office/powerpoint/2010/main" val="123575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18</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19</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22</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23</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26</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27</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3</a:t>
            </a:fld>
            <a:endParaRPr lang="en-US" sz="1200">
              <a:latin typeface="Calibri" pitchFamily="7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31</a:t>
            </a:fld>
            <a:endParaRPr lang="en-US" sz="1200">
              <a:latin typeface="Calibri" pitchFamily="79"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6</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12/8/25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12/8/25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12/8/25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12/8/25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12/8/25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12/8/25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12/8/25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chemeClr val="bg1"/>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5638800"/>
          </a:xfrm>
        </p:spPr>
        <p:txBody>
          <a:bodyPr anchor="t"/>
          <a:lstStyle/>
          <a:p>
            <a:r>
              <a:rPr lang="en-US" sz="3200" dirty="0">
                <a:solidFill>
                  <a:srgbClr val="660066"/>
                </a:solidFill>
                <a:effectLst>
                  <a:outerShdw blurRad="50800" dist="38100" dir="2700000">
                    <a:srgbClr val="000000">
                      <a:alpha val="43000"/>
                    </a:srgbClr>
                  </a:outerShdw>
                </a:effectLst>
                <a:latin typeface="Estelle Black SF"/>
                <a:cs typeface="Estelle Black SF"/>
              </a:rPr>
              <a:t>I beseech you therefore, brethren, by the mercies of God, that ye present your bodies a living sacrifice, holy, acceptable unto God, which is your reasonable service. And be not conformed to this world: but be ye transformed by the renewing of your mind, that ye may prove what is that good, and acceptable, and perfect, will of God.</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Romans 12:1-2 (KJV)</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spcAft>
                <a:spcPts val="1200"/>
              </a:spcAft>
              <a:defRPr/>
            </a:pPr>
            <a:r>
              <a:rPr lang="en-US" sz="3200" dirty="0">
                <a:solidFill>
                  <a:srgbClr val="660066"/>
                </a:solidFill>
                <a:effectLst>
                  <a:outerShdw blurRad="50800" dist="38100" dir="2700000">
                    <a:srgbClr val="000000">
                      <a:alpha val="43000"/>
                    </a:srgbClr>
                  </a:outerShdw>
                </a:effectLst>
                <a:latin typeface="Estelle Black SF"/>
                <a:cs typeface="Estelle Black SF"/>
              </a:rPr>
              <a:t>Therefore, I urge you, brothers and sisters, in view of God’s mercy, to offer your bodies as a living sacrifice, holy and pleasing to God—this is your true and proper worship. Do not conform to the pattern of this world, but be transformed by the renewing of your mind. Then you will be able to test and approve what God’s will is—his good, pleasing and perfect will.</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Romans 12:1-2 (NIV)</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82000" cy="2133600"/>
          </a:xfrm>
        </p:spPr>
        <p:txBody>
          <a:bodyPr anchor="t"/>
          <a:lstStyle/>
          <a:p>
            <a:pPr>
              <a:lnSpc>
                <a:spcPct val="120000"/>
              </a:lnSpc>
            </a:pPr>
            <a:r>
              <a:rPr lang="en-US" sz="2800" dirty="0">
                <a:solidFill>
                  <a:srgbClr val="4F6228"/>
                </a:solidFill>
                <a:latin typeface=" JSP Ross"/>
                <a:cs typeface=" JSP Ross"/>
              </a:rPr>
              <a:t>Read chapter 3 this week.  All by Thursday.  Be ready to discuss in class the rest of the week.  Discussion points! </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2057400" y="2819400"/>
            <a:ext cx="8382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Chapter 8:  God’s Call to Care</a:t>
            </a:r>
          </a:p>
          <a:p>
            <a:pPr lvl="0" eaLnBrk="0" hangingPunct="0">
              <a:lnSpc>
                <a:spcPct val="120000"/>
              </a:lnSpc>
              <a:defRPr/>
            </a:pPr>
            <a:r>
              <a:rPr lang="en-US" sz="2800" dirty="0">
                <a:latin typeface=" JSP Ross"/>
                <a:ea typeface="ＭＳ Ｐゴシック" pitchFamily="52" charset="-128"/>
                <a:cs typeface=" JSP Ross"/>
              </a:rPr>
              <a:t>Chapter 15: Gender Justice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reading</a:t>
            </a:r>
          </a:p>
        </p:txBody>
      </p:sp>
      <p:sp>
        <p:nvSpPr>
          <p:cNvPr id="3" name="TextBox 2">
            <a:extLst>
              <a:ext uri="{FF2B5EF4-FFF2-40B4-BE49-F238E27FC236}">
                <a16:creationId xmlns:a16="http://schemas.microsoft.com/office/drawing/2014/main" id="{8AD9B76E-4A8B-624F-BAF4-453F65B38125}"/>
              </a:ext>
            </a:extLst>
          </p:cNvPr>
          <p:cNvSpPr txBox="1"/>
          <p:nvPr/>
        </p:nvSpPr>
        <p:spPr>
          <a:xfrm>
            <a:off x="1752600" y="3454401"/>
            <a:ext cx="8686800" cy="830997"/>
          </a:xfrm>
          <a:prstGeom prst="rect">
            <a:avLst/>
          </a:prstGeom>
          <a:noFill/>
        </p:spPr>
        <p:txBody>
          <a:bodyPr wrap="square" rtlCol="0">
            <a:spAutoFit/>
          </a:bodyPr>
          <a:lstStyle/>
          <a:p>
            <a:pPr algn="ctr"/>
            <a:r>
              <a:rPr lang="en-US" sz="2400" dirty="0" err="1"/>
              <a:t>Pgs</a:t>
            </a:r>
            <a:r>
              <a:rPr lang="en-US" sz="2400" dirty="0"/>
              <a:t> 64-73</a:t>
            </a:r>
          </a:p>
          <a:p>
            <a:pPr algn="ctr"/>
            <a:r>
              <a:rPr lang="en-US" sz="2400" dirty="0" err="1"/>
              <a:t>Pgs</a:t>
            </a:r>
            <a:r>
              <a:rPr lang="en-US" sz="2400" dirty="0"/>
              <a:t> 132-137</a:t>
            </a:r>
          </a:p>
        </p:txBody>
      </p:sp>
    </p:spTree>
    <p:extLst>
      <p:ext uri="{BB962C8B-B14F-4D97-AF65-F5344CB8AC3E}">
        <p14:creationId xmlns:p14="http://schemas.microsoft.com/office/powerpoint/2010/main" val="284405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 name="Rectangle 5"/>
          <p:cNvSpPr/>
          <p:nvPr/>
        </p:nvSpPr>
        <p:spPr>
          <a:xfrm>
            <a:off x="1752600" y="1295400"/>
            <a:ext cx="8686800" cy="426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pic>
        <p:nvPicPr>
          <p:cNvPr id="9" name="Picture 8" descr="deckchairs.jpg"/>
          <p:cNvPicPr>
            <a:picLocks noChangeAspect="1"/>
          </p:cNvPicPr>
          <p:nvPr/>
        </p:nvPicPr>
        <p:blipFill>
          <a:blip r:embed="rId3"/>
          <a:stretch>
            <a:fillRect/>
          </a:stretch>
        </p:blipFill>
        <p:spPr>
          <a:xfrm>
            <a:off x="1828801" y="1371601"/>
            <a:ext cx="8544069" cy="411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sp>
        <p:nvSpPr>
          <p:cNvPr id="8" name="Rectangle 3"/>
          <p:cNvSpPr txBox="1">
            <a:spLocks noChangeArrowheads="1"/>
          </p:cNvSpPr>
          <p:nvPr/>
        </p:nvSpPr>
        <p:spPr bwMode="auto">
          <a:xfrm>
            <a:off x="1752600" y="1447800"/>
            <a:ext cx="8686800" cy="3810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4000" dirty="0">
                <a:solidFill>
                  <a:schemeClr val="bg1"/>
                </a:solidFill>
                <a:latin typeface="Estelle Black SF"/>
                <a:ea typeface="ＭＳ Ｐゴシック" pitchFamily="52" charset="-128"/>
                <a:cs typeface="Estelle Black SF"/>
              </a:rPr>
              <a:t>A study and application of systems that make it ever increasingly likely to respond in ways nurturing to one’s self, others, and the environment with a view to long-term benefits over short-term gains.</a:t>
            </a:r>
            <a:endParaRPr lang="en-US" sz="4000" dirty="0">
              <a:solidFill>
                <a:schemeClr val="bg1"/>
              </a:solidFill>
              <a:latin typeface="Estelle Black SF"/>
              <a:ea typeface="ＭＳ Ｐゴシック" pitchFamily="71" charset="-128"/>
              <a:cs typeface="Estelle Black SF"/>
            </a:endParaRPr>
          </a:p>
        </p:txBody>
      </p:sp>
      <p:sp>
        <p:nvSpPr>
          <p:cNvPr id="12" name="Rectangle 3"/>
          <p:cNvSpPr txBox="1">
            <a:spLocks noChangeArrowheads="1"/>
          </p:cNvSpPr>
          <p:nvPr/>
        </p:nvSpPr>
        <p:spPr bwMode="auto">
          <a:xfrm>
            <a:off x="1752600" y="5334000"/>
            <a:ext cx="8686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defRPr/>
            </a:pPr>
            <a:r>
              <a:rPr lang="en-US" sz="2800" dirty="0">
                <a:latin typeface="Estelle Black SF"/>
                <a:ea typeface="ＭＳ Ｐゴシック" pitchFamily="52" charset="-128"/>
                <a:cs typeface="Estelle Black SF"/>
              </a:rPr>
              <a:t>Decisions that are “right” are seen to be so by the overall outcome that best aids all of these goals</a:t>
            </a:r>
            <a:endParaRPr lang="en-US" sz="2800" dirty="0">
              <a:latin typeface="Estelle Black SF"/>
              <a:ea typeface="ＭＳ Ｐゴシック" pitchFamily="71" charset="-128"/>
              <a:cs typeface="Estelle Black SF"/>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analysis:</a:t>
            </a:r>
            <a:endParaRPr lang="en-US" sz="4000" dirty="0">
              <a:solidFill>
                <a:srgbClr val="4F6228"/>
              </a:solidFill>
              <a:latin typeface="Estelle Black SF"/>
              <a:ea typeface="ＭＳ Ｐゴシック" pitchFamily="71" charset="-128"/>
              <a:cs typeface="Estelle Black SF"/>
            </a:endParaRPr>
          </a:p>
        </p:txBody>
      </p:sp>
      <p:pic>
        <p:nvPicPr>
          <p:cNvPr id="9" name="Picture 8" descr="exodus 20 context.JPG"/>
          <p:cNvPicPr>
            <a:picLocks noChangeAspect="1"/>
          </p:cNvPicPr>
          <p:nvPr/>
        </p:nvPicPr>
        <p:blipFill>
          <a:blip r:embed="rId3"/>
          <a:stretch>
            <a:fillRect/>
          </a:stretch>
        </p:blipFill>
        <p:spPr>
          <a:xfrm>
            <a:off x="4876800" y="-1"/>
            <a:ext cx="4025900" cy="6858001"/>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analysis:</a:t>
            </a:r>
            <a:endParaRPr lang="en-US" sz="4000" dirty="0">
              <a:solidFill>
                <a:srgbClr val="4F6228"/>
              </a:solidFill>
              <a:latin typeface="Estelle Black SF"/>
              <a:ea typeface="ＭＳ Ｐゴシック" pitchFamily="71" charset="-128"/>
              <a:cs typeface="Estelle Black SF"/>
            </a:endParaRPr>
          </a:p>
        </p:txBody>
      </p:sp>
      <p:pic>
        <p:nvPicPr>
          <p:cNvPr id="5" name="Picture 4" descr="Gen1_b.png"/>
          <p:cNvPicPr>
            <a:picLocks noChangeAspect="1"/>
          </p:cNvPicPr>
          <p:nvPr/>
        </p:nvPicPr>
        <p:blipFill>
          <a:blip r:embed="rId3"/>
          <a:stretch>
            <a:fillRect/>
          </a:stretch>
        </p:blipFill>
        <p:spPr>
          <a:xfrm>
            <a:off x="4876800" y="-1"/>
            <a:ext cx="5162550" cy="6858001"/>
          </a:xfrm>
          <a:prstGeom prst="rect">
            <a:avLst/>
          </a:prstGeom>
        </p:spPr>
      </p:pic>
      <p:pic>
        <p:nvPicPr>
          <p:cNvPr id="6" name="Picture 5" descr="Gen1_a.png"/>
          <p:cNvPicPr>
            <a:picLocks noChangeAspect="1"/>
          </p:cNvPicPr>
          <p:nvPr/>
        </p:nvPicPr>
        <p:blipFill>
          <a:blip r:embed="rId4"/>
          <a:stretch>
            <a:fillRect/>
          </a:stretch>
        </p:blipFill>
        <p:spPr>
          <a:xfrm>
            <a:off x="3759200" y="1143001"/>
            <a:ext cx="6908800" cy="51576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“Action indeed is the sole medium of expression for ethics.”</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Jane Addams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“It is forbidden to kill; therefore all murderers are punished unless they kill in large numbers and to the sound of trumpets.”</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Voltaire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 name="Rectangle 5"/>
          <p:cNvSpPr/>
          <p:nvPr/>
        </p:nvSpPr>
        <p:spPr>
          <a:xfrm>
            <a:off x="1752600" y="1295400"/>
            <a:ext cx="8305800" cy="2743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pic>
        <p:nvPicPr>
          <p:cNvPr id="7" name="Picture 6" descr="dilbert risky ethics.JPG"/>
          <p:cNvPicPr>
            <a:picLocks noChangeAspect="1"/>
          </p:cNvPicPr>
          <p:nvPr/>
        </p:nvPicPr>
        <p:blipFill>
          <a:blip r:embed="rId3"/>
          <a:stretch>
            <a:fillRect/>
          </a:stretch>
        </p:blipFill>
        <p:spPr>
          <a:xfrm>
            <a:off x="1828801" y="1371600"/>
            <a:ext cx="8140701" cy="2540000"/>
          </a:xfrm>
          <a:prstGeom prst="rect">
            <a:avLst/>
          </a:prstGeom>
        </p:spPr>
      </p:pic>
      <p:sp>
        <p:nvSpPr>
          <p:cNvPr id="8" name="Rectangle 7"/>
          <p:cNvSpPr/>
          <p:nvPr/>
        </p:nvSpPr>
        <p:spPr>
          <a:xfrm>
            <a:off x="5105400" y="381000"/>
            <a:ext cx="4114800" cy="5715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omic_WrongsMakingARight.jpg"/>
          <p:cNvPicPr>
            <a:picLocks noChangeAspect="1"/>
          </p:cNvPicPr>
          <p:nvPr/>
        </p:nvPicPr>
        <p:blipFill>
          <a:blip r:embed="rId4"/>
          <a:stretch>
            <a:fillRect/>
          </a:stretch>
        </p:blipFill>
        <p:spPr>
          <a:xfrm>
            <a:off x="5181601" y="457200"/>
            <a:ext cx="3991681" cy="5562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8" accel="50000" decel="50000" fill="hold" grpId="1"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0-ppt_w/2"/>
                                          </p:val>
                                        </p:tav>
                                      </p:tavLst>
                                    </p:anim>
                                    <p:anim calcmode="lin" valueType="num">
                                      <p:cBhvr additive="base">
                                        <p:cTn id="18" dur="500"/>
                                        <p:tgtEl>
                                          <p:spTgt spid="6"/>
                                        </p:tgtEl>
                                        <p:attrNameLst>
                                          <p:attrName>ppt_y</p:attrName>
                                        </p:attrNameLst>
                                      </p:cBhvr>
                                      <p:tavLst>
                                        <p:tav tm="0">
                                          <p:val>
                                            <p:strVal val="ppt_y"/>
                                          </p:val>
                                        </p:tav>
                                        <p:tav tm="100000">
                                          <p:val>
                                            <p:strVal val="ppt_y"/>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2" accel="50000" decel="50000" fill="hold" nodeType="with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1+ppt_w/2"/>
                                          </p:val>
                                        </p:tav>
                                      </p:tavLst>
                                    </p:anim>
                                    <p:anim calcmode="lin" valueType="num">
                                      <p:cBhvr additive="base">
                                        <p:cTn id="22" dur="500"/>
                                        <p:tgtEl>
                                          <p:spTgt spid="7"/>
                                        </p:tgtEl>
                                        <p:attrNameLst>
                                          <p:attrName>ppt_y</p:attrName>
                                        </p:attrNameLst>
                                      </p:cBhvr>
                                      <p:tavLst>
                                        <p:tav tm="0">
                                          <p:val>
                                            <p:strVal val="ppt_y"/>
                                          </p:val>
                                        </p:tav>
                                        <p:tav tm="100000">
                                          <p:val>
                                            <p:strVal val="ppt_y"/>
                                          </p:val>
                                        </p:tav>
                                      </p:tavLst>
                                    </p:anim>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37"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900" decel="100000" fill="hold"/>
                                        <p:tgtEl>
                                          <p:spTgt spid="1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“Educating the mind without educating the heart is no education at all.”</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Aristotle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1295400"/>
            <a:ext cx="8229600" cy="2667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sp>
        <p:nvSpPr>
          <p:cNvPr id="8" name="Rectangle 7"/>
          <p:cNvSpPr/>
          <p:nvPr/>
        </p:nvSpPr>
        <p:spPr>
          <a:xfrm>
            <a:off x="5105400" y="381000"/>
            <a:ext cx="4724400" cy="457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omics-dilbert-ethics-test-807474.gif"/>
          <p:cNvPicPr>
            <a:picLocks noChangeAspect="1"/>
          </p:cNvPicPr>
          <p:nvPr/>
        </p:nvPicPr>
        <p:blipFill>
          <a:blip r:embed="rId3"/>
          <a:stretch>
            <a:fillRect/>
          </a:stretch>
        </p:blipFill>
        <p:spPr>
          <a:xfrm>
            <a:off x="1828800" y="1371600"/>
            <a:ext cx="8077200" cy="2510102"/>
          </a:xfrm>
          <a:prstGeom prst="rect">
            <a:avLst/>
          </a:prstGeom>
        </p:spPr>
      </p:pic>
      <p:pic>
        <p:nvPicPr>
          <p:cNvPr id="9" name="Picture 8" descr="ethics raise.gif"/>
          <p:cNvPicPr>
            <a:picLocks noChangeAspect="1"/>
          </p:cNvPicPr>
          <p:nvPr/>
        </p:nvPicPr>
        <p:blipFill>
          <a:blip r:embed="rId4"/>
          <a:srcRect l="6142" t="6394" r="1727" b="2485"/>
          <a:stretch>
            <a:fillRect/>
          </a:stretch>
        </p:blipFill>
        <p:spPr>
          <a:xfrm>
            <a:off x="5181600" y="457200"/>
            <a:ext cx="4572000" cy="434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8" accel="50000" decel="50000" fill="hold"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0-ppt_w/2"/>
                                          </p:val>
                                        </p:tav>
                                      </p:tavLst>
                                    </p:anim>
                                    <p:anim calcmode="lin" valueType="num">
                                      <p:cBhvr additive="base">
                                        <p:cTn id="18" dur="500"/>
                                        <p:tgtEl>
                                          <p:spTgt spid="12"/>
                                        </p:tgtEl>
                                        <p:attrNameLst>
                                          <p:attrName>ppt_y</p:attrName>
                                        </p:attrNameLst>
                                      </p:cBhvr>
                                      <p:tavLst>
                                        <p:tav tm="0">
                                          <p:val>
                                            <p:strVal val="ppt_y"/>
                                          </p:val>
                                        </p:tav>
                                        <p:tav tm="100000">
                                          <p:val>
                                            <p:strVal val="ppt_y"/>
                                          </p:val>
                                        </p:tav>
                                      </p:tavLst>
                                    </p:anim>
                                    <p:set>
                                      <p:cBhvr>
                                        <p:cTn id="19" dur="1" fill="hold">
                                          <p:stCondLst>
                                            <p:cond delay="499"/>
                                          </p:stCondLst>
                                        </p:cTn>
                                        <p:tgtEl>
                                          <p:spTgt spid="12"/>
                                        </p:tgtEl>
                                        <p:attrNameLst>
                                          <p:attrName>style.visibility</p:attrName>
                                        </p:attrNameLst>
                                      </p:cBhvr>
                                      <p:to>
                                        <p:strVal val="hidden"/>
                                      </p:to>
                                    </p:set>
                                  </p:childTnLst>
                                </p:cTn>
                              </p:par>
                              <p:par>
                                <p:cTn id="20" presetID="2" presetClass="exit" presetSubtype="2" accel="50000" decel="50000" fill="hold" grpId="1" nodeType="with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1+ppt_w/2"/>
                                          </p:val>
                                        </p:tav>
                                      </p:tavLst>
                                    </p:anim>
                                    <p:anim calcmode="lin" valueType="num">
                                      <p:cBhvr additive="base">
                                        <p:cTn id="22" dur="500"/>
                                        <p:tgtEl>
                                          <p:spTgt spid="6"/>
                                        </p:tgtEl>
                                        <p:attrNameLst>
                                          <p:attrName>ppt_y</p:attrName>
                                        </p:attrNameLst>
                                      </p:cBhvr>
                                      <p:tavLst>
                                        <p:tav tm="0">
                                          <p:val>
                                            <p:strVal val="ppt_y"/>
                                          </p:val>
                                        </p:tav>
                                        <p:tav tm="100000">
                                          <p:val>
                                            <p:strVal val="ppt_y"/>
                                          </p:val>
                                        </p:tav>
                                      </p:tavLst>
                                    </p:anim>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37"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9886663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1295400"/>
            <a:ext cx="5105400" cy="3733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sp>
        <p:nvSpPr>
          <p:cNvPr id="8" name="Rectangle 7"/>
          <p:cNvSpPr/>
          <p:nvPr/>
        </p:nvSpPr>
        <p:spPr>
          <a:xfrm>
            <a:off x="4724400" y="457200"/>
            <a:ext cx="4572000" cy="396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thics.jpg"/>
          <p:cNvPicPr>
            <a:picLocks noChangeAspect="1"/>
          </p:cNvPicPr>
          <p:nvPr/>
        </p:nvPicPr>
        <p:blipFill>
          <a:blip r:embed="rId3"/>
          <a:srcRect l="4255" r="3546" b="6000"/>
          <a:stretch>
            <a:fillRect/>
          </a:stretch>
        </p:blipFill>
        <p:spPr>
          <a:xfrm>
            <a:off x="1828800" y="1371600"/>
            <a:ext cx="4953000" cy="3581400"/>
          </a:xfrm>
          <a:prstGeom prst="rect">
            <a:avLst/>
          </a:prstGeom>
        </p:spPr>
      </p:pic>
      <p:pic>
        <p:nvPicPr>
          <p:cNvPr id="11" name="Picture 10" descr="bet221blcolor.jpg"/>
          <p:cNvPicPr>
            <a:picLocks noChangeAspect="1"/>
          </p:cNvPicPr>
          <p:nvPr/>
        </p:nvPicPr>
        <p:blipFill>
          <a:blip r:embed="rId4"/>
          <a:stretch>
            <a:fillRect/>
          </a:stretch>
        </p:blipFill>
        <p:spPr>
          <a:xfrm>
            <a:off x="4800601" y="533401"/>
            <a:ext cx="4448175" cy="3810001"/>
          </a:xfrm>
          <a:prstGeom prst="rect">
            <a:avLst/>
          </a:prstGeom>
        </p:spPr>
      </p:pic>
      <p:sp>
        <p:nvSpPr>
          <p:cNvPr id="12" name="Rectangle 11"/>
          <p:cNvSpPr/>
          <p:nvPr/>
        </p:nvSpPr>
        <p:spPr>
          <a:xfrm>
            <a:off x="5715000" y="2438400"/>
            <a:ext cx="3886200" cy="426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usethics.gif"/>
          <p:cNvPicPr>
            <a:picLocks noChangeAspect="1"/>
          </p:cNvPicPr>
          <p:nvPr/>
        </p:nvPicPr>
        <p:blipFill>
          <a:blip r:embed="rId5"/>
          <a:stretch>
            <a:fillRect/>
          </a:stretch>
        </p:blipFill>
        <p:spPr>
          <a:xfrm>
            <a:off x="5791201" y="2514601"/>
            <a:ext cx="3753761" cy="411162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8" accel="50000" decel="50000" fill="hold" grpId="1" nodeType="click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0-ppt_w/2"/>
                                          </p:val>
                                        </p:tav>
                                      </p:tavLst>
                                    </p:anim>
                                    <p:anim calcmode="lin" valueType="num">
                                      <p:cBhvr additive="base">
                                        <p:cTn id="15" dur="500"/>
                                        <p:tgtEl>
                                          <p:spTgt spid="6"/>
                                        </p:tgtEl>
                                        <p:attrNameLst>
                                          <p:attrName>ppt_y</p:attrName>
                                        </p:attrNameLst>
                                      </p:cBhvr>
                                      <p:tavLst>
                                        <p:tav tm="0">
                                          <p:val>
                                            <p:strVal val="ppt_y"/>
                                          </p:val>
                                        </p:tav>
                                        <p:tav tm="100000">
                                          <p:val>
                                            <p:strVal val="ppt_y"/>
                                          </p:val>
                                        </p:tav>
                                      </p:tavLst>
                                    </p:anim>
                                    <p:set>
                                      <p:cBhvr>
                                        <p:cTn id="16" dur="1" fill="hold">
                                          <p:stCondLst>
                                            <p:cond delay="499"/>
                                          </p:stCondLst>
                                        </p:cTn>
                                        <p:tgtEl>
                                          <p:spTgt spid="6"/>
                                        </p:tgtEl>
                                        <p:attrNameLst>
                                          <p:attrName>style.visibility</p:attrName>
                                        </p:attrNameLst>
                                      </p:cBhvr>
                                      <p:to>
                                        <p:strVal val="hidden"/>
                                      </p:to>
                                    </p:set>
                                  </p:childTnLst>
                                </p:cTn>
                              </p:par>
                              <p:par>
                                <p:cTn id="17" presetID="2" presetClass="exit" presetSubtype="2" accel="50000" decel="50000" fill="hold" nodeType="with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1+ppt_w/2"/>
                                          </p:val>
                                        </p:tav>
                                      </p:tavLst>
                                    </p:anim>
                                    <p:anim calcmode="lin" valueType="num">
                                      <p:cBhvr additive="base">
                                        <p:cTn id="19" dur="500"/>
                                        <p:tgtEl>
                                          <p:spTgt spid="9"/>
                                        </p:tgtEl>
                                        <p:attrNameLst>
                                          <p:attrName>ppt_y</p:attrName>
                                        </p:attrNameLst>
                                      </p:cBhvr>
                                      <p:tavLst>
                                        <p:tav tm="0">
                                          <p:val>
                                            <p:strVal val="ppt_y"/>
                                          </p:val>
                                        </p:tav>
                                        <p:tav tm="100000">
                                          <p:val>
                                            <p:strVal val="ppt_y"/>
                                          </p:val>
                                        </p:tav>
                                      </p:tavLst>
                                    </p:anim>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2" presetClass="entr" presetSubtype="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To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2" accel="50000" decel="50000" fill="hold" nodeType="clickEffect">
                                  <p:stCondLst>
                                    <p:cond delay="0"/>
                                  </p:stCondLst>
                                  <p:childTnLst>
                                    <p:anim calcmode="lin" valueType="num">
                                      <p:cBhvr additive="base">
                                        <p:cTn id="31" dur="500"/>
                                        <p:tgtEl>
                                          <p:spTgt spid="11"/>
                                        </p:tgtEl>
                                        <p:attrNameLst>
                                          <p:attrName>ppt_x</p:attrName>
                                        </p:attrNameLst>
                                      </p:cBhvr>
                                      <p:tavLst>
                                        <p:tav tm="0">
                                          <p:val>
                                            <p:strVal val="ppt_x"/>
                                          </p:val>
                                        </p:tav>
                                        <p:tav tm="100000">
                                          <p:val>
                                            <p:strVal val="1+ppt_w/2"/>
                                          </p:val>
                                        </p:tav>
                                      </p:tavLst>
                                    </p:anim>
                                    <p:anim calcmode="lin" valueType="num">
                                      <p:cBhvr additive="base">
                                        <p:cTn id="32" dur="500"/>
                                        <p:tgtEl>
                                          <p:spTgt spid="11"/>
                                        </p:tgtEl>
                                        <p:attrNameLst>
                                          <p:attrName>ppt_y</p:attrName>
                                        </p:attrNameLst>
                                      </p:cBhvr>
                                      <p:tavLst>
                                        <p:tav tm="0">
                                          <p:val>
                                            <p:strVal val="ppt_y"/>
                                          </p:val>
                                        </p:tav>
                                        <p:tav tm="100000">
                                          <p:val>
                                            <p:strVal val="ppt_y"/>
                                          </p:val>
                                        </p:tav>
                                      </p:tavLst>
                                    </p:anim>
                                    <p:set>
                                      <p:cBhvr>
                                        <p:cTn id="33" dur="1" fill="hold">
                                          <p:stCondLst>
                                            <p:cond delay="499"/>
                                          </p:stCondLst>
                                        </p:cTn>
                                        <p:tgtEl>
                                          <p:spTgt spid="11"/>
                                        </p:tgtEl>
                                        <p:attrNameLst>
                                          <p:attrName>style.visibility</p:attrName>
                                        </p:attrNameLst>
                                      </p:cBhvr>
                                      <p:to>
                                        <p:strVal val="hidden"/>
                                      </p:to>
                                    </p:set>
                                  </p:childTnLst>
                                </p:cTn>
                              </p:par>
                              <p:par>
                                <p:cTn id="34" presetID="2" presetClass="exit" presetSubtype="8" accel="50000" decel="50000" fill="hold" grpId="1" nodeType="with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0-ppt_w/2"/>
                                          </p:val>
                                        </p:tav>
                                      </p:tavLst>
                                    </p:anim>
                                    <p:anim calcmode="lin" valueType="num">
                                      <p:cBhvr additive="base">
                                        <p:cTn id="36" dur="500"/>
                                        <p:tgtEl>
                                          <p:spTgt spid="8"/>
                                        </p:tgtEl>
                                        <p:attrNameLst>
                                          <p:attrName>ppt_y</p:attrName>
                                        </p:attrNameLst>
                                      </p:cBhvr>
                                      <p:tavLst>
                                        <p:tav tm="0">
                                          <p:val>
                                            <p:strVal val="ppt_y"/>
                                          </p:val>
                                        </p:tav>
                                        <p:tav tm="100000">
                                          <p:val>
                                            <p:strVal val="ppt_y"/>
                                          </p:val>
                                        </p:tav>
                                      </p:tavLst>
                                    </p:anim>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25"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646331"/>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Developing inclusive worldviews and practicing ethical applications</a:t>
            </a:r>
            <a:endParaRPr lang="en-US" dirty="0">
              <a:solidFill>
                <a:srgbClr val="D9D9D9"/>
              </a:solidFill>
              <a:latin typeface="SLGreek"/>
              <a:cs typeface="SLGree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Resources:</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4114800"/>
            <a:ext cx="4953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Mere Christianity</a:t>
            </a:r>
          </a:p>
          <a:p>
            <a:r>
              <a:rPr lang="en-US" sz="2000" b="1" dirty="0">
                <a:solidFill>
                  <a:schemeClr val="tx2">
                    <a:lumMod val="75000"/>
                  </a:schemeClr>
                </a:solidFill>
              </a:rPr>
              <a:t>Note his suggested basis for a divine overlord (CS Lewis himself suggests he is at this point a far cry from a notion of Christian Deity) begins with a view of ethics as observed</a:t>
            </a: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pic>
        <p:nvPicPr>
          <p:cNvPr id="7" name="Picture 6" descr="ec_promotions_audio_large.png"/>
          <p:cNvPicPr>
            <a:picLocks noChangeAspect="1"/>
          </p:cNvPicPr>
          <p:nvPr/>
        </p:nvPicPr>
        <p:blipFill>
          <a:blip r:embed="rId4"/>
          <a:stretch>
            <a:fillRect/>
          </a:stretch>
        </p:blipFill>
        <p:spPr>
          <a:xfrm>
            <a:off x="6019800" y="152400"/>
            <a:ext cx="4495800" cy="4343400"/>
          </a:xfrm>
          <a:prstGeom prst="rect">
            <a:avLst/>
          </a:prstGeom>
        </p:spPr>
      </p:pic>
      <p:sp>
        <p:nvSpPr>
          <p:cNvPr id="8" name="Rectangle 3"/>
          <p:cNvSpPr txBox="1">
            <a:spLocks noChangeArrowheads="1"/>
          </p:cNvSpPr>
          <p:nvPr/>
        </p:nvSpPr>
        <p:spPr bwMode="auto">
          <a:xfrm>
            <a:off x="1524000" y="5867400"/>
            <a:ext cx="396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2800" dirty="0">
                <a:solidFill>
                  <a:schemeClr val="bg1">
                    <a:lumMod val="50000"/>
                  </a:schemeClr>
                </a:solidFill>
                <a:latin typeface=" JSP Ross"/>
                <a:ea typeface="ＭＳ Ｐゴシック" pitchFamily="52" charset="-128"/>
                <a:cs typeface=" JSP Ross"/>
              </a:rPr>
              <a:t>Section 4 (37:51)</a:t>
            </a:r>
            <a:endParaRPr lang="en-US" sz="2800" dirty="0">
              <a:solidFill>
                <a:schemeClr val="bg1">
                  <a:lumMod val="50000"/>
                </a:schemeClr>
              </a:solidFill>
              <a:latin typeface=" JSP Ross"/>
              <a:ea typeface="ＭＳ Ｐゴシック" pitchFamily="71" charset="-128"/>
              <a:cs typeface=" JSP Ros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828801"/>
            <a:ext cx="7010400" cy="2868991"/>
          </a:xfrm>
          <a:prstGeom prst="rect">
            <a:avLst/>
          </a:prstGeom>
          <a:noFill/>
          <a:ln w="9525">
            <a:noFill/>
            <a:miter lim="800000"/>
            <a:headEnd/>
            <a:tailEnd/>
          </a:ln>
        </p:spPr>
        <p:txBody>
          <a:bodyPr wrap="square" lIns="0" tIns="0" rIns="0" bIns="0">
            <a:prstTxWarp prst="textNoShape">
              <a:avLst/>
            </a:prstTxWarp>
            <a:spAutoFit/>
          </a:bodyPr>
          <a:lstStyle/>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Thoughts/reactions to Lewis’ philosophy:</a:t>
            </a:r>
          </a:p>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800" dirty="0">
              <a:solidFill>
                <a:schemeClr val="accent1">
                  <a:lumMod val="50000"/>
                </a:schemeClr>
              </a:solidFill>
            </a:endParaRP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a) Observations on logic</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err="1">
                <a:solidFill>
                  <a:schemeClr val="accent1">
                    <a:lumMod val="50000"/>
                  </a:schemeClr>
                </a:solidFill>
              </a:rPr>
              <a:t>b</a:t>
            </a:r>
            <a:r>
              <a:rPr lang="en-GB" sz="2800" dirty="0">
                <a:solidFill>
                  <a:schemeClr val="accent1">
                    <a:lumMod val="50000"/>
                  </a:schemeClr>
                </a:solidFill>
              </a:rPr>
              <a:t>) Observations on fair use of examples</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err="1">
                <a:solidFill>
                  <a:schemeClr val="accent1">
                    <a:lumMod val="50000"/>
                  </a:schemeClr>
                </a:solidFill>
              </a:rPr>
              <a:t>c</a:t>
            </a:r>
            <a:r>
              <a:rPr lang="en-GB" sz="2800" dirty="0">
                <a:solidFill>
                  <a:schemeClr val="accent1">
                    <a:lumMod val="50000"/>
                  </a:schemeClr>
                </a:solidFill>
              </a:rPr>
              <a:t>) Questions that arise</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err="1">
                <a:solidFill>
                  <a:schemeClr val="accent1">
                    <a:lumMod val="50000"/>
                  </a:schemeClr>
                </a:solidFill>
              </a:rPr>
              <a:t>d</a:t>
            </a:r>
            <a:r>
              <a:rPr lang="en-GB" sz="2800" dirty="0">
                <a:solidFill>
                  <a:schemeClr val="accent1">
                    <a:lumMod val="50000"/>
                  </a:schemeClr>
                </a:solidFill>
              </a:rPr>
              <a:t>) Commentary on conclusions</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800" dirty="0">
              <a:solidFill>
                <a:schemeClr val="accent1">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Resources:</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4114800"/>
            <a:ext cx="4953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Mere Christianity</a:t>
            </a:r>
          </a:p>
          <a:p>
            <a:r>
              <a:rPr lang="en-US" sz="2000" b="1" dirty="0">
                <a:solidFill>
                  <a:schemeClr val="tx2">
                    <a:lumMod val="75000"/>
                  </a:schemeClr>
                </a:solidFill>
              </a:rPr>
              <a:t>Note his suggested basis for a divine overlord (CS Lewis himself suggests he is at this point a far cry from a notion of Christian Deity) begins with a view of ethics as observed</a:t>
            </a: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pic>
        <p:nvPicPr>
          <p:cNvPr id="7" name="Picture 6" descr="ec_promotions_audio_large.png"/>
          <p:cNvPicPr>
            <a:picLocks noChangeAspect="1"/>
          </p:cNvPicPr>
          <p:nvPr/>
        </p:nvPicPr>
        <p:blipFill>
          <a:blip r:embed="rId4"/>
          <a:stretch>
            <a:fillRect/>
          </a:stretch>
        </p:blipFill>
        <p:spPr>
          <a:xfrm>
            <a:off x="6019800" y="152400"/>
            <a:ext cx="4495800" cy="4343400"/>
          </a:xfrm>
          <a:prstGeom prst="rect">
            <a:avLst/>
          </a:prstGeom>
        </p:spPr>
      </p:pic>
      <p:sp>
        <p:nvSpPr>
          <p:cNvPr id="8" name="Rectangle 3"/>
          <p:cNvSpPr txBox="1">
            <a:spLocks noChangeArrowheads="1"/>
          </p:cNvSpPr>
          <p:nvPr/>
        </p:nvSpPr>
        <p:spPr bwMode="auto">
          <a:xfrm>
            <a:off x="1524000" y="5867400"/>
            <a:ext cx="396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2800" dirty="0">
                <a:solidFill>
                  <a:schemeClr val="bg1">
                    <a:lumMod val="50000"/>
                  </a:schemeClr>
                </a:solidFill>
                <a:latin typeface=" JSP Ross"/>
                <a:ea typeface="ＭＳ Ｐゴシック" pitchFamily="52" charset="-128"/>
                <a:cs typeface=" JSP Ross"/>
              </a:rPr>
              <a:t>Section 1&amp; 2 (18:56)</a:t>
            </a:r>
            <a:endParaRPr lang="en-US" sz="2800" dirty="0">
              <a:solidFill>
                <a:schemeClr val="bg1">
                  <a:lumMod val="50000"/>
                </a:schemeClr>
              </a:solidFill>
              <a:latin typeface=" JSP Ross"/>
              <a:ea typeface="ＭＳ Ｐゴシック" pitchFamily="71" charset="-128"/>
              <a:cs typeface=" JSP Ros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lternate Process 16"/>
          <p:cNvSpPr/>
          <p:nvPr/>
        </p:nvSpPr>
        <p:spPr>
          <a:xfrm>
            <a:off x="1752600" y="6400800"/>
            <a:ext cx="86106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p:cNvSpPr/>
          <p:nvPr/>
        </p:nvSpPr>
        <p:spPr>
          <a:xfrm>
            <a:off x="1752600" y="6019800"/>
            <a:ext cx="8610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CS Lewis observes that arguing suggests . . .</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There is moral code all people “know”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All cultures have the same ethical base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People don’t have rational impulse control</a:t>
            </a:r>
          </a:p>
        </p:txBody>
      </p:sp>
      <p:sp>
        <p:nvSpPr>
          <p:cNvPr id="10" name="Alternate Process 9"/>
          <p:cNvSpPr/>
          <p:nvPr/>
        </p:nvSpPr>
        <p:spPr>
          <a:xfrm>
            <a:off x="16764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1"/>
            <a:ext cx="8763000" cy="29495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a:t>Lewis suggests that (</a:t>
            </a:r>
            <a:r>
              <a:rPr lang="en-US" sz="2000" dirty="0" err="1"/>
              <a:t>an)other</a:t>
            </a:r>
            <a:r>
              <a:rPr lang="en-US" sz="2000" dirty="0"/>
              <a:t> proof of an implied moral code is/are . . .</a:t>
            </a:r>
            <a:endParaRPr lang="en-GB" sz="20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The taking of 4 wives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Exemplary behavior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Making excuses for behavior</a:t>
            </a:r>
            <a:endParaRPr lang="en-GB" sz="2400" dirty="0">
              <a:solidFill>
                <a:srgbClr val="0000FF"/>
              </a:solidFill>
            </a:endParaRPr>
          </a:p>
        </p:txBody>
      </p:sp>
      <p:sp>
        <p:nvSpPr>
          <p:cNvPr id="13" name="Alternate Process 12"/>
          <p:cNvSpPr/>
          <p:nvPr/>
        </p:nvSpPr>
        <p:spPr>
          <a:xfrm>
            <a:off x="1752600" y="5715000"/>
            <a:ext cx="86106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9"/>
            <a:ext cx="8763000" cy="29495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a:t>In rebutting suggestions that ethics is relative, Lewis points out</a:t>
            </a:r>
            <a:endParaRPr lang="en-GB" sz="2000" dirty="0"/>
          </a:p>
        </p:txBody>
      </p:sp>
      <p:sp>
        <p:nvSpPr>
          <p:cNvPr id="15" name="Text Box 2"/>
          <p:cNvSpPr txBox="1">
            <a:spLocks noChangeArrowheads="1"/>
          </p:cNvSpPr>
          <p:nvPr/>
        </p:nvSpPr>
        <p:spPr bwMode="auto">
          <a:xfrm>
            <a:off x="1828800" y="5661700"/>
            <a:ext cx="8763000" cy="967701"/>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a:solidFill>
                  <a:srgbClr val="FF0000"/>
                </a:solidFill>
              </a:rPr>
              <a:t>a</a:t>
            </a:r>
            <a:r>
              <a:rPr lang="en-GB" sz="2200" dirty="0"/>
              <a:t>) </a:t>
            </a:r>
            <a:r>
              <a:rPr lang="en-US" sz="2200" dirty="0">
                <a:solidFill>
                  <a:srgbClr val="0000FF"/>
                </a:solidFill>
              </a:rPr>
              <a:t>Global constructs of behavioral codes are very consistent</a:t>
            </a:r>
            <a:endParaRPr lang="en-GB" sz="22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err="1">
                <a:solidFill>
                  <a:srgbClr val="FF0000"/>
                </a:solidFill>
              </a:rPr>
              <a:t>b</a:t>
            </a:r>
            <a:r>
              <a:rPr lang="en-GB" sz="2200" dirty="0"/>
              <a:t>) </a:t>
            </a:r>
            <a:r>
              <a:rPr lang="en-US" sz="2200" dirty="0">
                <a:solidFill>
                  <a:srgbClr val="0000FF"/>
                </a:solidFill>
              </a:rPr>
              <a:t>Changes to applied behavior does NOT indicate ethical relativism </a:t>
            </a:r>
            <a:endParaRPr lang="en-GB" sz="22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err="1">
                <a:solidFill>
                  <a:srgbClr val="FF0000"/>
                </a:solidFill>
              </a:rPr>
              <a:t>c</a:t>
            </a:r>
            <a:r>
              <a:rPr lang="en-GB" sz="2200" dirty="0"/>
              <a:t>) </a:t>
            </a:r>
            <a:r>
              <a:rPr lang="en-US" sz="2200" dirty="0">
                <a:solidFill>
                  <a:srgbClr val="0000FF"/>
                </a:solidFill>
              </a:rPr>
              <a:t>Ethics is more like math than driving preferences</a:t>
            </a:r>
            <a:endParaRPr lang="en-GB" sz="2200" dirty="0">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9" grpId="0" animBg="1"/>
      <p:bldP spid="10"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Resources:</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4114800"/>
            <a:ext cx="4953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Mere Christianity</a:t>
            </a:r>
          </a:p>
          <a:p>
            <a:r>
              <a:rPr lang="en-US" sz="2000" b="1" dirty="0">
                <a:solidFill>
                  <a:schemeClr val="tx2">
                    <a:lumMod val="75000"/>
                  </a:schemeClr>
                </a:solidFill>
              </a:rPr>
              <a:t>Note his suggested basis for a divine overlord (CS Lewis himself suggests he is at this point a far cry from a notion of Christian Deity) begins with a view of ethics as observed</a:t>
            </a: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pic>
        <p:nvPicPr>
          <p:cNvPr id="7" name="Picture 6" descr="ec_promotions_audio_large.png"/>
          <p:cNvPicPr>
            <a:picLocks noChangeAspect="1"/>
          </p:cNvPicPr>
          <p:nvPr/>
        </p:nvPicPr>
        <p:blipFill>
          <a:blip r:embed="rId4"/>
          <a:stretch>
            <a:fillRect/>
          </a:stretch>
        </p:blipFill>
        <p:spPr>
          <a:xfrm>
            <a:off x="6019800" y="152400"/>
            <a:ext cx="4495800" cy="4343400"/>
          </a:xfrm>
          <a:prstGeom prst="rect">
            <a:avLst/>
          </a:prstGeom>
        </p:spPr>
      </p:pic>
      <p:sp>
        <p:nvSpPr>
          <p:cNvPr id="8" name="Rectangle 3"/>
          <p:cNvSpPr txBox="1">
            <a:spLocks noChangeArrowheads="1"/>
          </p:cNvSpPr>
          <p:nvPr/>
        </p:nvSpPr>
        <p:spPr bwMode="auto">
          <a:xfrm>
            <a:off x="1524000" y="5867400"/>
            <a:ext cx="3886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2800" dirty="0">
                <a:solidFill>
                  <a:schemeClr val="bg1">
                    <a:lumMod val="50000"/>
                  </a:schemeClr>
                </a:solidFill>
                <a:latin typeface=" JSP Ross"/>
                <a:ea typeface="ＭＳ Ｐゴシック" pitchFamily="52" charset="-128"/>
                <a:cs typeface=" JSP Ross"/>
              </a:rPr>
              <a:t>Section 3 &amp; 4 (37:38)</a:t>
            </a:r>
            <a:endParaRPr lang="en-US" sz="2800" dirty="0">
              <a:solidFill>
                <a:schemeClr val="bg1">
                  <a:lumMod val="50000"/>
                </a:schemeClr>
              </a:solidFill>
              <a:latin typeface=" JSP Ross"/>
              <a:ea typeface="ＭＳ Ｐゴシック" pitchFamily="71" charset="-128"/>
              <a:cs typeface=" JSP Ros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752600" y="1143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704808"/>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a:t>Lewis argues that the “Natural Law” differs from, say, the law of gravity by . . .</a:t>
            </a:r>
            <a:endParaRPr lang="en-GB" sz="24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“Natural Law” can be known from the inside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The law of gravity is never broken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The consequences of each</a:t>
            </a:r>
          </a:p>
        </p:txBody>
      </p:sp>
      <p:sp>
        <p:nvSpPr>
          <p:cNvPr id="10" name="Alternate Process 9"/>
          <p:cNvSpPr/>
          <p:nvPr/>
        </p:nvSpPr>
        <p:spPr>
          <a:xfrm>
            <a:off x="1676400" y="37338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12934"/>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What does “ought” and “is” mean in regards to ethics?</a:t>
            </a:r>
            <a:endParaRPr lang="en-GB" sz="2800" dirty="0"/>
          </a:p>
        </p:txBody>
      </p:sp>
      <p:sp>
        <p:nvSpPr>
          <p:cNvPr id="12" name="Text Box 2"/>
          <p:cNvSpPr txBox="1">
            <a:spLocks noChangeArrowheads="1"/>
          </p:cNvSpPr>
          <p:nvPr/>
        </p:nvSpPr>
        <p:spPr bwMode="auto">
          <a:xfrm>
            <a:off x="1905000" y="3200401"/>
            <a:ext cx="8534400" cy="79175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FF0000"/>
                </a:solidFill>
              </a:rPr>
              <a:t>a</a:t>
            </a:r>
            <a:r>
              <a:rPr lang="en-GB" dirty="0"/>
              <a:t>) </a:t>
            </a:r>
            <a:r>
              <a:rPr lang="en-US" dirty="0">
                <a:solidFill>
                  <a:srgbClr val="0000FF"/>
                </a:solidFill>
              </a:rPr>
              <a:t>The “ought” = what we expect of others; the “is” = what we expect of ourselves</a:t>
            </a:r>
            <a:endParaRPr lang="en-GB"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b</a:t>
            </a:r>
            <a:r>
              <a:rPr lang="en-GB" dirty="0"/>
              <a:t>) </a:t>
            </a:r>
            <a:r>
              <a:rPr lang="en-US" dirty="0">
                <a:solidFill>
                  <a:srgbClr val="0000FF"/>
                </a:solidFill>
              </a:rPr>
              <a:t>The “ought” = what others expect of us; the “is” = what we expect of ourselves</a:t>
            </a:r>
            <a:endParaRPr lang="en-GB"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err="1">
                <a:solidFill>
                  <a:srgbClr val="FF0000"/>
                </a:solidFill>
              </a:rPr>
              <a:t>c</a:t>
            </a:r>
            <a:r>
              <a:rPr lang="en-GB" dirty="0"/>
              <a:t>) </a:t>
            </a:r>
            <a:r>
              <a:rPr lang="en-US" dirty="0">
                <a:solidFill>
                  <a:srgbClr val="0000FF"/>
                </a:solidFill>
              </a:rPr>
              <a:t>The “ought” = what should be; the “is” = what is readily observed</a:t>
            </a:r>
            <a:endParaRPr lang="en-GB" dirty="0">
              <a:solidFill>
                <a:srgbClr val="0000FF"/>
              </a:solidFill>
            </a:endParaRPr>
          </a:p>
        </p:txBody>
      </p:sp>
      <p:sp>
        <p:nvSpPr>
          <p:cNvPr id="13" name="Alternate Process 12"/>
          <p:cNvSpPr/>
          <p:nvPr/>
        </p:nvSpPr>
        <p:spPr>
          <a:xfrm>
            <a:off x="1752600" y="5715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9"/>
            <a:ext cx="8763000" cy="29495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a:t>Lewis suggests that Humanity can understand “Natural Law” because</a:t>
            </a:r>
            <a:endParaRPr lang="en-GB" sz="2000" dirty="0"/>
          </a:p>
        </p:txBody>
      </p:sp>
      <p:sp>
        <p:nvSpPr>
          <p:cNvPr id="15" name="Text Box 2"/>
          <p:cNvSpPr txBox="1">
            <a:spLocks noChangeArrowheads="1"/>
          </p:cNvSpPr>
          <p:nvPr/>
        </p:nvSpPr>
        <p:spPr bwMode="auto">
          <a:xfrm>
            <a:off x="1905000" y="5726128"/>
            <a:ext cx="8763000" cy="74776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700" dirty="0">
                <a:solidFill>
                  <a:srgbClr val="FF0000"/>
                </a:solidFill>
              </a:rPr>
              <a:t>a</a:t>
            </a:r>
            <a:r>
              <a:rPr lang="en-GB" sz="1700" dirty="0"/>
              <a:t>) </a:t>
            </a:r>
            <a:r>
              <a:rPr lang="en-US" sz="1700" dirty="0">
                <a:solidFill>
                  <a:srgbClr val="0000FF"/>
                </a:solidFill>
              </a:rPr>
              <a:t>He is a human and can view it from the “inside”</a:t>
            </a:r>
            <a:endParaRPr lang="en-GB" sz="17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700" dirty="0" err="1">
                <a:solidFill>
                  <a:srgbClr val="FF0000"/>
                </a:solidFill>
              </a:rPr>
              <a:t>b</a:t>
            </a:r>
            <a:r>
              <a:rPr lang="en-GB" sz="1700" dirty="0"/>
              <a:t>) </a:t>
            </a:r>
            <a:r>
              <a:rPr lang="en-US" sz="1700" dirty="0">
                <a:solidFill>
                  <a:srgbClr val="0000FF"/>
                </a:solidFill>
              </a:rPr>
              <a:t>“Natural Law” presses down upon our experience as humans (as opposed to, say, trees)</a:t>
            </a:r>
            <a:endParaRPr lang="en-GB" sz="17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700" dirty="0" err="1">
                <a:solidFill>
                  <a:srgbClr val="FF0000"/>
                </a:solidFill>
              </a:rPr>
              <a:t>c</a:t>
            </a:r>
            <a:r>
              <a:rPr lang="en-GB" sz="1700" dirty="0"/>
              <a:t>) </a:t>
            </a:r>
            <a:r>
              <a:rPr lang="en-US" sz="1700" dirty="0">
                <a:solidFill>
                  <a:srgbClr val="0000FF"/>
                </a:solidFill>
              </a:rPr>
              <a:t>Actually we can’t really understand it.  It simply imposes itself and we accept it</a:t>
            </a:r>
            <a:endParaRPr lang="en-GB" sz="1700" dirty="0">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Resources:</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4114800"/>
            <a:ext cx="4953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Mere Christianity</a:t>
            </a:r>
          </a:p>
          <a:p>
            <a:r>
              <a:rPr lang="en-US" sz="2000" b="1" dirty="0">
                <a:solidFill>
                  <a:schemeClr val="tx2">
                    <a:lumMod val="75000"/>
                  </a:schemeClr>
                </a:solidFill>
              </a:rPr>
              <a:t>Note his suggested basis for a divine overlord (CS Lewis himself suggests he is at this point a far cry from a notion of Christian Deity) begins with a view of ethics as observed</a:t>
            </a: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pic>
        <p:nvPicPr>
          <p:cNvPr id="7" name="Picture 6" descr="ec_promotions_audio_large.png"/>
          <p:cNvPicPr>
            <a:picLocks noChangeAspect="1"/>
          </p:cNvPicPr>
          <p:nvPr/>
        </p:nvPicPr>
        <p:blipFill>
          <a:blip r:embed="rId4"/>
          <a:stretch>
            <a:fillRect/>
          </a:stretch>
        </p:blipFill>
        <p:spPr>
          <a:xfrm>
            <a:off x="6019800" y="152400"/>
            <a:ext cx="4495800" cy="4343400"/>
          </a:xfrm>
          <a:prstGeom prst="rect">
            <a:avLst/>
          </a:prstGeom>
        </p:spPr>
      </p:pic>
      <p:sp>
        <p:nvSpPr>
          <p:cNvPr id="8" name="Rectangle 3"/>
          <p:cNvSpPr txBox="1">
            <a:spLocks noChangeArrowheads="1"/>
          </p:cNvSpPr>
          <p:nvPr/>
        </p:nvSpPr>
        <p:spPr bwMode="auto">
          <a:xfrm>
            <a:off x="1524000" y="5867400"/>
            <a:ext cx="396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2800" dirty="0">
                <a:solidFill>
                  <a:schemeClr val="bg1">
                    <a:lumMod val="50000"/>
                  </a:schemeClr>
                </a:solidFill>
                <a:latin typeface=" JSP Ross"/>
                <a:ea typeface="ＭＳ Ｐゴシック" pitchFamily="52" charset="-128"/>
                <a:cs typeface=" JSP Ross"/>
              </a:rPr>
              <a:t>Section 5; 1 (6:39)</a:t>
            </a:r>
            <a:endParaRPr lang="en-US" sz="2800" dirty="0">
              <a:solidFill>
                <a:schemeClr val="bg1">
                  <a:lumMod val="50000"/>
                </a:schemeClr>
              </a:solidFill>
              <a:latin typeface=" JSP Ross"/>
              <a:ea typeface="ＭＳ Ｐゴシック" pitchFamily="71" charset="-128"/>
              <a:cs typeface=" JSP Ros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lternate Process 17"/>
          <p:cNvSpPr/>
          <p:nvPr/>
        </p:nvSpPr>
        <p:spPr>
          <a:xfrm>
            <a:off x="1752600" y="5791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Alternate Process 16"/>
          <p:cNvSpPr/>
          <p:nvPr/>
        </p:nvSpPr>
        <p:spPr>
          <a:xfrm>
            <a:off x="1752600" y="3581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p:cNvSpPr/>
          <p:nvPr/>
        </p:nvSpPr>
        <p:spPr>
          <a:xfrm>
            <a:off x="1752600" y="3276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1524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143000"/>
            <a:ext cx="84582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Materialistic viewpoint encompasses . . .</a:t>
            </a:r>
            <a:endParaRPr lang="en-GB" sz="3300" dirty="0"/>
          </a:p>
        </p:txBody>
      </p:sp>
      <p:sp>
        <p:nvSpPr>
          <p:cNvPr id="64516" name="Text Box 2"/>
          <p:cNvSpPr txBox="1">
            <a:spLocks noChangeArrowheads="1"/>
          </p:cNvSpPr>
          <p:nvPr/>
        </p:nvSpPr>
        <p:spPr bwMode="auto">
          <a:xfrm>
            <a:off x="1905000" y="762001"/>
            <a:ext cx="8534400" cy="108516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Atheism</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Evolution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Existentialist philosophy</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Lewis suggests that “Creationist Evolution” is</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Wishful thinking</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A logical conundrum</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A pre-cursor to Intelligent Design</a:t>
            </a:r>
            <a:endParaRPr lang="en-GB" sz="2400" dirty="0">
              <a:solidFill>
                <a:srgbClr val="0000FF"/>
              </a:solidFill>
            </a:endParaRPr>
          </a:p>
        </p:txBody>
      </p:sp>
      <p:sp>
        <p:nvSpPr>
          <p:cNvPr id="14" name="Text Box 1"/>
          <p:cNvSpPr txBox="1">
            <a:spLocks noChangeArrowheads="1"/>
          </p:cNvSpPr>
          <p:nvPr/>
        </p:nvSpPr>
        <p:spPr bwMode="auto">
          <a:xfrm>
            <a:off x="1752600" y="5152129"/>
            <a:ext cx="8763000" cy="29495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000" dirty="0"/>
              <a:t>Lewis articulates that if there is an impartial Moral Law with a will-power . . .</a:t>
            </a:r>
            <a:endParaRPr lang="en-GB" sz="20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It would be unrelenting / unforgiving to be absolutely fair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US" sz="2400" dirty="0">
                <a:solidFill>
                  <a:srgbClr val="0000FF"/>
                </a:solidFill>
              </a:rPr>
              <a:t>It would lead to repentance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US" sz="2400" dirty="0">
                <a:solidFill>
                  <a:srgbClr val="0000FF"/>
                </a:solidFill>
              </a:rPr>
              <a:t>This notion would give rise to a God we can trust</a:t>
            </a:r>
            <a:endParaRPr lang="en-GB" sz="2400" dirty="0">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3" grpId="0" animBg="1"/>
      <p:bldP spid="10"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Discussion</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152400"/>
            <a:ext cx="4953000" cy="6553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Chapter 3</a:t>
            </a:r>
          </a:p>
          <a:p>
            <a:r>
              <a:rPr lang="en-US" sz="2000" b="1" dirty="0">
                <a:solidFill>
                  <a:schemeClr val="tx2">
                    <a:lumMod val="75000"/>
                  </a:schemeClr>
                </a:solidFill>
              </a:rPr>
              <a:t>What?</a:t>
            </a:r>
          </a:p>
          <a:p>
            <a:pPr lvl="0" eaLnBrk="0" hangingPunct="0">
              <a:lnSpc>
                <a:spcPct val="120000"/>
              </a:lnSpc>
              <a:defRPr/>
            </a:pPr>
            <a:r>
              <a:rPr lang="en-US" sz="2800" dirty="0">
                <a:latin typeface=" JSP Ross"/>
                <a:ea typeface="ＭＳ Ｐゴシック" pitchFamily="52" charset="-128"/>
                <a:cs typeface=" JSP Ross"/>
              </a:rPr>
              <a:t>Mere Christianity</a:t>
            </a:r>
          </a:p>
          <a:p>
            <a:r>
              <a:rPr lang="en-US" sz="2000" b="1" dirty="0">
                <a:solidFill>
                  <a:schemeClr val="tx2">
                    <a:lumMod val="75000"/>
                  </a:schemeClr>
                </a:solidFill>
              </a:rPr>
              <a:t>What?</a:t>
            </a:r>
          </a:p>
          <a:p>
            <a:endParaRPr lang="en-US" sz="2000" b="1" dirty="0">
              <a:solidFill>
                <a:schemeClr val="tx2">
                  <a:lumMod val="75000"/>
                </a:schemeClr>
              </a:solidFill>
            </a:endParaRP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Resources:</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4114800"/>
            <a:ext cx="4953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Mere Christianity</a:t>
            </a:r>
          </a:p>
          <a:p>
            <a:r>
              <a:rPr lang="en-US" sz="2000" b="1" dirty="0">
                <a:solidFill>
                  <a:schemeClr val="tx2">
                    <a:lumMod val="75000"/>
                  </a:schemeClr>
                </a:solidFill>
              </a:rPr>
              <a:t>Note his suggested basis for a divine overlord (CS Lewis himself suggests he is at this point a far cry from a notion of Christian Deity) begins with a view of ethics as observed</a:t>
            </a: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pic>
        <p:nvPicPr>
          <p:cNvPr id="7" name="Picture 6" descr="ec_promotions_audio_large.png"/>
          <p:cNvPicPr>
            <a:picLocks noChangeAspect="1"/>
          </p:cNvPicPr>
          <p:nvPr/>
        </p:nvPicPr>
        <p:blipFill>
          <a:blip r:embed="rId4"/>
          <a:stretch>
            <a:fillRect/>
          </a:stretch>
        </p:blipFill>
        <p:spPr>
          <a:xfrm>
            <a:off x="6019800" y="152400"/>
            <a:ext cx="4495800" cy="4343400"/>
          </a:xfrm>
          <a:prstGeom prst="rect">
            <a:avLst/>
          </a:prstGeom>
        </p:spPr>
      </p:pic>
      <p:sp>
        <p:nvSpPr>
          <p:cNvPr id="8" name="Rectangle 3"/>
          <p:cNvSpPr txBox="1">
            <a:spLocks noChangeArrowheads="1"/>
          </p:cNvSpPr>
          <p:nvPr/>
        </p:nvSpPr>
        <p:spPr bwMode="auto">
          <a:xfrm>
            <a:off x="1524000" y="5867400"/>
            <a:ext cx="396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2800" dirty="0">
                <a:solidFill>
                  <a:schemeClr val="bg1">
                    <a:lumMod val="50000"/>
                  </a:schemeClr>
                </a:solidFill>
                <a:latin typeface=" JSP Ross"/>
                <a:ea typeface="ＭＳ Ｐゴシック" pitchFamily="52" charset="-128"/>
                <a:cs typeface=" JSP Ross"/>
              </a:rPr>
              <a:t>Section 2 &amp; 3 (27:05)</a:t>
            </a:r>
            <a:endParaRPr lang="en-US" sz="2800" dirty="0">
              <a:solidFill>
                <a:schemeClr val="bg1">
                  <a:lumMod val="50000"/>
                </a:schemeClr>
              </a:solidFill>
              <a:latin typeface=" JSP Ross"/>
              <a:ea typeface="ＭＳ Ｐゴシック" pitchFamily="71" charset="-128"/>
              <a:cs typeface=" JSP Ros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1600200"/>
            <a:ext cx="8153400" cy="381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3962400" cy="762000"/>
          </a:xfrm>
        </p:spPr>
        <p:txBody>
          <a:bodyPr anchor="t"/>
          <a:lstStyle/>
          <a:p>
            <a:pPr>
              <a:lnSpc>
                <a:spcPct val="120000"/>
              </a:lnSpc>
            </a:pPr>
            <a:r>
              <a:rPr lang="en-US" sz="4000" dirty="0">
                <a:solidFill>
                  <a:srgbClr val="4F6228"/>
                </a:solidFill>
                <a:latin typeface="Estelle Black SF"/>
                <a:ea typeface="ＭＳ Ｐゴシック" pitchFamily="71" charset="-128"/>
                <a:cs typeface="Estelle Black SF"/>
              </a:rPr>
              <a:t>Mere Christianity</a:t>
            </a:r>
          </a:p>
        </p:txBody>
      </p:sp>
      <p:pic>
        <p:nvPicPr>
          <p:cNvPr id="9" name="Picture 8" descr="book 1 section 4.png"/>
          <p:cNvPicPr>
            <a:picLocks noChangeAspect="1"/>
          </p:cNvPicPr>
          <p:nvPr/>
        </p:nvPicPr>
        <p:blipFill>
          <a:blip r:embed="rId3"/>
          <a:stretch>
            <a:fillRect/>
          </a:stretch>
        </p:blipFill>
        <p:spPr>
          <a:xfrm>
            <a:off x="2057400" y="1676400"/>
            <a:ext cx="8001000" cy="3656012"/>
          </a:xfrm>
          <a:prstGeom prst="rect">
            <a:avLst/>
          </a:prstGeom>
        </p:spPr>
      </p:pic>
      <p:pic>
        <p:nvPicPr>
          <p:cNvPr id="11" name="Picture 10" descr="footprint sml.jpg"/>
          <p:cNvPicPr>
            <a:picLocks noChangeAspect="1"/>
          </p:cNvPicPr>
          <p:nvPr/>
        </p:nvPicPr>
        <p:blipFill>
          <a:blip r:embed="rId4"/>
          <a:stretch>
            <a:fillRect/>
          </a:stretch>
        </p:blipFill>
        <p:spPr>
          <a:xfrm>
            <a:off x="1818640" y="1547814"/>
            <a:ext cx="8402320" cy="3938587"/>
          </a:xfrm>
          <a:prstGeom prst="rect">
            <a:avLst/>
          </a:prstGeom>
        </p:spPr>
      </p:pic>
      <p:sp>
        <p:nvSpPr>
          <p:cNvPr id="12" name="Rectangle 3"/>
          <p:cNvSpPr txBox="1">
            <a:spLocks noChangeArrowheads="1"/>
          </p:cNvSpPr>
          <p:nvPr/>
        </p:nvSpPr>
        <p:spPr bwMode="auto">
          <a:xfrm>
            <a:off x="1524000" y="5867400"/>
            <a:ext cx="6172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2800" dirty="0">
                <a:solidFill>
                  <a:schemeClr val="bg1">
                    <a:lumMod val="50000"/>
                  </a:schemeClr>
                </a:solidFill>
                <a:latin typeface=" JSP Ross"/>
                <a:ea typeface="ＭＳ Ｐゴシック" pitchFamily="52" charset="-128"/>
                <a:cs typeface=" JSP Ross"/>
              </a:rPr>
              <a:t>What is CS Lewis’ “footprint”?</a:t>
            </a:r>
            <a:endParaRPr lang="en-US" sz="2800" dirty="0">
              <a:solidFill>
                <a:schemeClr val="bg1">
                  <a:lumMod val="50000"/>
                </a:schemeClr>
              </a:solidFill>
              <a:latin typeface=" JSP Ross"/>
              <a:ea typeface="ＭＳ Ｐゴシック" pitchFamily="71" charset="-128"/>
              <a:cs typeface=" JSP Ros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“The first step in the evolution of ethics is a sense of solidarity with other human beings.”</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Albert Schweitzer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5638800"/>
          </a:xfrm>
        </p:spPr>
        <p:txBody>
          <a:bodyPr anchor="t"/>
          <a:lstStyle/>
          <a:p>
            <a:r>
              <a:rPr lang="en-US" sz="3200" dirty="0">
                <a:solidFill>
                  <a:srgbClr val="660066"/>
                </a:solidFill>
                <a:effectLst>
                  <a:outerShdw blurRad="50800" dist="38100" dir="2700000">
                    <a:srgbClr val="000000">
                      <a:alpha val="43000"/>
                    </a:srgbClr>
                  </a:outerShdw>
                </a:effectLst>
                <a:latin typeface="Estelle Black SF"/>
                <a:cs typeface="Estelle Black SF"/>
              </a:rPr>
              <a:t>And Jesus answered him, The first of all the commandments is, Hear, O Israel; The Lord our God is one Lord: And thou </a:t>
            </a:r>
            <a:r>
              <a:rPr lang="en-US" sz="3200" dirty="0" err="1">
                <a:solidFill>
                  <a:srgbClr val="660066"/>
                </a:solidFill>
                <a:effectLst>
                  <a:outerShdw blurRad="50800" dist="38100" dir="2700000">
                    <a:srgbClr val="000000">
                      <a:alpha val="43000"/>
                    </a:srgbClr>
                  </a:outerShdw>
                </a:effectLst>
                <a:latin typeface="Estelle Black SF"/>
                <a:cs typeface="Estelle Black SF"/>
              </a:rPr>
              <a:t>shalt</a:t>
            </a:r>
            <a:r>
              <a:rPr lang="en-US" sz="3200" dirty="0">
                <a:solidFill>
                  <a:srgbClr val="660066"/>
                </a:solidFill>
                <a:effectLst>
                  <a:outerShdw blurRad="50800" dist="38100" dir="2700000">
                    <a:srgbClr val="000000">
                      <a:alpha val="43000"/>
                    </a:srgbClr>
                  </a:outerShdw>
                </a:effectLst>
                <a:latin typeface="Estelle Black SF"/>
                <a:cs typeface="Estelle Black SF"/>
              </a:rPr>
              <a:t> love the Lord thy God with all thy heart, and with all thy soul, and with all thy mind, and with all thy strength: this is the first commandment. And the second is like, namely this, Thou </a:t>
            </a:r>
            <a:r>
              <a:rPr lang="en-US" sz="3200" dirty="0" err="1">
                <a:solidFill>
                  <a:srgbClr val="660066"/>
                </a:solidFill>
                <a:effectLst>
                  <a:outerShdw blurRad="50800" dist="38100" dir="2700000">
                    <a:srgbClr val="000000">
                      <a:alpha val="43000"/>
                    </a:srgbClr>
                  </a:outerShdw>
                </a:effectLst>
                <a:latin typeface="Estelle Black SF"/>
                <a:cs typeface="Estelle Black SF"/>
              </a:rPr>
              <a:t>shalt</a:t>
            </a:r>
            <a:r>
              <a:rPr lang="en-US" sz="3200" dirty="0">
                <a:solidFill>
                  <a:srgbClr val="660066"/>
                </a:solidFill>
                <a:effectLst>
                  <a:outerShdw blurRad="50800" dist="38100" dir="2700000">
                    <a:srgbClr val="000000">
                      <a:alpha val="43000"/>
                    </a:srgbClr>
                  </a:outerShdw>
                </a:effectLst>
                <a:latin typeface="Estelle Black SF"/>
                <a:cs typeface="Estelle Black SF"/>
              </a:rPr>
              <a:t> love thy </a:t>
            </a:r>
            <a:r>
              <a:rPr lang="en-US" sz="3200" dirty="0" err="1">
                <a:solidFill>
                  <a:srgbClr val="660066"/>
                </a:solidFill>
                <a:effectLst>
                  <a:outerShdw blurRad="50800" dist="38100" dir="2700000">
                    <a:srgbClr val="000000">
                      <a:alpha val="43000"/>
                    </a:srgbClr>
                  </a:outerShdw>
                </a:effectLst>
                <a:latin typeface="Estelle Black SF"/>
                <a:cs typeface="Estelle Black SF"/>
              </a:rPr>
              <a:t>neighbour</a:t>
            </a:r>
            <a:r>
              <a:rPr lang="en-US" sz="3200" dirty="0">
                <a:solidFill>
                  <a:srgbClr val="660066"/>
                </a:solidFill>
                <a:effectLst>
                  <a:outerShdw blurRad="50800" dist="38100" dir="2700000">
                    <a:srgbClr val="000000">
                      <a:alpha val="43000"/>
                    </a:srgbClr>
                  </a:outerShdw>
                </a:effectLst>
                <a:latin typeface="Estelle Black SF"/>
                <a:cs typeface="Estelle Black SF"/>
              </a:rPr>
              <a:t> as thyself. There is none other commandment greater than these.</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Mark 12:29-31 (KJV)</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spcAft>
                <a:spcPts val="1200"/>
              </a:spcAft>
              <a:defRPr/>
            </a:pPr>
            <a:r>
              <a:rPr lang="en-US" sz="3200" dirty="0">
                <a:solidFill>
                  <a:srgbClr val="660066"/>
                </a:solidFill>
                <a:effectLst>
                  <a:outerShdw blurRad="50800" dist="38100" dir="2700000">
                    <a:srgbClr val="000000">
                      <a:alpha val="43000"/>
                    </a:srgbClr>
                  </a:outerShdw>
                </a:effectLst>
                <a:latin typeface="Estelle Black SF"/>
                <a:cs typeface="Estelle Black SF"/>
              </a:rPr>
              <a:t>“The most important one,” answered Jesus, “is this: ‘Hear, O Israel: The Lord our God, the Lord is one. Love the Lord your God with all your heart and with all your soul and with all your mind and with all your strength.’ The second is this: ‘Love your neighbor as yourself.’ There is no commandment greater than these.”</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Mark 12:29-31 (NIV)</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3698</TotalTime>
  <Words>1242</Words>
  <Application>Microsoft Macintosh PowerPoint</Application>
  <PresentationFormat>Widescreen</PresentationFormat>
  <Paragraphs>120</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 JSP Ross</vt:lpstr>
      <vt:lpstr>Arial</vt:lpstr>
      <vt:lpstr>Calibri</vt:lpstr>
      <vt:lpstr>Estelle Black SF</vt:lpstr>
      <vt:lpstr>Impact</vt:lpstr>
      <vt:lpstr>SLGreek</vt:lpstr>
      <vt:lpstr>Wingdings</vt:lpstr>
      <vt:lpstr>Office Theme</vt:lpstr>
      <vt:lpstr>PowerPoint Presentation</vt:lpstr>
      <vt:lpstr>“Action indeed is the sole medium of expression for ethics.”</vt:lpstr>
      <vt:lpstr>PowerPoint Presentation</vt:lpstr>
      <vt:lpstr>Mere Christianity</vt:lpstr>
      <vt:lpstr>PowerPoint Presentation</vt:lpstr>
      <vt:lpstr>PowerPoint Presentation</vt:lpstr>
      <vt:lpstr>“The first step in the evolution of ethics is a sense of solidarity with other human beings.”</vt:lpstr>
      <vt:lpstr>And Jesus answered him, The first of all the commandments is, Hear, O Israel; The Lord our God is one Lord: And thou shalt love the Lord thy God with all thy heart, and with all thy soul, and with all thy mind, and with all thy strength: this is the first commandment. And the second is like, namely this, Thou shalt love thy neighbour as thyself. There is none other commandment greater than these.</vt:lpstr>
      <vt:lpstr>“The most important one,” answered Jesus, “is this: ‘Hear, O Israel: The Lord our God, the Lord is one. Love the Lord your God with all your heart and with all your soul and with all your mind and with all your strength.’ The second is this: ‘Love your neighbor as yourself.’ There is no commandment greater than these.”</vt:lpstr>
      <vt:lpstr>I beseech you therefore, brethren, by the mercies of God, that ye present your bodies a living sacrifice, holy, acceptable unto God, which is your reasonable service. And be not conformed to this world: but be ye transformed by the renewing of your mind, that ye may prove what is that good, and acceptable, and perfect, will of God.</vt:lpstr>
      <vt:lpstr>Therefore, I urge you, brothers and sisters, in view of God’s mercy, to offer your bodies as a living sacrifice, holy and pleasing to God—this is your true and proper worship. Do not conform to the pattern of this world, but be transformed by the renewing of your mind. Then you will be able to test and approve what God’s will is—his good, pleasing and perfect will.</vt:lpstr>
      <vt:lpstr>Read chapter 3 this week.  All by Thursday.  Be ready to discuss in class the rest of the week.  Discussion points! </vt:lpstr>
      <vt:lpstr>PowerPoint Presentation</vt:lpstr>
      <vt:lpstr>ethics:</vt:lpstr>
      <vt:lpstr>ethics:</vt:lpstr>
      <vt:lpstr>analysis:</vt:lpstr>
      <vt:lpstr>analysis:</vt:lpstr>
      <vt:lpstr>PowerPoint Presentation</vt:lpstr>
      <vt:lpstr>PowerPoint Presentation</vt:lpstr>
      <vt:lpstr>“It is forbidden to kill; therefore all murderers are punished unless they kill in large numbers and to the sound of trumpets.”</vt:lpstr>
      <vt:lpstr>ethics:</vt:lpstr>
      <vt:lpstr>PowerPoint Presentation</vt:lpstr>
      <vt:lpstr>PowerPoint Presentation</vt:lpstr>
      <vt:lpstr>“Educating the mind without educating the heart is no education at all.”</vt:lpstr>
      <vt:lpstr>ethics:</vt:lpstr>
      <vt:lpstr>PowerPoint Presentation</vt:lpstr>
      <vt:lpstr>PowerPoint Presentation</vt:lpstr>
      <vt:lpstr>ethics:</vt:lpstr>
      <vt:lpstr>PowerPoint Presentation</vt:lpstr>
      <vt:lpstr>Resources:</vt:lpstr>
      <vt:lpstr>PowerPoint Presentation</vt:lpstr>
      <vt:lpstr>Resources:</vt:lpstr>
      <vt:lpstr>PowerPoint Presentation</vt:lpstr>
      <vt:lpstr>Resources:</vt:lpstr>
      <vt:lpstr>PowerPoint Presentation</vt:lpstr>
      <vt:lpstr>Resources:</vt:lpstr>
      <vt:lpstr>PowerPoint Presentation</vt:lpstr>
      <vt:lpstr>Discussion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Microsoft Office User</cp:lastModifiedBy>
  <cp:revision>139</cp:revision>
  <dcterms:created xsi:type="dcterms:W3CDTF">2013-11-20T04:10:09Z</dcterms:created>
  <dcterms:modified xsi:type="dcterms:W3CDTF">2025-12-08T17:56:21Z</dcterms:modified>
</cp:coreProperties>
</file>