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5" r:id="rId2"/>
    <p:sldId id="396" r:id="rId3"/>
    <p:sldId id="277" r:id="rId4"/>
    <p:sldId id="438" r:id="rId5"/>
    <p:sldId id="439" r:id="rId6"/>
    <p:sldId id="421" r:id="rId7"/>
    <p:sldId id="408" r:id="rId8"/>
    <p:sldId id="358" r:id="rId9"/>
    <p:sldId id="321" r:id="rId10"/>
    <p:sldId id="316" r:id="rId11"/>
    <p:sldId id="397" r:id="rId12"/>
    <p:sldId id="447" r:id="rId13"/>
    <p:sldId id="349" r:id="rId14"/>
    <p:sldId id="451" r:id="rId15"/>
    <p:sldId id="454" r:id="rId16"/>
    <p:sldId id="455" r:id="rId17"/>
    <p:sldId id="456" r:id="rId18"/>
    <p:sldId id="457" r:id="rId19"/>
    <p:sldId id="458" r:id="rId20"/>
    <p:sldId id="464" r:id="rId21"/>
    <p:sldId id="459" r:id="rId22"/>
    <p:sldId id="460" r:id="rId23"/>
    <p:sldId id="463" r:id="rId24"/>
    <p:sldId id="461" r:id="rId25"/>
    <p:sldId id="462" r:id="rId26"/>
    <p:sldId id="465" r:id="rId27"/>
    <p:sldId id="466" r:id="rId28"/>
    <p:sldId id="444" r:id="rId29"/>
    <p:sldId id="452" r:id="rId30"/>
    <p:sldId id="322" r:id="rId31"/>
    <p:sldId id="276" r:id="rId32"/>
    <p:sldId id="449" r:id="rId33"/>
    <p:sldId id="323" r:id="rId34"/>
    <p:sldId id="317" r:id="rId35"/>
    <p:sldId id="341"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216"/>
    <p:restoredTop sz="94694"/>
  </p:normalViewPr>
  <p:slideViewPr>
    <p:cSldViewPr>
      <p:cViewPr varScale="1">
        <p:scale>
          <a:sx n="121" d="100"/>
          <a:sy n="121" d="100"/>
        </p:scale>
        <p:origin x="512"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1/9/26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197151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10</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76962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769623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36867" name="Text Box 2"/>
          <p:cNvSpPr txBox="1">
            <a:spLocks noGrp="1" noChangeArrowheads="1"/>
          </p:cNvSpPr>
          <p:nvPr>
            <p:ph type="body"/>
          </p:nvPr>
        </p:nvSpPr>
        <p:spPr>
          <a:xfrm>
            <a:off x="685800" y="4343400"/>
            <a:ext cx="5483225" cy="4114800"/>
          </a:xfrm>
          <a:noFill/>
          <a:ln/>
        </p:spPr>
        <p:txBody>
          <a:bodyPr wrap="none" anchor="ctr"/>
          <a:lstStyle/>
          <a:p>
            <a:endParaRPr lang="en-US">
              <a:latin typeface="Times New Roman" pitchFamily="62" charset="0"/>
            </a:endParaRPr>
          </a:p>
        </p:txBody>
      </p:sp>
    </p:spTree>
    <p:extLst>
      <p:ext uri="{BB962C8B-B14F-4D97-AF65-F5344CB8AC3E}">
        <p14:creationId xmlns:p14="http://schemas.microsoft.com/office/powerpoint/2010/main" val="289232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409375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15</a:t>
            </a:fld>
            <a:endParaRPr lang="en-US" sz="1200">
              <a:latin typeface="Calibri" pitchFamily="79" charset="0"/>
            </a:endParaRPr>
          </a:p>
        </p:txBody>
      </p:sp>
    </p:spTree>
    <p:extLst>
      <p:ext uri="{BB962C8B-B14F-4D97-AF65-F5344CB8AC3E}">
        <p14:creationId xmlns:p14="http://schemas.microsoft.com/office/powerpoint/2010/main" val="3516794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16</a:t>
            </a:fld>
            <a:endParaRPr lang="en-US" sz="1200">
              <a:latin typeface="Calibri" pitchFamily="79" charset="0"/>
            </a:endParaRPr>
          </a:p>
        </p:txBody>
      </p:sp>
    </p:spTree>
    <p:extLst>
      <p:ext uri="{BB962C8B-B14F-4D97-AF65-F5344CB8AC3E}">
        <p14:creationId xmlns:p14="http://schemas.microsoft.com/office/powerpoint/2010/main" val="1898800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17</a:t>
            </a:fld>
            <a:endParaRPr lang="en-US" sz="1200">
              <a:latin typeface="Calibri" pitchFamily="79" charset="0"/>
            </a:endParaRPr>
          </a:p>
        </p:txBody>
      </p:sp>
    </p:spTree>
    <p:extLst>
      <p:ext uri="{BB962C8B-B14F-4D97-AF65-F5344CB8AC3E}">
        <p14:creationId xmlns:p14="http://schemas.microsoft.com/office/powerpoint/2010/main" val="114915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18</a:t>
            </a:fld>
            <a:endParaRPr lang="en-US" sz="1200">
              <a:latin typeface="Calibri" pitchFamily="79" charset="0"/>
            </a:endParaRPr>
          </a:p>
        </p:txBody>
      </p:sp>
    </p:spTree>
    <p:extLst>
      <p:ext uri="{BB962C8B-B14F-4D97-AF65-F5344CB8AC3E}">
        <p14:creationId xmlns:p14="http://schemas.microsoft.com/office/powerpoint/2010/main" val="81677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19</a:t>
            </a:fld>
            <a:endParaRPr lang="en-US" sz="1200">
              <a:latin typeface="Calibri" pitchFamily="79" charset="0"/>
            </a:endParaRPr>
          </a:p>
        </p:txBody>
      </p:sp>
    </p:spTree>
    <p:extLst>
      <p:ext uri="{BB962C8B-B14F-4D97-AF65-F5344CB8AC3E}">
        <p14:creationId xmlns:p14="http://schemas.microsoft.com/office/powerpoint/2010/main" val="215034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320175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20</a:t>
            </a:fld>
            <a:endParaRPr lang="en-US" sz="1200">
              <a:latin typeface="Calibri" pitchFamily="79" charset="0"/>
            </a:endParaRPr>
          </a:p>
        </p:txBody>
      </p:sp>
    </p:spTree>
    <p:extLst>
      <p:ext uri="{BB962C8B-B14F-4D97-AF65-F5344CB8AC3E}">
        <p14:creationId xmlns:p14="http://schemas.microsoft.com/office/powerpoint/2010/main" val="632974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21</a:t>
            </a:fld>
            <a:endParaRPr lang="en-US" sz="1200">
              <a:latin typeface="Calibri" pitchFamily="79" charset="0"/>
            </a:endParaRPr>
          </a:p>
        </p:txBody>
      </p:sp>
    </p:spTree>
    <p:extLst>
      <p:ext uri="{BB962C8B-B14F-4D97-AF65-F5344CB8AC3E}">
        <p14:creationId xmlns:p14="http://schemas.microsoft.com/office/powerpoint/2010/main" val="3943929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22</a:t>
            </a:fld>
            <a:endParaRPr lang="en-US" sz="1200">
              <a:latin typeface="Calibri" pitchFamily="79" charset="0"/>
            </a:endParaRPr>
          </a:p>
        </p:txBody>
      </p:sp>
    </p:spTree>
    <p:extLst>
      <p:ext uri="{BB962C8B-B14F-4D97-AF65-F5344CB8AC3E}">
        <p14:creationId xmlns:p14="http://schemas.microsoft.com/office/powerpoint/2010/main" val="395001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23</a:t>
            </a:fld>
            <a:endParaRPr lang="en-US" sz="1200">
              <a:latin typeface="Calibri" pitchFamily="79" charset="0"/>
            </a:endParaRPr>
          </a:p>
        </p:txBody>
      </p:sp>
    </p:spTree>
    <p:extLst>
      <p:ext uri="{BB962C8B-B14F-4D97-AF65-F5344CB8AC3E}">
        <p14:creationId xmlns:p14="http://schemas.microsoft.com/office/powerpoint/2010/main" val="195505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24</a:t>
            </a:fld>
            <a:endParaRPr lang="en-US" sz="1200">
              <a:latin typeface="Calibri" pitchFamily="79" charset="0"/>
            </a:endParaRPr>
          </a:p>
        </p:txBody>
      </p:sp>
    </p:spTree>
    <p:extLst>
      <p:ext uri="{BB962C8B-B14F-4D97-AF65-F5344CB8AC3E}">
        <p14:creationId xmlns:p14="http://schemas.microsoft.com/office/powerpoint/2010/main" val="221732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25</a:t>
            </a:fld>
            <a:endParaRPr lang="en-US" sz="1200">
              <a:latin typeface="Calibri" pitchFamily="79" charset="0"/>
            </a:endParaRPr>
          </a:p>
        </p:txBody>
      </p:sp>
    </p:spTree>
    <p:extLst>
      <p:ext uri="{BB962C8B-B14F-4D97-AF65-F5344CB8AC3E}">
        <p14:creationId xmlns:p14="http://schemas.microsoft.com/office/powerpoint/2010/main" val="506338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26</a:t>
            </a:fld>
            <a:endParaRPr lang="en-US" sz="1200">
              <a:latin typeface="Calibri" pitchFamily="79" charset="0"/>
            </a:endParaRPr>
          </a:p>
        </p:txBody>
      </p:sp>
    </p:spTree>
    <p:extLst>
      <p:ext uri="{BB962C8B-B14F-4D97-AF65-F5344CB8AC3E}">
        <p14:creationId xmlns:p14="http://schemas.microsoft.com/office/powerpoint/2010/main" val="3489346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27</a:t>
            </a:fld>
            <a:endParaRPr lang="en-US" sz="1200">
              <a:latin typeface="Calibri" pitchFamily="79" charset="0"/>
            </a:endParaRPr>
          </a:p>
        </p:txBody>
      </p:sp>
    </p:spTree>
    <p:extLst>
      <p:ext uri="{BB962C8B-B14F-4D97-AF65-F5344CB8AC3E}">
        <p14:creationId xmlns:p14="http://schemas.microsoft.com/office/powerpoint/2010/main" val="4191797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28</a:t>
            </a:fld>
            <a:endParaRPr lang="en-US" sz="1200">
              <a:latin typeface="Calibri" pitchFamily="79" charset="0"/>
            </a:endParaRPr>
          </a:p>
        </p:txBody>
      </p:sp>
    </p:spTree>
    <p:extLst>
      <p:ext uri="{BB962C8B-B14F-4D97-AF65-F5344CB8AC3E}">
        <p14:creationId xmlns:p14="http://schemas.microsoft.com/office/powerpoint/2010/main" val="29373176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29</a:t>
            </a:fld>
            <a:endParaRPr lang="en-US" sz="1200">
              <a:latin typeface="Calibri" pitchFamily="79" charset="0"/>
            </a:endParaRPr>
          </a:p>
        </p:txBody>
      </p:sp>
    </p:spTree>
    <p:extLst>
      <p:ext uri="{BB962C8B-B14F-4D97-AF65-F5344CB8AC3E}">
        <p14:creationId xmlns:p14="http://schemas.microsoft.com/office/powerpoint/2010/main" val="6306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8435"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29E6373-9550-43D0-A12A-729DB12CE1B3}" type="slidenum">
              <a:rPr lang="en-US" sz="1200">
                <a:latin typeface="Calibri" pitchFamily="79" charset="0"/>
              </a:rPr>
              <a:pPr algn="r"/>
              <a:t>3</a:t>
            </a:fld>
            <a:endParaRPr lang="en-US" sz="1200">
              <a:latin typeface="Calibri" pitchFamily="79"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30</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31</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908753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33</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34</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94720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extLst>
      <p:ext uri="{BB962C8B-B14F-4D97-AF65-F5344CB8AC3E}">
        <p14:creationId xmlns:p14="http://schemas.microsoft.com/office/powerpoint/2010/main" val="2839905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6</a:t>
            </a:fld>
            <a:endParaRPr lang="en-US" sz="1200">
              <a:latin typeface="Calibri" pitchFamily="71" charset="0"/>
            </a:endParaRPr>
          </a:p>
        </p:txBody>
      </p:sp>
    </p:spTree>
    <p:extLst>
      <p:ext uri="{BB962C8B-B14F-4D97-AF65-F5344CB8AC3E}">
        <p14:creationId xmlns:p14="http://schemas.microsoft.com/office/powerpoint/2010/main" val="294023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7</a:t>
            </a:fld>
            <a:endParaRPr lang="en-US" sz="1200">
              <a:latin typeface="Calibri" pitchFamily="79" charset="0"/>
            </a:endParaRPr>
          </a:p>
        </p:txBody>
      </p:sp>
    </p:spTree>
    <p:extLst>
      <p:ext uri="{BB962C8B-B14F-4D97-AF65-F5344CB8AC3E}">
        <p14:creationId xmlns:p14="http://schemas.microsoft.com/office/powerpoint/2010/main" val="235350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8</a:t>
            </a:fld>
            <a:endParaRPr lang="en-US" sz="1200">
              <a:latin typeface="Calibri" pitchFamily="79"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1/9/26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1/9/26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1/9/26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1/9/26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1/9/26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1/9/26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1/9/26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1/9/26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1/9/26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1/9/26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1/9/26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1/9/26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t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t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rgbClr val="4F6228"/>
                </a:solidFill>
                <a:latin typeface="Estelle Black SF"/>
                <a:cs typeface="Estelle Black SF"/>
              </a:rPr>
              <a:t>“Work out your own salvation.  Do not depend on others.”</a:t>
            </a:r>
            <a:endParaRPr lang="en-US" sz="4000" dirty="0">
              <a:solidFill>
                <a:srgbClr val="4F6228"/>
              </a:solidFill>
              <a:latin typeface="Estelle Black SF"/>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Buddha</a:t>
            </a:r>
          </a:p>
        </p:txBody>
      </p:sp>
    </p:spTree>
    <p:extLst>
      <p:ext uri="{BB962C8B-B14F-4D97-AF65-F5344CB8AC3E}">
        <p14:creationId xmlns:p14="http://schemas.microsoft.com/office/powerpoint/2010/main" val="23116378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pic>
        <p:nvPicPr>
          <p:cNvPr id="2" name="Picture 1" descr="choose religion ch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85801"/>
            <a:ext cx="9144000" cy="5400675"/>
          </a:xfrm>
          <a:prstGeom prst="rect">
            <a:avLst/>
          </a:prstGeom>
        </p:spPr>
      </p:pic>
    </p:spTree>
    <p:extLst>
      <p:ext uri="{BB962C8B-B14F-4D97-AF65-F5344CB8AC3E}">
        <p14:creationId xmlns:p14="http://schemas.microsoft.com/office/powerpoint/2010/main" val="2793707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body"/>
          </p:nvPr>
        </p:nvSpPr>
        <p:spPr>
          <a:xfrm>
            <a:off x="1676400" y="228601"/>
            <a:ext cx="8839200" cy="6460743"/>
          </a:xfrm>
        </p:spPr>
        <p:txBody>
          <a:bodyPr wrap="square" anchor="t">
            <a:spAutoFit/>
          </a:bodyPr>
          <a:lstStyle/>
          <a:p>
            <a:pPr marL="338138" indent="-338138" algn="l" eaLnBrk="1" hangingPunct="1">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3200" dirty="0">
                <a:solidFill>
                  <a:schemeClr val="accent1">
                    <a:lumMod val="75000"/>
                  </a:schemeClr>
                </a:solidFill>
                <a:effectLst>
                  <a:outerShdw blurRad="50800" dist="38100" dir="2700000">
                    <a:srgbClr val="000000">
                      <a:alpha val="43000"/>
                    </a:srgbClr>
                  </a:outerShdw>
                </a:effectLst>
                <a:latin typeface="Estelle Black SF"/>
                <a:ea typeface="Lucida Sans Unicode" pitchFamily="63" charset="-52"/>
                <a:cs typeface="Estelle Black SF"/>
              </a:rPr>
              <a:t>“Those whom Christ commends in the judgement may have known little of theology, but they have cherished His principles. Through the influence of the divine Spirit they have been a blessing to those about them. Even among the heathen are those who have cherished the spirit of kindness . . . among the heathen are those who worship God ignorantly . . . they have heard His voice speaking to them in nature, and have done the things that the law required. Their works are evidence that the Holy Spirit has touched their hearts, and they are recognized as the children of God.”</a:t>
            </a:r>
            <a:endParaRPr lang="en-GB" sz="3200" dirty="0">
              <a:solidFill>
                <a:schemeClr val="accent1">
                  <a:lumMod val="75000"/>
                </a:schemeClr>
              </a:solidFill>
              <a:effectLst>
                <a:outerShdw blurRad="50800" dist="38100" dir="2700000">
                  <a:srgbClr val="000000">
                    <a:alpha val="43000"/>
                  </a:srgbClr>
                </a:outerShdw>
              </a:effectLst>
              <a:latin typeface="Estelle Black SF"/>
              <a:cs typeface="Estelle Black SF"/>
            </a:endParaRPr>
          </a:p>
          <a:p>
            <a:pPr marL="338138" indent="-338138" algn="r" eaLnBrk="1" hangingPunct="1">
              <a:spcBef>
                <a:spcPts val="700"/>
              </a:spcBef>
              <a:buClr>
                <a:srgbClr val="FFFFFF"/>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chemeClr val="tx1">
                    <a:lumMod val="50000"/>
                    <a:lumOff val="50000"/>
                  </a:schemeClr>
                </a:solidFill>
                <a:effectLst>
                  <a:outerShdw blurRad="50800" dist="38100" dir="2700000">
                    <a:srgbClr val="000000">
                      <a:alpha val="43000"/>
                    </a:srgbClr>
                  </a:outerShdw>
                </a:effectLst>
                <a:latin typeface="Estelle Black SF"/>
                <a:cs typeface="Estelle Black SF"/>
              </a:rPr>
              <a:t>–pg 638, DA, pub. 1890</a:t>
            </a:r>
          </a:p>
        </p:txBody>
      </p:sp>
    </p:spTree>
    <p:extLst>
      <p:ext uri="{BB962C8B-B14F-4D97-AF65-F5344CB8AC3E}">
        <p14:creationId xmlns:p14="http://schemas.microsoft.com/office/powerpoint/2010/main" val="32015083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92164" name="TextBox 3"/>
          <p:cNvSpPr txBox="1">
            <a:spLocks noChangeArrowheads="1"/>
          </p:cNvSpPr>
          <p:nvPr/>
        </p:nvSpPr>
        <p:spPr bwMode="auto">
          <a:xfrm>
            <a:off x="-762000" y="95374"/>
            <a:ext cx="4114800" cy="366713"/>
          </a:xfrm>
          <a:prstGeom prst="rect">
            <a:avLst/>
          </a:prstGeom>
          <a:noFill/>
          <a:ln w="9525">
            <a:noFill/>
            <a:miter lim="800000"/>
            <a:headEnd/>
            <a:tailEnd/>
          </a:ln>
        </p:spPr>
        <p:txBody>
          <a:bodyPr>
            <a:prstTxWarp prst="textNoShape">
              <a:avLst/>
            </a:prstTxWarp>
            <a:spAutoFit/>
          </a:bodyPr>
          <a:lstStyle/>
          <a:p>
            <a:pPr algn="r"/>
            <a:r>
              <a:rPr lang="en-US" b="1" i="1" dirty="0"/>
              <a:t>Quiz results . . .</a:t>
            </a:r>
          </a:p>
        </p:txBody>
      </p:sp>
      <p:pic>
        <p:nvPicPr>
          <p:cNvPr id="3" name="Picture 2">
            <a:extLst>
              <a:ext uri="{FF2B5EF4-FFF2-40B4-BE49-F238E27FC236}">
                <a16:creationId xmlns:a16="http://schemas.microsoft.com/office/drawing/2014/main" id="{FE901BC1-2670-D54F-8F8B-C24DDCDE9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85800"/>
            <a:ext cx="8229600" cy="6000530"/>
          </a:xfrm>
          <a:prstGeom prst="rect">
            <a:avLst/>
          </a:prstGeom>
        </p:spPr>
      </p:pic>
    </p:spTree>
    <p:extLst>
      <p:ext uri="{BB962C8B-B14F-4D97-AF65-F5344CB8AC3E}">
        <p14:creationId xmlns:p14="http://schemas.microsoft.com/office/powerpoint/2010/main" val="6746862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Buddhism</a:t>
            </a:r>
          </a:p>
        </p:txBody>
      </p:sp>
      <p:pic>
        <p:nvPicPr>
          <p:cNvPr id="5" name="Picture 4">
            <a:extLst>
              <a:ext uri="{FF2B5EF4-FFF2-40B4-BE49-F238E27FC236}">
                <a16:creationId xmlns:a16="http://schemas.microsoft.com/office/drawing/2014/main" id="{D9A6A856-0448-A541-96B7-FFC87E89A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650" y="1079500"/>
            <a:ext cx="4838700" cy="4699000"/>
          </a:xfrm>
          <a:prstGeom prst="rect">
            <a:avLst/>
          </a:prstGeom>
        </p:spPr>
      </p:pic>
    </p:spTree>
    <p:extLst>
      <p:ext uri="{BB962C8B-B14F-4D97-AF65-F5344CB8AC3E}">
        <p14:creationId xmlns:p14="http://schemas.microsoft.com/office/powerpoint/2010/main" val="259358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Taoism</a:t>
            </a:r>
          </a:p>
        </p:txBody>
      </p:sp>
      <p:pic>
        <p:nvPicPr>
          <p:cNvPr id="3" name="Picture 2">
            <a:extLst>
              <a:ext uri="{FF2B5EF4-FFF2-40B4-BE49-F238E27FC236}">
                <a16:creationId xmlns:a16="http://schemas.microsoft.com/office/drawing/2014/main" id="{73D63FCC-5587-2A40-AB92-26BEECFD4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600" y="1968500"/>
            <a:ext cx="2844800" cy="2921000"/>
          </a:xfrm>
          <a:prstGeom prst="rect">
            <a:avLst/>
          </a:prstGeom>
        </p:spPr>
      </p:pic>
    </p:spTree>
    <p:extLst>
      <p:ext uri="{BB962C8B-B14F-4D97-AF65-F5344CB8AC3E}">
        <p14:creationId xmlns:p14="http://schemas.microsoft.com/office/powerpoint/2010/main" val="6899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28956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Hinduism (OHM)</a:t>
            </a:r>
          </a:p>
        </p:txBody>
      </p:sp>
      <p:pic>
        <p:nvPicPr>
          <p:cNvPr id="3" name="Picture 2">
            <a:extLst>
              <a:ext uri="{FF2B5EF4-FFF2-40B4-BE49-F238E27FC236}">
                <a16:creationId xmlns:a16="http://schemas.microsoft.com/office/drawing/2014/main" id="{02822271-D235-7A41-8341-24702598B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981200"/>
            <a:ext cx="2857500" cy="2895600"/>
          </a:xfrm>
          <a:prstGeom prst="rect">
            <a:avLst/>
          </a:prstGeom>
        </p:spPr>
      </p:pic>
    </p:spTree>
    <p:extLst>
      <p:ext uri="{BB962C8B-B14F-4D97-AF65-F5344CB8AC3E}">
        <p14:creationId xmlns:p14="http://schemas.microsoft.com/office/powerpoint/2010/main" val="298687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Christianity</a:t>
            </a:r>
          </a:p>
        </p:txBody>
      </p:sp>
      <p:pic>
        <p:nvPicPr>
          <p:cNvPr id="3" name="Picture 2">
            <a:extLst>
              <a:ext uri="{FF2B5EF4-FFF2-40B4-BE49-F238E27FC236}">
                <a16:creationId xmlns:a16="http://schemas.microsoft.com/office/drawing/2014/main" id="{348AF00E-7E98-EB4C-9FC2-DB1517B82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400" y="2019300"/>
            <a:ext cx="2489200" cy="2819400"/>
          </a:xfrm>
          <a:prstGeom prst="rect">
            <a:avLst/>
          </a:prstGeom>
        </p:spPr>
      </p:pic>
    </p:spTree>
    <p:extLst>
      <p:ext uri="{BB962C8B-B14F-4D97-AF65-F5344CB8AC3E}">
        <p14:creationId xmlns:p14="http://schemas.microsoft.com/office/powerpoint/2010/main" val="8491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22098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Mayan/Aztec</a:t>
            </a:r>
          </a:p>
        </p:txBody>
      </p:sp>
      <p:pic>
        <p:nvPicPr>
          <p:cNvPr id="9" name="Picture 8">
            <a:extLst>
              <a:ext uri="{FF2B5EF4-FFF2-40B4-BE49-F238E27FC236}">
                <a16:creationId xmlns:a16="http://schemas.microsoft.com/office/drawing/2014/main" id="{37B4107F-20C5-4146-892E-C9561B934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04800"/>
            <a:ext cx="4254500" cy="6350000"/>
          </a:xfrm>
          <a:prstGeom prst="rect">
            <a:avLst/>
          </a:prstGeom>
        </p:spPr>
      </p:pic>
    </p:spTree>
    <p:extLst>
      <p:ext uri="{BB962C8B-B14F-4D97-AF65-F5344CB8AC3E}">
        <p14:creationId xmlns:p14="http://schemas.microsoft.com/office/powerpoint/2010/main" val="10837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5486400"/>
          </a:xfrm>
        </p:spPr>
        <p:txBody>
          <a:bodyPr anchor="t"/>
          <a:lstStyle/>
          <a:p>
            <a:pPr>
              <a:lnSpc>
                <a:spcPct val="120000"/>
              </a:lnSpc>
            </a:pPr>
            <a:r>
              <a:rPr lang="en-US" sz="4000" dirty="0">
                <a:solidFill>
                  <a:schemeClr val="accent3">
                    <a:lumMod val="50000"/>
                  </a:schemeClr>
                </a:solidFill>
                <a:latin typeface="Estelle Black SF" pitchFamily="2" charset="0"/>
                <a:cs typeface="Estelle Black SF"/>
              </a:rPr>
              <a:t>“</a:t>
            </a:r>
            <a:r>
              <a:rPr lang="en-US" sz="4000" dirty="0">
                <a:solidFill>
                  <a:schemeClr val="accent3">
                    <a:lumMod val="50000"/>
                  </a:schemeClr>
                </a:solidFill>
                <a:latin typeface="Estelle Black SF" pitchFamily="2" charset="0"/>
              </a:rPr>
              <a:t>If you are a Christian you do not have to believe that all the other religions are simply wrong all through. If you are an atheist you do have to believe that the main point in all the religions of the whole world is simply one huge mistake.”</a:t>
            </a:r>
            <a:endParaRPr lang="en-US" sz="4000" dirty="0">
              <a:solidFill>
                <a:schemeClr val="accent3">
                  <a:lumMod val="50000"/>
                </a:schemeClr>
              </a:solidFill>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5867401"/>
            <a:ext cx="4114800" cy="366713"/>
          </a:xfrm>
          <a:prstGeom prst="rect">
            <a:avLst/>
          </a:prstGeom>
          <a:noFill/>
          <a:ln w="9525">
            <a:noFill/>
            <a:miter lim="800000"/>
            <a:headEnd/>
            <a:tailEnd/>
          </a:ln>
        </p:spPr>
        <p:txBody>
          <a:bodyPr>
            <a:prstTxWarp prst="textNoShape">
              <a:avLst/>
            </a:prstTxWarp>
            <a:spAutoFit/>
          </a:bodyPr>
          <a:lstStyle/>
          <a:p>
            <a:pPr algn="r"/>
            <a:r>
              <a:rPr lang="en-US" b="1" i="1" dirty="0"/>
              <a:t>CS Lewis</a:t>
            </a:r>
          </a:p>
        </p:txBody>
      </p:sp>
    </p:spTree>
    <p:extLst>
      <p:ext uri="{BB962C8B-B14F-4D97-AF65-F5344CB8AC3E}">
        <p14:creationId xmlns:p14="http://schemas.microsoft.com/office/powerpoint/2010/main" val="1075895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Islam</a:t>
            </a:r>
          </a:p>
        </p:txBody>
      </p:sp>
      <p:pic>
        <p:nvPicPr>
          <p:cNvPr id="3" name="Picture 2">
            <a:extLst>
              <a:ext uri="{FF2B5EF4-FFF2-40B4-BE49-F238E27FC236}">
                <a16:creationId xmlns:a16="http://schemas.microsoft.com/office/drawing/2014/main" id="{E12CBC43-CD9B-9E45-ADA6-F4FE84D99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2114550"/>
            <a:ext cx="2476500" cy="2628900"/>
          </a:xfrm>
          <a:prstGeom prst="rect">
            <a:avLst/>
          </a:prstGeom>
        </p:spPr>
      </p:pic>
    </p:spTree>
    <p:extLst>
      <p:ext uri="{BB962C8B-B14F-4D97-AF65-F5344CB8AC3E}">
        <p14:creationId xmlns:p14="http://schemas.microsoft.com/office/powerpoint/2010/main" val="48444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Sikhism</a:t>
            </a:r>
          </a:p>
        </p:txBody>
      </p:sp>
      <p:pic>
        <p:nvPicPr>
          <p:cNvPr id="5" name="Picture 4">
            <a:extLst>
              <a:ext uri="{FF2B5EF4-FFF2-40B4-BE49-F238E27FC236}">
                <a16:creationId xmlns:a16="http://schemas.microsoft.com/office/drawing/2014/main" id="{F4A8C8F2-8273-0544-B8D5-42A89BF24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990600"/>
            <a:ext cx="3763724" cy="4648200"/>
          </a:xfrm>
          <a:prstGeom prst="rect">
            <a:avLst/>
          </a:prstGeom>
        </p:spPr>
      </p:pic>
    </p:spTree>
    <p:extLst>
      <p:ext uri="{BB962C8B-B14F-4D97-AF65-F5344CB8AC3E}">
        <p14:creationId xmlns:p14="http://schemas.microsoft.com/office/powerpoint/2010/main" val="49781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Judaism</a:t>
            </a:r>
          </a:p>
        </p:txBody>
      </p:sp>
      <p:pic>
        <p:nvPicPr>
          <p:cNvPr id="5" name="Picture 4">
            <a:extLst>
              <a:ext uri="{FF2B5EF4-FFF2-40B4-BE49-F238E27FC236}">
                <a16:creationId xmlns:a16="http://schemas.microsoft.com/office/drawing/2014/main" id="{104A2AB9-1DDF-A149-8E64-9336AB3BE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50" y="2006600"/>
            <a:ext cx="2705100" cy="2844800"/>
          </a:xfrm>
          <a:prstGeom prst="rect">
            <a:avLst/>
          </a:prstGeom>
        </p:spPr>
      </p:pic>
    </p:spTree>
    <p:extLst>
      <p:ext uri="{BB962C8B-B14F-4D97-AF65-F5344CB8AC3E}">
        <p14:creationId xmlns:p14="http://schemas.microsoft.com/office/powerpoint/2010/main" val="281531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25146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Zoroastrianism</a:t>
            </a:r>
          </a:p>
        </p:txBody>
      </p:sp>
      <p:pic>
        <p:nvPicPr>
          <p:cNvPr id="3" name="Picture 2">
            <a:extLst>
              <a:ext uri="{FF2B5EF4-FFF2-40B4-BE49-F238E27FC236}">
                <a16:creationId xmlns:a16="http://schemas.microsoft.com/office/drawing/2014/main" id="{4A906051-3031-3E4E-99FB-213E6F7E8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524001"/>
            <a:ext cx="7239000" cy="3413189"/>
          </a:xfrm>
          <a:prstGeom prst="rect">
            <a:avLst/>
          </a:prstGeom>
        </p:spPr>
      </p:pic>
    </p:spTree>
    <p:extLst>
      <p:ext uri="{BB962C8B-B14F-4D97-AF65-F5344CB8AC3E}">
        <p14:creationId xmlns:p14="http://schemas.microsoft.com/office/powerpoint/2010/main" val="50439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19050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Shintoism</a:t>
            </a:r>
          </a:p>
        </p:txBody>
      </p:sp>
      <p:pic>
        <p:nvPicPr>
          <p:cNvPr id="5" name="Picture 4">
            <a:extLst>
              <a:ext uri="{FF2B5EF4-FFF2-40B4-BE49-F238E27FC236}">
                <a16:creationId xmlns:a16="http://schemas.microsoft.com/office/drawing/2014/main" id="{3860EA51-A7A4-A740-BEEB-7722F4A22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300" y="1276350"/>
            <a:ext cx="5613400" cy="4305300"/>
          </a:xfrm>
          <a:prstGeom prst="rect">
            <a:avLst/>
          </a:prstGeom>
        </p:spPr>
      </p:pic>
    </p:spTree>
    <p:extLst>
      <p:ext uri="{BB962C8B-B14F-4D97-AF65-F5344CB8AC3E}">
        <p14:creationId xmlns:p14="http://schemas.microsoft.com/office/powerpoint/2010/main" val="2106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1"/>
            <a:ext cx="2819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Druidism (</a:t>
            </a:r>
            <a:r>
              <a:rPr lang="en-GB" sz="2800" dirty="0" err="1">
                <a:solidFill>
                  <a:schemeClr val="accent1">
                    <a:lumMod val="50000"/>
                  </a:schemeClr>
                </a:solidFill>
              </a:rPr>
              <a:t>celtic</a:t>
            </a:r>
            <a:r>
              <a:rPr lang="en-GB" sz="2800" dirty="0">
                <a:solidFill>
                  <a:schemeClr val="accent1">
                    <a:lumMod val="50000"/>
                  </a:schemeClr>
                </a:solidFill>
              </a:rPr>
              <a:t>)</a:t>
            </a:r>
          </a:p>
        </p:txBody>
      </p:sp>
      <p:pic>
        <p:nvPicPr>
          <p:cNvPr id="3" name="Picture 2">
            <a:extLst>
              <a:ext uri="{FF2B5EF4-FFF2-40B4-BE49-F238E27FC236}">
                <a16:creationId xmlns:a16="http://schemas.microsoft.com/office/drawing/2014/main" id="{CC8E99BD-4879-F743-9119-80319568A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539750"/>
            <a:ext cx="3021226" cy="2813050"/>
          </a:xfrm>
          <a:prstGeom prst="rect">
            <a:avLst/>
          </a:prstGeom>
        </p:spPr>
      </p:pic>
      <p:pic>
        <p:nvPicPr>
          <p:cNvPr id="7" name="Picture 6">
            <a:extLst>
              <a:ext uri="{FF2B5EF4-FFF2-40B4-BE49-F238E27FC236}">
                <a16:creationId xmlns:a16="http://schemas.microsoft.com/office/drawing/2014/main" id="{4E214FD5-D0BA-8542-81BA-D3BA0117F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1" y="914400"/>
            <a:ext cx="2544253" cy="2438400"/>
          </a:xfrm>
          <a:prstGeom prst="rect">
            <a:avLst/>
          </a:prstGeom>
        </p:spPr>
      </p:pic>
      <p:pic>
        <p:nvPicPr>
          <p:cNvPr id="9" name="Picture 8">
            <a:extLst>
              <a:ext uri="{FF2B5EF4-FFF2-40B4-BE49-F238E27FC236}">
                <a16:creationId xmlns:a16="http://schemas.microsoft.com/office/drawing/2014/main" id="{F326E214-CFBB-7147-BD42-C950F5D2D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3749650"/>
            <a:ext cx="2724150" cy="2730008"/>
          </a:xfrm>
          <a:prstGeom prst="rect">
            <a:avLst/>
          </a:prstGeom>
        </p:spPr>
      </p:pic>
    </p:spTree>
    <p:extLst>
      <p:ext uri="{BB962C8B-B14F-4D97-AF65-F5344CB8AC3E}">
        <p14:creationId xmlns:p14="http://schemas.microsoft.com/office/powerpoint/2010/main" val="248636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6096002"/>
            <a:ext cx="65532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Celtic Cross (an example of syncretism)</a:t>
            </a:r>
          </a:p>
        </p:txBody>
      </p:sp>
      <p:pic>
        <p:nvPicPr>
          <p:cNvPr id="5" name="Picture 4">
            <a:extLst>
              <a:ext uri="{FF2B5EF4-FFF2-40B4-BE49-F238E27FC236}">
                <a16:creationId xmlns:a16="http://schemas.microsoft.com/office/drawing/2014/main" id="{E632615B-C6C8-9341-B0A5-17279B3C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1" y="228600"/>
            <a:ext cx="3381375" cy="5410200"/>
          </a:xfrm>
          <a:prstGeom prst="rect">
            <a:avLst/>
          </a:prstGeom>
        </p:spPr>
      </p:pic>
    </p:spTree>
    <p:extLst>
      <p:ext uri="{BB962C8B-B14F-4D97-AF65-F5344CB8AC3E}">
        <p14:creationId xmlns:p14="http://schemas.microsoft.com/office/powerpoint/2010/main" val="188955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4502771"/>
          </a:xfrm>
          <a:prstGeom prst="rect">
            <a:avLst/>
          </a:prstGeom>
          <a:noFill/>
          <a:ln w="9525">
            <a:noFill/>
            <a:miter lim="800000"/>
            <a:headEnd/>
            <a:tailEnd/>
          </a:ln>
        </p:spPr>
        <p:txBody>
          <a:bodyPr wrap="square" lIns="0" tIns="0" rIns="0" bIns="0">
            <a:prstTxWarp prst="textNoShape">
              <a:avLst/>
            </a:prstTxWarp>
            <a:spAutoFit/>
          </a:bodyPr>
          <a:lstStyle/>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How are symbols (logos with religious value) used today?  Why are they important to believers?  How do people use these symbols for identity?</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Some symbols that begin as non-religious take on a “sacred” tone amongst some who are very zealous in guarding them (for example those people get really upset if you desecrate their symbol).  Name/draw/describe some in the world that you see.</a:t>
            </a:r>
          </a:p>
        </p:txBody>
      </p:sp>
    </p:spTree>
    <p:extLst>
      <p:ext uri="{BB962C8B-B14F-4D97-AF65-F5344CB8AC3E}">
        <p14:creationId xmlns:p14="http://schemas.microsoft.com/office/powerpoint/2010/main" val="27988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1">
                    <a:lumMod val="65000"/>
                  </a:schemeClr>
                </a:solidFill>
                <a:effectLst>
                  <a:outerShdw blurRad="50800" dist="38100" dir="2700000">
                    <a:srgbClr val="000000">
                      <a:alpha val="43000"/>
                    </a:srgbClr>
                  </a:outerShdw>
                </a:effectLst>
                <a:latin typeface=" JSP Ross"/>
                <a:cs typeface=" JSP Ross"/>
              </a:rPr>
              <a:t>Discussion</a:t>
            </a:r>
          </a:p>
        </p:txBody>
      </p:sp>
      <p:sp>
        <p:nvSpPr>
          <p:cNvPr id="4" name="Text Box 2"/>
          <p:cNvSpPr txBox="1">
            <a:spLocks noChangeArrowheads="1"/>
          </p:cNvSpPr>
          <p:nvPr/>
        </p:nvSpPr>
        <p:spPr bwMode="auto">
          <a:xfrm>
            <a:off x="5562600" y="2209800"/>
            <a:ext cx="4343400" cy="20467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Religious Quiz results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Pamphlet handout</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Ty Gibson grouping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CS Lewis grouping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err="1">
                <a:solidFill>
                  <a:schemeClr val="accent1">
                    <a:lumMod val="50000"/>
                  </a:schemeClr>
                </a:solidFill>
              </a:rPr>
              <a:t>deg</a:t>
            </a:r>
            <a:r>
              <a:rPr lang="en-GB" sz="2800" dirty="0">
                <a:solidFill>
                  <a:schemeClr val="accent1">
                    <a:lumMod val="50000"/>
                  </a:schemeClr>
                </a:solidFill>
              </a:rPr>
              <a:t> religion grouping</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Thoughts? Reflections?</a:t>
            </a:r>
          </a:p>
        </p:txBody>
      </p:sp>
      <p:pic>
        <p:nvPicPr>
          <p:cNvPr id="9" name="Picture 8">
            <a:extLst>
              <a:ext uri="{FF2B5EF4-FFF2-40B4-BE49-F238E27FC236}">
                <a16:creationId xmlns:a16="http://schemas.microsoft.com/office/drawing/2014/main" id="{FDD273E4-D6D6-EB45-8ED8-95E4E6D5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5269228"/>
            <a:ext cx="3638917" cy="1579354"/>
          </a:xfrm>
          <a:prstGeom prst="rect">
            <a:avLst/>
          </a:prstGeom>
        </p:spPr>
      </p:pic>
    </p:spTree>
    <p:extLst>
      <p:ext uri="{BB962C8B-B14F-4D97-AF65-F5344CB8AC3E}">
        <p14:creationId xmlns:p14="http://schemas.microsoft.com/office/powerpoint/2010/main" val="268247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1"/>
            <a:ext cx="7162800" cy="1323439"/>
          </a:xfrm>
          <a:prstGeom prst="rect">
            <a:avLst/>
          </a:prstGeom>
          <a:noFill/>
        </p:spPr>
        <p:txBody>
          <a:bodyPr wrap="square" rtlCol="0">
            <a:spAutoFit/>
          </a:bodyPr>
          <a:lstStyle/>
          <a:p>
            <a:pPr algn="ctr"/>
            <a:r>
              <a:rPr lang="en-US" sz="8000" dirty="0">
                <a:solidFill>
                  <a:schemeClr val="accent1">
                    <a:lumMod val="75000"/>
                  </a:schemeClr>
                </a:solidFill>
                <a:effectLst>
                  <a:outerShdw blurRad="50800" dist="38100" dir="2700000">
                    <a:srgbClr val="000000">
                      <a:alpha val="43000"/>
                    </a:srgbClr>
                  </a:outerShdw>
                </a:effectLst>
                <a:latin typeface=" JSP Ross"/>
                <a:cs typeface=" JSP Ross"/>
              </a:rPr>
              <a:t>Time to work</a:t>
            </a:r>
          </a:p>
        </p:txBody>
      </p:sp>
      <p:sp>
        <p:nvSpPr>
          <p:cNvPr id="4" name="Text Box 2"/>
          <p:cNvSpPr txBox="1">
            <a:spLocks noChangeArrowheads="1"/>
          </p:cNvSpPr>
          <p:nvPr/>
        </p:nvSpPr>
        <p:spPr bwMode="auto">
          <a:xfrm>
            <a:off x="5562600" y="2209800"/>
            <a:ext cx="4343400" cy="204671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Journal pages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Homework</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Anything else . . .</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Work on stuff!</a:t>
            </a:r>
          </a:p>
        </p:txBody>
      </p:sp>
      <p:pic>
        <p:nvPicPr>
          <p:cNvPr id="5" name="Picture 4">
            <a:extLst>
              <a:ext uri="{FF2B5EF4-FFF2-40B4-BE49-F238E27FC236}">
                <a16:creationId xmlns:a16="http://schemas.microsoft.com/office/drawing/2014/main" id="{5780AA1B-0182-0A4D-85CA-9CBF0F644F6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127" y="3127601"/>
            <a:ext cx="3033346" cy="3505200"/>
          </a:xfrm>
          <a:prstGeom prst="rect">
            <a:avLst/>
          </a:prstGeom>
        </p:spPr>
      </p:pic>
    </p:spTree>
    <p:extLst>
      <p:ext uri="{BB962C8B-B14F-4D97-AF65-F5344CB8AC3E}">
        <p14:creationId xmlns:p14="http://schemas.microsoft.com/office/powerpoint/2010/main" val="18759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953001" y="2362200"/>
            <a:ext cx="5638800" cy="3831818"/>
          </a:xfrm>
          <a:prstGeom prst="rect">
            <a:avLst/>
          </a:prstGeom>
          <a:noFill/>
          <a:ln w="9525">
            <a:noFill/>
            <a:miter lim="800000"/>
            <a:headEnd/>
            <a:tailEnd/>
          </a:ln>
        </p:spPr>
        <p:txBody>
          <a:bodyPr wrap="square">
            <a:prstTxWarp prst="textNoShape">
              <a:avLst/>
            </a:prstTxWarp>
            <a:spAutoFit/>
          </a:bodyPr>
          <a:lstStyle/>
          <a:p>
            <a:r>
              <a:rPr lang="en-US" sz="2700" b="1" dirty="0">
                <a:solidFill>
                  <a:schemeClr val="accent4">
                    <a:lumMod val="75000"/>
                  </a:schemeClr>
                </a:solidFill>
              </a:rPr>
              <a:t>Q3: Discover World Religions</a:t>
            </a:r>
          </a:p>
          <a:p>
            <a:pPr marL="342900" indent="-342900">
              <a:buFont typeface="+mj-lt"/>
              <a:buAutoNum type="arabicPeriod"/>
            </a:pPr>
            <a:r>
              <a:rPr lang="en-US" dirty="0">
                <a:solidFill>
                  <a:schemeClr val="accent4">
                    <a:lumMod val="75000"/>
                  </a:schemeClr>
                </a:solidFill>
              </a:rPr>
              <a:t>Weekly reading &amp; quizzes &amp; notes</a:t>
            </a:r>
          </a:p>
          <a:p>
            <a:pPr marL="342900" indent="-342900">
              <a:buFont typeface="+mj-lt"/>
              <a:buAutoNum type="arabicPeriod"/>
            </a:pPr>
            <a:r>
              <a:rPr lang="en-US" dirty="0">
                <a:solidFill>
                  <a:schemeClr val="accent4">
                    <a:lumMod val="75000"/>
                  </a:schemeClr>
                </a:solidFill>
              </a:rPr>
              <a:t>Daily discussion (pts for part)</a:t>
            </a:r>
          </a:p>
          <a:p>
            <a:pPr marL="342900" indent="-342900">
              <a:buFont typeface="+mj-lt"/>
              <a:buAutoNum type="arabicPeriod"/>
            </a:pPr>
            <a:r>
              <a:rPr lang="en-US" dirty="0">
                <a:solidFill>
                  <a:schemeClr val="accent4">
                    <a:lumMod val="75000"/>
                  </a:schemeClr>
                </a:solidFill>
              </a:rPr>
              <a:t>Weekly Overview</a:t>
            </a:r>
          </a:p>
          <a:p>
            <a:endParaRPr lang="en-US" sz="2700" b="1" dirty="0"/>
          </a:p>
          <a:p>
            <a:r>
              <a:rPr lang="en-US" sz="2700" b="1" dirty="0">
                <a:solidFill>
                  <a:srgbClr val="C00000"/>
                </a:solidFill>
              </a:rPr>
              <a:t>Q4: Proclaim Christianity Project</a:t>
            </a:r>
          </a:p>
          <a:p>
            <a:pPr marL="342900" indent="-342900">
              <a:buFont typeface="+mj-lt"/>
              <a:buAutoNum type="arabicPeriod"/>
            </a:pPr>
            <a:r>
              <a:rPr lang="en-US" dirty="0">
                <a:solidFill>
                  <a:srgbClr val="C00000"/>
                </a:solidFill>
              </a:rPr>
              <a:t>Roles</a:t>
            </a:r>
          </a:p>
          <a:p>
            <a:pPr marL="342900" indent="-342900">
              <a:buFont typeface="+mj-lt"/>
              <a:buAutoNum type="arabicPeriod"/>
            </a:pPr>
            <a:r>
              <a:rPr lang="en-US" dirty="0">
                <a:solidFill>
                  <a:srgbClr val="C00000"/>
                </a:solidFill>
              </a:rPr>
              <a:t>Expectations</a:t>
            </a:r>
          </a:p>
          <a:p>
            <a:pPr marL="342900" indent="-342900">
              <a:buFont typeface="+mj-lt"/>
              <a:buAutoNum type="arabicPeriod"/>
            </a:pPr>
            <a:r>
              <a:rPr lang="en-US" dirty="0">
                <a:solidFill>
                  <a:srgbClr val="C00000"/>
                </a:solidFill>
              </a:rPr>
              <a:t>Weekly Overview</a:t>
            </a:r>
          </a:p>
          <a:p>
            <a:pPr marL="342900" indent="-342900">
              <a:buFont typeface="+mj-lt"/>
              <a:buAutoNum type="arabicPeriod"/>
            </a:pPr>
            <a:r>
              <a:rPr lang="en-US" dirty="0">
                <a:solidFill>
                  <a:srgbClr val="C00000"/>
                </a:solidFill>
              </a:rPr>
              <a:t>Weekly Progress</a:t>
            </a:r>
          </a:p>
          <a:p>
            <a:pPr marL="342900" indent="-342900">
              <a:buFont typeface="+mj-lt"/>
              <a:buAutoNum type="arabicPeriod"/>
            </a:pPr>
            <a:r>
              <a:rPr lang="en-US" dirty="0">
                <a:solidFill>
                  <a:srgbClr val="C00000"/>
                </a:solidFill>
              </a:rPr>
              <a:t>Questions</a:t>
            </a:r>
          </a:p>
          <a:p>
            <a:pPr marL="342900" indent="-342900">
              <a:buFont typeface="+mj-lt"/>
              <a:buAutoNum type="arabicPeriod"/>
            </a:pPr>
            <a:r>
              <a:rPr lang="en-US" dirty="0">
                <a:solidFill>
                  <a:srgbClr val="C00000"/>
                </a:solidFill>
              </a:rPr>
              <a:t>???</a:t>
            </a:r>
          </a:p>
        </p:txBody>
      </p:sp>
      <p:sp>
        <p:nvSpPr>
          <p:cNvPr id="9" name="TextBox 9"/>
          <p:cNvSpPr txBox="1">
            <a:spLocks noChangeArrowheads="1"/>
          </p:cNvSpPr>
          <p:nvPr/>
        </p:nvSpPr>
        <p:spPr bwMode="auto">
          <a:xfrm>
            <a:off x="1828800" y="381000"/>
            <a:ext cx="7010400" cy="707886"/>
          </a:xfrm>
          <a:prstGeom prst="rect">
            <a:avLst/>
          </a:prstGeom>
          <a:noFill/>
          <a:ln w="9525">
            <a:noFill/>
            <a:miter lim="800000"/>
            <a:headEnd/>
            <a:tailEnd/>
          </a:ln>
        </p:spPr>
        <p:txBody>
          <a:bodyPr wrap="square">
            <a:prstTxWarp prst="textNoShape">
              <a:avLst/>
            </a:prstTxWarp>
            <a:spAutoFit/>
          </a:bodyPr>
          <a:lstStyle/>
          <a:p>
            <a:r>
              <a:rPr lang="en-US" sz="4000" dirty="0">
                <a:solidFill>
                  <a:schemeClr val="accent1">
                    <a:lumMod val="75000"/>
                  </a:schemeClr>
                </a:solidFill>
                <a:latin typeface=" JSP Ross"/>
                <a:cs typeface=" JSP Ross"/>
              </a:rPr>
              <a:t>Outlining the Semester</a:t>
            </a:r>
          </a:p>
        </p:txBody>
      </p:sp>
      <p:pic>
        <p:nvPicPr>
          <p:cNvPr id="10" name="Picture 9" descr="pointing-hand.jpg"/>
          <p:cNvPicPr>
            <a:picLocks noChangeAspect="1"/>
          </p:cNvPicPr>
          <p:nvPr/>
        </p:nvPicPr>
        <p:blipFill>
          <a:blip r:embed="rId3">
            <a:duotone>
              <a:schemeClr val="accent4">
                <a:shade val="45000"/>
                <a:satMod val="135000"/>
              </a:schemeClr>
              <a:prstClr val="white"/>
            </a:duotone>
          </a:blip>
          <a:stretch>
            <a:fillRect/>
          </a:stretch>
        </p:blipFill>
        <p:spPr>
          <a:xfrm>
            <a:off x="1676401" y="2170529"/>
            <a:ext cx="3276600" cy="1487072"/>
          </a:xfrm>
          <a:prstGeom prst="rect">
            <a:avLst/>
          </a:prstGeom>
        </p:spPr>
      </p:pic>
      <p:pic>
        <p:nvPicPr>
          <p:cNvPr id="6" name="Picture 5" descr="pointing-hand.jpg">
            <a:extLst>
              <a:ext uri="{FF2B5EF4-FFF2-40B4-BE49-F238E27FC236}">
                <a16:creationId xmlns:a16="http://schemas.microsoft.com/office/drawing/2014/main" id="{8963539E-A0D2-0641-BAD6-0B4EB04157D7}"/>
              </a:ext>
            </a:extLst>
          </p:cNvPr>
          <p:cNvPicPr>
            <a:picLocks noChangeAspect="1"/>
          </p:cNvPicPr>
          <p:nvPr/>
        </p:nvPicPr>
        <p:blipFill>
          <a:blip r:embed="rId3">
            <a:duotone>
              <a:schemeClr val="accent2">
                <a:shade val="45000"/>
                <a:satMod val="135000"/>
              </a:schemeClr>
              <a:prstClr val="white"/>
            </a:duotone>
          </a:blip>
          <a:stretch>
            <a:fillRect/>
          </a:stretch>
        </p:blipFill>
        <p:spPr>
          <a:xfrm>
            <a:off x="1676401" y="3886200"/>
            <a:ext cx="3276600" cy="1487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 calcmode="lin" valueType="num">
                                      <p:cBhvr additive="base">
                                        <p:cTn id="7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For it is not by hearing the Law that people are put right with God, but by doing what the Law commands. The Gentiles do not have the Law; but whenever they do by instinct what the Law commands, they are their own law, even though they do not have the Law. Their conduct shows that what the Law commands is written in their hearts. Their consciences also show that this is true, since their thoughts sometimes accuse them and sometimes defend them</a:t>
            </a: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Paul the Apostle (ROM 2: GNT)</a:t>
            </a:r>
          </a:p>
        </p:txBody>
      </p:sp>
    </p:spTree>
    <p:extLst>
      <p:ext uri="{BB962C8B-B14F-4D97-AF65-F5344CB8AC3E}">
        <p14:creationId xmlns:p14="http://schemas.microsoft.com/office/powerpoint/2010/main" val="28728312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4000" dirty="0">
                <a:solidFill>
                  <a:srgbClr val="660066"/>
                </a:solidFill>
                <a:effectLst>
                  <a:outerShdw blurRad="50800" dist="38100" dir="2700000">
                    <a:srgbClr val="000000">
                      <a:alpha val="43000"/>
                    </a:srgbClr>
                  </a:outerShdw>
                </a:effectLst>
                <a:latin typeface="Estelle Black SF"/>
                <a:cs typeface="Estelle Black SF"/>
              </a:rPr>
              <a:t>Have we not all one father? Hath not one God created us? Why do we deal treacherously every man against his brother, by profaning the covenant of our fathers?</a:t>
            </a:r>
            <a:br>
              <a:rPr lang="en-US" sz="4000" dirty="0">
                <a:solidFill>
                  <a:srgbClr val="660066"/>
                </a:solidFill>
                <a:effectLst>
                  <a:outerShdw blurRad="50800" dist="38100" dir="2700000">
                    <a:srgbClr val="000000">
                      <a:alpha val="43000"/>
                    </a:srgbClr>
                  </a:outerShdw>
                </a:effectLst>
                <a:latin typeface="Estelle Black SF"/>
                <a:cs typeface="Estelle Black SF"/>
              </a:rPr>
            </a:br>
            <a:endParaRPr lang="en-US" sz="4000" dirty="0">
              <a:solidFill>
                <a:srgbClr val="660066"/>
              </a:solidFill>
              <a:effectLst>
                <a:outerShdw blurRad="50800" dist="38100" dir="2700000">
                  <a:srgbClr val="000000">
                    <a:alpha val="43000"/>
                  </a:srgbClr>
                </a:outerShdw>
              </a:effectLst>
              <a:latin typeface="Estelle Black SF"/>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Malachi 2:10 (KJV)</a:t>
            </a:r>
          </a:p>
        </p:txBody>
      </p:sp>
    </p:spTree>
    <p:extLst>
      <p:ext uri="{BB962C8B-B14F-4D97-AF65-F5344CB8AC3E}">
        <p14:creationId xmlns:p14="http://schemas.microsoft.com/office/powerpoint/2010/main" val="23709712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lnSpc>
                <a:spcPct val="120000"/>
              </a:lnSpc>
              <a:defRPr/>
            </a:pPr>
            <a:r>
              <a:rPr lang="en-US" sz="4000" dirty="0">
                <a:solidFill>
                  <a:srgbClr val="660066"/>
                </a:solidFill>
                <a:effectLst>
                  <a:outerShdw blurRad="50800" dist="38100" dir="2700000" algn="tl" rotWithShape="0">
                    <a:prstClr val="black">
                      <a:alpha val="40000"/>
                    </a:prstClr>
                  </a:outerShdw>
                </a:effectLst>
                <a:latin typeface="Estelle Black SF" pitchFamily="2" charset="0"/>
              </a:rPr>
              <a:t>Do we not all have one Father? Did not one God create us? Why do we profane the covenant of our ancestors by being unfaithful to one another?</a:t>
            </a:r>
            <a:endParaRPr lang="en-US" sz="4000" dirty="0">
              <a:solidFill>
                <a:srgbClr val="660066"/>
              </a:solidFill>
              <a:effectLst>
                <a:outerShdw blurRad="50800" dist="38100" dir="2700000" algn="tl" rotWithShape="0">
                  <a:prstClr val="black">
                    <a:alpha val="40000"/>
                  </a:prstClr>
                </a:outerShdw>
              </a:effectLst>
              <a:latin typeface="Estelle Black SF" pitchFamily="2" charset="0"/>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Malachi 2:10 (NIV)</a:t>
            </a:r>
          </a:p>
        </p:txBody>
      </p:sp>
    </p:spTree>
    <p:extLst>
      <p:ext uri="{BB962C8B-B14F-4D97-AF65-F5344CB8AC3E}">
        <p14:creationId xmlns:p14="http://schemas.microsoft.com/office/powerpoint/2010/main" val="8584366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6 windows on the world of religious thought</a:t>
            </a:r>
            <a:endParaRPr lang="en-US" dirty="0">
              <a:solidFill>
                <a:srgbClr val="D9D9D9"/>
              </a:solidFill>
              <a:latin typeface="SLGreek"/>
              <a:cs typeface="SLGreek"/>
            </a:endParaRPr>
          </a:p>
        </p:txBody>
      </p:sp>
    </p:spTree>
    <p:extLst>
      <p:ext uri="{BB962C8B-B14F-4D97-AF65-F5344CB8AC3E}">
        <p14:creationId xmlns:p14="http://schemas.microsoft.com/office/powerpoint/2010/main" val="229819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0"/>
            <a:ext cx="7010400" cy="3687676"/>
          </a:xfrm>
          <a:prstGeom prst="rect">
            <a:avLst/>
          </a:prstGeom>
          <a:noFill/>
          <a:ln w="9525">
            <a:noFill/>
            <a:miter lim="800000"/>
            <a:headEnd/>
            <a:tailEnd/>
          </a:ln>
        </p:spPr>
        <p:txBody>
          <a:bodyPr wrap="square" lIns="0" tIns="0" rIns="0" bIns="0">
            <a:prstTxWarp prst="textNoShape">
              <a:avLst/>
            </a:prstTxWarp>
            <a:spAutoFit/>
          </a:bodyPr>
          <a:lstStyle/>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 about, describe, and react to the 6 suggested moral paradigms:</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	materialism/atheism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b</a:t>
            </a:r>
            <a:r>
              <a:rPr lang="en-GB" sz="2800" dirty="0">
                <a:solidFill>
                  <a:schemeClr val="accent1">
                    <a:lumMod val="50000"/>
                  </a:schemeClr>
                </a:solidFill>
              </a:rPr>
              <a:t>)	pantheism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c</a:t>
            </a:r>
            <a:r>
              <a:rPr lang="en-GB" sz="2800" dirty="0">
                <a:solidFill>
                  <a:schemeClr val="accent1">
                    <a:lumMod val="50000"/>
                  </a:schemeClr>
                </a:solidFill>
              </a:rPr>
              <a:t>)	appeasement 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d</a:t>
            </a:r>
            <a:r>
              <a:rPr lang="en-GB" sz="2800" dirty="0">
                <a:solidFill>
                  <a:schemeClr val="accent1">
                    <a:lumMod val="50000"/>
                  </a:schemeClr>
                </a:solidFill>
              </a:rPr>
              <a:t>)	deterministic theism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e</a:t>
            </a:r>
            <a:r>
              <a:rPr lang="en-GB" sz="2800" dirty="0">
                <a:solidFill>
                  <a:schemeClr val="accent1">
                    <a:lumMod val="50000"/>
                  </a:schemeClr>
                </a:solidFill>
              </a:rPr>
              <a:t>)	deism</a:t>
            </a:r>
          </a:p>
          <a:p>
            <a:pPr marL="514350" indent="-51435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	</a:t>
            </a:r>
            <a:r>
              <a:rPr lang="en-GB" sz="2800" dirty="0" err="1">
                <a:solidFill>
                  <a:schemeClr val="accent1">
                    <a:lumMod val="50000"/>
                  </a:schemeClr>
                </a:solidFill>
              </a:rPr>
              <a:t>f</a:t>
            </a:r>
            <a:r>
              <a:rPr lang="en-GB" sz="2800" dirty="0">
                <a:solidFill>
                  <a:schemeClr val="accent1">
                    <a:lumMod val="50000"/>
                  </a:schemeClr>
                </a:solidFill>
              </a:rPr>
              <a:t>)	benevolent theism</a:t>
            </a:r>
          </a:p>
        </p:txBody>
      </p:sp>
      <p:sp>
        <p:nvSpPr>
          <p:cNvPr id="5" name="Frame 4">
            <a:extLst>
              <a:ext uri="{FF2B5EF4-FFF2-40B4-BE49-F238E27FC236}">
                <a16:creationId xmlns:a16="http://schemas.microsoft.com/office/drawing/2014/main" id="{E3EF5C81-B175-454A-AFFE-69057E4AA928}"/>
              </a:ext>
            </a:extLst>
          </p:cNvPr>
          <p:cNvSpPr/>
          <p:nvPr/>
        </p:nvSpPr>
        <p:spPr>
          <a:xfrm>
            <a:off x="0" y="0"/>
            <a:ext cx="12192000" cy="6858000"/>
          </a:xfrm>
          <a:prstGeom prst="frame">
            <a:avLst>
              <a:gd name="adj1" fmla="val 3361"/>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259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 pages.jpg"/>
          <p:cNvPicPr>
            <a:picLocks noChangeAspect="1"/>
          </p:cNvPicPr>
          <p:nvPr/>
        </p:nvPicPr>
        <p:blipFill>
          <a:blip r:embed="rId3"/>
          <a:stretch>
            <a:fillRect/>
          </a:stretch>
        </p:blipFill>
        <p:spPr>
          <a:xfrm>
            <a:off x="4953001" y="2057400"/>
            <a:ext cx="4584701" cy="3556000"/>
          </a:xfrm>
          <a:prstGeom prst="rect">
            <a:avLst/>
          </a:prstGeom>
        </p:spPr>
      </p:pic>
      <p:pic>
        <p:nvPicPr>
          <p:cNvPr id="8" name="Picture 7">
            <a:extLst>
              <a:ext uri="{FF2B5EF4-FFF2-40B4-BE49-F238E27FC236}">
                <a16:creationId xmlns:a16="http://schemas.microsoft.com/office/drawing/2014/main" id="{2AF8DDC3-7EED-D94E-9463-B542B9187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3790950"/>
            <a:ext cx="3187700" cy="30353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Reflect</a:t>
            </a:r>
          </a:p>
        </p:txBody>
      </p:sp>
      <p:sp>
        <p:nvSpPr>
          <p:cNvPr id="4" name="Text Box 2"/>
          <p:cNvSpPr txBox="1">
            <a:spLocks noChangeArrowheads="1"/>
          </p:cNvSpPr>
          <p:nvPr/>
        </p:nvSpPr>
        <p:spPr bwMode="auto">
          <a:xfrm>
            <a:off x="3581400" y="2131866"/>
            <a:ext cx="7010400" cy="3278334"/>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Take test from link on website</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endParaRPr lang="en-GB" sz="2800" dirty="0">
              <a:solidFill>
                <a:schemeClr val="accent1">
                  <a:lumMod val="50000"/>
                </a:schemeClr>
              </a:solidFill>
            </a:endParaRP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 and reflect on the chart (on my website) comparing the 3 ”branches” of religious thought.  How does this compare/connect to Ty Gibson’s breaking things down to 6 philosophies or CS Lewis division of thought?</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paradigms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3702</TotalTime>
  <Words>694</Words>
  <Application>Microsoft Macintosh PowerPoint</Application>
  <PresentationFormat>Widescreen</PresentationFormat>
  <Paragraphs>101</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 JSP Ross</vt:lpstr>
      <vt:lpstr>Arial</vt:lpstr>
      <vt:lpstr>Calibri</vt:lpstr>
      <vt:lpstr>Estelle Black SF</vt:lpstr>
      <vt:lpstr>Impact</vt:lpstr>
      <vt:lpstr>SLGreek</vt:lpstr>
      <vt:lpstr>Times New Roman</vt:lpstr>
      <vt:lpstr>Wingdings</vt:lpstr>
      <vt:lpstr>Office Theme</vt:lpstr>
      <vt:lpstr>PowerPoint Presentation</vt:lpstr>
      <vt:lpstr>“If you are a Christian you do not have to believe that all the other religions are simply wrong all through. If you are an atheist you do have to believe that the main point in all the religions of the whole world is simply one huge mistake.”</vt:lpstr>
      <vt:lpstr>PowerPoint Presentation</vt:lpstr>
      <vt:lpstr>Have we not all one father? Hath not one God created us? Why do we deal treacherously every man against his brother, by profaning the covenant of our fathers? </vt:lpstr>
      <vt:lpstr>Do we not all have one Father? Did not one God create us? Why do we profane the covenant of our ancestors by being unfaithful to one another?</vt:lpstr>
      <vt:lpstr>PowerPoint Presentation</vt:lpstr>
      <vt:lpstr>PowerPoint Presentation</vt:lpstr>
      <vt:lpstr>PowerPoint Presentation</vt:lpstr>
      <vt:lpstr>PowerPoint Presentation</vt:lpstr>
      <vt:lpstr>PowerPoint Presentation</vt:lpstr>
      <vt:lpstr>“Work out your own salvation.  Do not depend on others.”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it is not by hearing the Law that people are put right with God, but by doing what the Law commands. The Gentiles do not have the Law; but whenever they do by instinct what the Law commands, they are their own law, even though they do not have the Law. Their conduct shows that what the Law commands is written in their hearts. Their consciences also show that this is true, since their thoughts sometimes accuse them and sometimes defend them.”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177</cp:revision>
  <dcterms:created xsi:type="dcterms:W3CDTF">2016-06-28T19:38:54Z</dcterms:created>
  <dcterms:modified xsi:type="dcterms:W3CDTF">2026-01-09T18:38:53Z</dcterms:modified>
</cp:coreProperties>
</file>