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2" r:id="rId2"/>
    <p:sldId id="343" r:id="rId3"/>
    <p:sldId id="344" r:id="rId4"/>
    <p:sldId id="435" r:id="rId5"/>
    <p:sldId id="421" r:id="rId6"/>
    <p:sldId id="495" r:id="rId7"/>
    <p:sldId id="496" r:id="rId8"/>
    <p:sldId id="498" r:id="rId9"/>
    <p:sldId id="314" r:id="rId10"/>
    <p:sldId id="315" r:id="rId11"/>
    <p:sldId id="499" r:id="rId12"/>
    <p:sldId id="502" r:id="rId13"/>
    <p:sldId id="501" r:id="rId14"/>
    <p:sldId id="477" r:id="rId15"/>
    <p:sldId id="316" r:id="rId16"/>
    <p:sldId id="505" r:id="rId17"/>
    <p:sldId id="353" r:id="rId18"/>
    <p:sldId id="380" r:id="rId19"/>
    <p:sldId id="381" r:id="rId20"/>
    <p:sldId id="514" r:id="rId21"/>
    <p:sldId id="518" r:id="rId22"/>
    <p:sldId id="322" r:id="rId23"/>
    <p:sldId id="276" r:id="rId24"/>
    <p:sldId id="521" r:id="rId25"/>
    <p:sldId id="523" r:id="rId26"/>
    <p:sldId id="525" r:id="rId27"/>
    <p:sldId id="323" r:id="rId28"/>
    <p:sldId id="492" r:id="rId29"/>
    <p:sldId id="494"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22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1/15/26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1715131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11</a:t>
            </a:fld>
            <a:endParaRPr lang="en-US" sz="1200">
              <a:latin typeface="Calibri" pitchFamily="71" charset="0"/>
            </a:endParaRPr>
          </a:p>
        </p:txBody>
      </p:sp>
    </p:spTree>
    <p:extLst>
      <p:ext uri="{BB962C8B-B14F-4D97-AF65-F5344CB8AC3E}">
        <p14:creationId xmlns:p14="http://schemas.microsoft.com/office/powerpoint/2010/main" val="165121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12</a:t>
            </a:fld>
            <a:endParaRPr lang="en-US" sz="1200">
              <a:latin typeface="Calibri" pitchFamily="71" charset="0"/>
            </a:endParaRPr>
          </a:p>
        </p:txBody>
      </p:sp>
    </p:spTree>
    <p:extLst>
      <p:ext uri="{BB962C8B-B14F-4D97-AF65-F5344CB8AC3E}">
        <p14:creationId xmlns:p14="http://schemas.microsoft.com/office/powerpoint/2010/main" val="151818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6636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15</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16</a:t>
            </a:fld>
            <a:endParaRPr lang="en-US" sz="1200">
              <a:latin typeface="Calibri" pitchFamily="71" charset="0"/>
            </a:endParaRPr>
          </a:p>
        </p:txBody>
      </p:sp>
    </p:spTree>
    <p:extLst>
      <p:ext uri="{BB962C8B-B14F-4D97-AF65-F5344CB8AC3E}">
        <p14:creationId xmlns:p14="http://schemas.microsoft.com/office/powerpoint/2010/main" val="233443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17</a:t>
            </a:fld>
            <a:endParaRPr lang="en-US" sz="1200">
              <a:latin typeface="Calibri" pitchFamily="79" charset="0"/>
            </a:endParaRPr>
          </a:p>
        </p:txBody>
      </p:sp>
    </p:spTree>
    <p:extLst>
      <p:ext uri="{BB962C8B-B14F-4D97-AF65-F5344CB8AC3E}">
        <p14:creationId xmlns:p14="http://schemas.microsoft.com/office/powerpoint/2010/main" val="234641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BFAB4A7-A612-4E81-A01D-3C7516B65B35}" type="slidenum">
              <a:rPr lang="en-GB" sz="1200">
                <a:latin typeface="Calibri" pitchFamily="71" charset="0"/>
                <a:ea typeface="ＭＳ Ｐゴシック" pitchFamily="71" charset="-128"/>
                <a:cs typeface="ＭＳ Ｐゴシック" pitchFamily="71" charset="-128"/>
              </a:rPr>
              <a:pPr algn="r"/>
              <a:t>18</a:t>
            </a:fld>
            <a:endParaRPr lang="en-GB" sz="1200">
              <a:latin typeface="Calibri" pitchFamily="71" charset="0"/>
              <a:ea typeface="ＭＳ Ｐゴシック" pitchFamily="71" charset="-128"/>
              <a:cs typeface="ＭＳ Ｐゴシック" pitchFamily="71" charset="-128"/>
            </a:endParaRPr>
          </a:p>
        </p:txBody>
      </p:sp>
      <p:sp>
        <p:nvSpPr>
          <p:cNvPr id="8294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2948"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54982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19</a:t>
            </a:fld>
            <a:endParaRPr lang="en-US" sz="1200">
              <a:latin typeface="Calibri" pitchFamily="79" charset="0"/>
            </a:endParaRPr>
          </a:p>
        </p:txBody>
      </p:sp>
    </p:spTree>
    <p:extLst>
      <p:ext uri="{BB962C8B-B14F-4D97-AF65-F5344CB8AC3E}">
        <p14:creationId xmlns:p14="http://schemas.microsoft.com/office/powerpoint/2010/main" val="327074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20</a:t>
            </a:fld>
            <a:endParaRPr lang="en-US" sz="1200">
              <a:latin typeface="Calibri" pitchFamily="79" charset="0"/>
            </a:endParaRPr>
          </a:p>
        </p:txBody>
      </p:sp>
    </p:spTree>
    <p:extLst>
      <p:ext uri="{BB962C8B-B14F-4D97-AF65-F5344CB8AC3E}">
        <p14:creationId xmlns:p14="http://schemas.microsoft.com/office/powerpoint/2010/main" val="99156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21</a:t>
            </a:fld>
            <a:endParaRPr lang="en-US" sz="1200">
              <a:latin typeface="Calibri" pitchFamily="79" charset="0"/>
            </a:endParaRPr>
          </a:p>
        </p:txBody>
      </p:sp>
    </p:spTree>
    <p:extLst>
      <p:ext uri="{BB962C8B-B14F-4D97-AF65-F5344CB8AC3E}">
        <p14:creationId xmlns:p14="http://schemas.microsoft.com/office/powerpoint/2010/main" val="2212257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23</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24</a:t>
            </a:fld>
            <a:endParaRPr lang="en-US" sz="1200">
              <a:latin typeface="Calibri" pitchFamily="71" charset="0"/>
            </a:endParaRPr>
          </a:p>
        </p:txBody>
      </p:sp>
    </p:spTree>
    <p:extLst>
      <p:ext uri="{BB962C8B-B14F-4D97-AF65-F5344CB8AC3E}">
        <p14:creationId xmlns:p14="http://schemas.microsoft.com/office/powerpoint/2010/main" val="3755594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25</a:t>
            </a:fld>
            <a:endParaRPr lang="en-US" sz="1200">
              <a:latin typeface="Calibri" pitchFamily="71" charset="0"/>
            </a:endParaRPr>
          </a:p>
        </p:txBody>
      </p:sp>
    </p:spTree>
    <p:extLst>
      <p:ext uri="{BB962C8B-B14F-4D97-AF65-F5344CB8AC3E}">
        <p14:creationId xmlns:p14="http://schemas.microsoft.com/office/powerpoint/2010/main" val="3677027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523094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28</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325800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5</a:t>
            </a:fld>
            <a:endParaRPr lang="en-US" sz="1200">
              <a:latin typeface="Calibri" pitchFamily="71" charset="0"/>
            </a:endParaRPr>
          </a:p>
        </p:txBody>
      </p:sp>
    </p:spTree>
    <p:extLst>
      <p:ext uri="{BB962C8B-B14F-4D97-AF65-F5344CB8AC3E}">
        <p14:creationId xmlns:p14="http://schemas.microsoft.com/office/powerpoint/2010/main" val="3869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02636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7</a:t>
            </a:fld>
            <a:endParaRPr lang="en-US" sz="1200">
              <a:latin typeface="Calibri" pitchFamily="71" charset="0"/>
            </a:endParaRPr>
          </a:p>
        </p:txBody>
      </p:sp>
    </p:spTree>
    <p:extLst>
      <p:ext uri="{BB962C8B-B14F-4D97-AF65-F5344CB8AC3E}">
        <p14:creationId xmlns:p14="http://schemas.microsoft.com/office/powerpoint/2010/main" val="321784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61017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1/15/26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1/15/26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1/15/26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1/15/26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1/15/26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1/15/26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1/15/26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1/15/26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1/15/26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1/15/26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1/15/26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1/15/26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latin typeface="Helvetica" pitchFamily="2" charset="0"/>
                <a:cs typeface="SLGreek"/>
              </a:rPr>
              <a:t>Sacred view of nature</a:t>
            </a:r>
          </a:p>
        </p:txBody>
      </p:sp>
    </p:spTree>
    <p:extLst>
      <p:ext uri="{BB962C8B-B14F-4D97-AF65-F5344CB8AC3E}">
        <p14:creationId xmlns:p14="http://schemas.microsoft.com/office/powerpoint/2010/main" val="329852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purpose, power and place of ritual</a:t>
            </a:r>
            <a:endParaRPr lang="en-US" dirty="0">
              <a:solidFill>
                <a:srgbClr val="D9D9D9"/>
              </a:solidFill>
              <a:latin typeface="SLGreek"/>
              <a:cs typeface="SLGreek"/>
            </a:endParaRPr>
          </a:p>
        </p:txBody>
      </p:sp>
    </p:spTree>
    <p:extLst>
      <p:ext uri="{BB962C8B-B14F-4D97-AF65-F5344CB8AC3E}">
        <p14:creationId xmlns:p14="http://schemas.microsoft.com/office/powerpoint/2010/main" val="167001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ernate Process 16">
            <a:extLst>
              <a:ext uri="{FF2B5EF4-FFF2-40B4-BE49-F238E27FC236}">
                <a16:creationId xmlns:a16="http://schemas.microsoft.com/office/drawing/2014/main" id="{F69E4B58-4D05-8D44-B1F9-5F770926083F}"/>
              </a:ext>
            </a:extLst>
          </p:cNvPr>
          <p:cNvSpPr/>
          <p:nvPr/>
        </p:nvSpPr>
        <p:spPr>
          <a:xfrm>
            <a:off x="1784279"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7A8DA1FB-3354-B34F-B91F-6A89FF5558E4}"/>
              </a:ext>
            </a:extLst>
          </p:cNvPr>
          <p:cNvSpPr/>
          <p:nvPr/>
        </p:nvSpPr>
        <p:spPr>
          <a:xfrm>
            <a:off x="17526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1524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Why might a man NOT kill a fish?</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He’s part fish</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The fish is a relative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He shares the same spirit with the fish</a:t>
            </a:r>
          </a:p>
        </p:txBody>
      </p:sp>
      <p:sp>
        <p:nvSpPr>
          <p:cNvPr id="10" name="Alternate Process 9"/>
          <p:cNvSpPr/>
          <p:nvPr/>
        </p:nvSpPr>
        <p:spPr>
          <a:xfrm>
            <a:off x="1744894" y="3248724"/>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Aboriginal tradition views life as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Life that carries and life that is carried</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Disconnected from the spiritual realm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Dual life forms co-existing</a:t>
            </a:r>
            <a:endParaRPr lang="en-GB" sz="2400" dirty="0">
              <a:solidFill>
                <a:srgbClr val="0000FF"/>
              </a:solidFill>
            </a:endParaRPr>
          </a:p>
        </p:txBody>
      </p:sp>
      <p:sp>
        <p:nvSpPr>
          <p:cNvPr id="13" name="Alternate Process 12"/>
          <p:cNvSpPr/>
          <p:nvPr/>
        </p:nvSpPr>
        <p:spPr>
          <a:xfrm>
            <a:off x="17526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The purpose of ritual celebrations . . . ?</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To honor the ancestors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To harness ancestral power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To learn new knowledge</a:t>
            </a:r>
            <a:endParaRPr lang="en-GB" sz="2400" dirty="0">
              <a:solidFill>
                <a:srgbClr val="0000FF"/>
              </a:solidFill>
            </a:endParaRPr>
          </a:p>
        </p:txBody>
      </p:sp>
    </p:spTree>
    <p:extLst>
      <p:ext uri="{BB962C8B-B14F-4D97-AF65-F5344CB8AC3E}">
        <p14:creationId xmlns:p14="http://schemas.microsoft.com/office/powerpoint/2010/main" val="217180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importance of oral traditions</a:t>
            </a:r>
            <a:endParaRPr lang="en-US" dirty="0">
              <a:solidFill>
                <a:srgbClr val="D9D9D9"/>
              </a:solidFill>
              <a:latin typeface="SLGreek"/>
              <a:cs typeface="SLGreek"/>
            </a:endParaRPr>
          </a:p>
        </p:txBody>
      </p:sp>
    </p:spTree>
    <p:extLst>
      <p:ext uri="{BB962C8B-B14F-4D97-AF65-F5344CB8AC3E}">
        <p14:creationId xmlns:p14="http://schemas.microsoft.com/office/powerpoint/2010/main" val="378373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32747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The aboriginal (and most primal or proto-religion) culture is one based on oral traditions.  That is, information: rituals and values are passed down by word of mouth—there is no written text.  What might be any pros/cons of such a system.  Compare that to a tradition that has a sacred text for example.</a:t>
            </a:r>
          </a:p>
        </p:txBody>
      </p:sp>
    </p:spTree>
    <p:extLst>
      <p:ext uri="{BB962C8B-B14F-4D97-AF65-F5344CB8AC3E}">
        <p14:creationId xmlns:p14="http://schemas.microsoft.com/office/powerpoint/2010/main" val="286714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0"/>
            <a:ext cx="3657600" cy="1446550"/>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4800" dirty="0">
                <a:latin typeface=" JSP Ross"/>
                <a:cs typeface=" JSP Ross"/>
              </a:rPr>
              <a:t>Star Trek: </a:t>
            </a:r>
            <a:r>
              <a:rPr lang="en-US" sz="4000" dirty="0">
                <a:latin typeface=" JSP Ross"/>
                <a:cs typeface=" JSP Ross"/>
              </a:rPr>
              <a:t>Quetzalcoatl</a:t>
            </a:r>
            <a:endParaRPr lang="en-US" sz="5400" dirty="0">
              <a:latin typeface=" JSP Ross"/>
              <a:cs typeface=" JSP Ross"/>
            </a:endParaRPr>
          </a:p>
        </p:txBody>
      </p:sp>
    </p:spTree>
    <p:extLst>
      <p:ext uri="{BB962C8B-B14F-4D97-AF65-F5344CB8AC3E}">
        <p14:creationId xmlns:p14="http://schemas.microsoft.com/office/powerpoint/2010/main" val="377331017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 pages.jpg"/>
          <p:cNvPicPr>
            <a:picLocks noChangeAspect="1"/>
          </p:cNvPicPr>
          <p:nvPr/>
        </p:nvPicPr>
        <p:blipFill>
          <a:blip r:embed="rId3"/>
          <a:stretch>
            <a:fillRect/>
          </a:stretch>
        </p:blipFill>
        <p:spPr>
          <a:xfrm>
            <a:off x="4724401" y="2286000"/>
            <a:ext cx="4584701" cy="35560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421346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The message of the Great Controversy (a galactic fight of good vs. evil) is very prevalent in many media.  Can you think of some other movies/cartoons, etc?  Describe them.  Tell the story.</a:t>
            </a:r>
          </a:p>
          <a:p>
            <a:pPr marL="457200" indent="-45720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a:solidFill>
                  <a:schemeClr val="accent1">
                    <a:lumMod val="50000"/>
                  </a:schemeClr>
                </a:solidFill>
              </a:rPr>
              <a:t>i</a:t>
            </a:r>
            <a:r>
              <a:rPr lang="en-GB" sz="2400" dirty="0">
                <a:solidFill>
                  <a:schemeClr val="accent1">
                    <a:lumMod val="50000"/>
                  </a:schemeClr>
                </a:solidFill>
              </a:rPr>
              <a:t> find it very interesting that the cartoon featured a winged serpent of mythology (there are many such creatures in the stories/myths of earth) who was trying to HELP humanity.  Compare and contrast this with the Biblical account of the Great Controversy (similar/different)?</a:t>
            </a:r>
          </a:p>
        </p:txBody>
      </p:sp>
    </p:spTree>
    <p:extLst>
      <p:ext uri="{BB962C8B-B14F-4D97-AF65-F5344CB8AC3E}">
        <p14:creationId xmlns:p14="http://schemas.microsoft.com/office/powerpoint/2010/main" val="177117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200" dirty="0">
                <a:solidFill>
                  <a:srgbClr val="660066"/>
                </a:solidFill>
                <a:effectLst>
                  <a:outerShdw blurRad="50800" dist="38100" dir="2700000" algn="tl" rotWithShape="0">
                    <a:prstClr val="black">
                      <a:alpha val="40000"/>
                    </a:prstClr>
                  </a:outerShdw>
                </a:effectLst>
                <a:latin typeface="Estelle Black SF" pitchFamily="2" charset="0"/>
              </a:rPr>
              <a:t>Trust ye not in lying words, saying,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are these. For if ye thoroughly amend your ways and your doings; if ye thoroughly execute judgment between a man and his </a:t>
            </a:r>
            <a:r>
              <a:rPr lang="en-US" sz="3200" dirty="0" err="1">
                <a:solidFill>
                  <a:srgbClr val="660066"/>
                </a:solidFill>
                <a:effectLst>
                  <a:outerShdw blurRad="50800" dist="38100" dir="2700000" algn="tl" rotWithShape="0">
                    <a:prstClr val="black">
                      <a:alpha val="40000"/>
                    </a:prstClr>
                  </a:outerShdw>
                </a:effectLst>
                <a:latin typeface="Estelle Black SF" pitchFamily="2" charset="0"/>
              </a:rPr>
              <a:t>neighbour</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If ye oppress not the stranger, the fatherless, and the widow, and shed not innocent blood in this place, neither walk after other gods to your hurt: Then will I cause you to dwell in this place, in the land that I gave to your fathers, for ever and ever.</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Jeremiah 7:4-7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1">
                    <a:lumMod val="65000"/>
                  </a:schemeClr>
                </a:solidFill>
                <a:effectLst>
                  <a:outerShdw blurRad="50800" dist="38100" dir="2700000">
                    <a:srgbClr val="000000">
                      <a:alpha val="43000"/>
                    </a:srgbClr>
                  </a:outerShdw>
                </a:effectLst>
                <a:latin typeface=" JSP Ross"/>
                <a:cs typeface=" JSP Ross"/>
              </a:rPr>
              <a:t>Discussion</a:t>
            </a:r>
          </a:p>
        </p:txBody>
      </p:sp>
      <p:sp>
        <p:nvSpPr>
          <p:cNvPr id="4" name="Text Box 2"/>
          <p:cNvSpPr txBox="1">
            <a:spLocks noChangeArrowheads="1"/>
          </p:cNvSpPr>
          <p:nvPr/>
        </p:nvSpPr>
        <p:spPr bwMode="auto">
          <a:xfrm>
            <a:off x="5562600" y="2209800"/>
            <a:ext cx="4343400" cy="81868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Questions from readings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Questions from videos</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Thoughts? Reflections?</a:t>
            </a:r>
          </a:p>
        </p:txBody>
      </p:sp>
      <p:pic>
        <p:nvPicPr>
          <p:cNvPr id="9" name="Picture 8">
            <a:extLst>
              <a:ext uri="{FF2B5EF4-FFF2-40B4-BE49-F238E27FC236}">
                <a16:creationId xmlns:a16="http://schemas.microsoft.com/office/drawing/2014/main" id="{FDD273E4-D6D6-EB45-8ED8-95E4E6D5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5269228"/>
            <a:ext cx="3638917" cy="1579354"/>
          </a:xfrm>
          <a:prstGeom prst="rect">
            <a:avLst/>
          </a:prstGeom>
        </p:spPr>
      </p:pic>
    </p:spTree>
    <p:extLst>
      <p:ext uri="{BB962C8B-B14F-4D97-AF65-F5344CB8AC3E}">
        <p14:creationId xmlns:p14="http://schemas.microsoft.com/office/powerpoint/2010/main" val="112806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1"/>
            <a:ext cx="7162800" cy="1323439"/>
          </a:xfrm>
          <a:prstGeom prst="rect">
            <a:avLst/>
          </a:prstGeom>
          <a:noFill/>
        </p:spPr>
        <p:txBody>
          <a:bodyPr wrap="square" rtlCol="0">
            <a:spAutoFit/>
          </a:bodyPr>
          <a:lstStyle/>
          <a:p>
            <a:pPr algn="ctr"/>
            <a:r>
              <a:rPr lang="en-US" sz="8000" dirty="0">
                <a:solidFill>
                  <a:schemeClr val="accent1">
                    <a:lumMod val="75000"/>
                  </a:schemeClr>
                </a:solidFill>
                <a:effectLst>
                  <a:outerShdw blurRad="50800" dist="38100" dir="2700000">
                    <a:srgbClr val="000000">
                      <a:alpha val="43000"/>
                    </a:srgbClr>
                  </a:outerShdw>
                </a:effectLst>
                <a:latin typeface=" JSP Ross"/>
                <a:cs typeface=" JSP Ross"/>
              </a:rPr>
              <a:t>Time to work</a:t>
            </a:r>
          </a:p>
        </p:txBody>
      </p:sp>
      <p:sp>
        <p:nvSpPr>
          <p:cNvPr id="4" name="Text Box 2"/>
          <p:cNvSpPr txBox="1">
            <a:spLocks noChangeArrowheads="1"/>
          </p:cNvSpPr>
          <p:nvPr/>
        </p:nvSpPr>
        <p:spPr bwMode="auto">
          <a:xfrm>
            <a:off x="5562600" y="2209800"/>
            <a:ext cx="4343400" cy="20467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Journal pages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Homework</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Anything else . . .</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Work on stuff!</a:t>
            </a:r>
          </a:p>
        </p:txBody>
      </p:sp>
      <p:pic>
        <p:nvPicPr>
          <p:cNvPr id="5" name="Picture 4">
            <a:extLst>
              <a:ext uri="{FF2B5EF4-FFF2-40B4-BE49-F238E27FC236}">
                <a16:creationId xmlns:a16="http://schemas.microsoft.com/office/drawing/2014/main" id="{5780AA1B-0182-0A4D-85CA-9CBF0F644F6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127" y="3127601"/>
            <a:ext cx="3033346" cy="3505200"/>
          </a:xfrm>
          <a:prstGeom prst="rect">
            <a:avLst/>
          </a:prstGeom>
        </p:spPr>
      </p:pic>
    </p:spTree>
    <p:extLst>
      <p:ext uri="{BB962C8B-B14F-4D97-AF65-F5344CB8AC3E}">
        <p14:creationId xmlns:p14="http://schemas.microsoft.com/office/powerpoint/2010/main" val="359615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African Orisha Pantheon</a:t>
            </a:r>
            <a:endParaRPr lang="en-US" dirty="0">
              <a:solidFill>
                <a:srgbClr val="D9D9D9"/>
              </a:solidFill>
              <a:latin typeface="SLGreek"/>
              <a:cs typeface="SLGreek"/>
            </a:endParaRPr>
          </a:p>
        </p:txBody>
      </p:sp>
    </p:spTree>
    <p:extLst>
      <p:ext uri="{BB962C8B-B14F-4D97-AF65-F5344CB8AC3E}">
        <p14:creationId xmlns:p14="http://schemas.microsoft.com/office/powerpoint/2010/main" val="254556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How differences/strife came to be . . .</a:t>
            </a:r>
            <a:endParaRPr lang="en-US" dirty="0">
              <a:solidFill>
                <a:srgbClr val="D9D9D9"/>
              </a:solidFill>
              <a:latin typeface="SLGreek"/>
              <a:cs typeface="SLGreek"/>
            </a:endParaRPr>
          </a:p>
        </p:txBody>
      </p:sp>
    </p:spTree>
    <p:extLst>
      <p:ext uri="{BB962C8B-B14F-4D97-AF65-F5344CB8AC3E}">
        <p14:creationId xmlns:p14="http://schemas.microsoft.com/office/powerpoint/2010/main" val="313153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ernate Process 16">
            <a:extLst>
              <a:ext uri="{FF2B5EF4-FFF2-40B4-BE49-F238E27FC236}">
                <a16:creationId xmlns:a16="http://schemas.microsoft.com/office/drawing/2014/main" id="{F69E4B58-4D05-8D44-B1F9-5F770926083F}"/>
              </a:ext>
            </a:extLst>
          </p:cNvPr>
          <p:cNvSpPr/>
          <p:nvPr/>
        </p:nvSpPr>
        <p:spPr>
          <a:xfrm>
            <a:off x="1784279"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7A8DA1FB-3354-B34F-B91F-6A89FF5558E4}"/>
              </a:ext>
            </a:extLst>
          </p:cNvPr>
          <p:cNvSpPr/>
          <p:nvPr/>
        </p:nvSpPr>
        <p:spPr>
          <a:xfrm>
            <a:off x="17526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1524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Who is the all-powerful original ”god”?</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err="1">
                <a:solidFill>
                  <a:srgbClr val="0000FF"/>
                </a:solidFill>
              </a:rPr>
              <a:t>Orunmila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err="1">
                <a:solidFill>
                  <a:srgbClr val="0000FF"/>
                </a:solidFill>
              </a:rPr>
              <a:t>Eshu</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err="1">
                <a:solidFill>
                  <a:srgbClr val="0000FF"/>
                </a:solidFill>
              </a:rPr>
              <a:t>Olorun</a:t>
            </a:r>
            <a:endParaRPr lang="en-GB" sz="2400" dirty="0">
              <a:solidFill>
                <a:srgbClr val="0000FF"/>
              </a:solidFill>
            </a:endParaRPr>
          </a:p>
        </p:txBody>
      </p:sp>
      <p:sp>
        <p:nvSpPr>
          <p:cNvPr id="10" name="Alternate Process 9"/>
          <p:cNvSpPr/>
          <p:nvPr/>
        </p:nvSpPr>
        <p:spPr>
          <a:xfrm>
            <a:off x="1744894" y="3248724"/>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How did powers get disseminated?</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err="1">
                <a:solidFill>
                  <a:srgbClr val="0000FF"/>
                </a:solidFill>
              </a:rPr>
              <a:t>Orunmila</a:t>
            </a:r>
            <a:r>
              <a:rPr lang="en-US" sz="2400" dirty="0">
                <a:solidFill>
                  <a:srgbClr val="0000FF"/>
                </a:solidFill>
              </a:rPr>
              <a:t> rained them from the sky</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They (the orishas) were born that way</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A competitional game determined who got what</a:t>
            </a:r>
            <a:endParaRPr lang="en-GB" sz="2400" dirty="0">
              <a:solidFill>
                <a:srgbClr val="0000FF"/>
              </a:solidFill>
            </a:endParaRPr>
          </a:p>
        </p:txBody>
      </p:sp>
      <p:sp>
        <p:nvSpPr>
          <p:cNvPr id="13" name="Alternate Process 12"/>
          <p:cNvSpPr/>
          <p:nvPr/>
        </p:nvSpPr>
        <p:spPr>
          <a:xfrm>
            <a:off x="17526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Why did differences arise?</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Everyone was the same and did not want that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Each orisha drew a number</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err="1">
                <a:solidFill>
                  <a:srgbClr val="0000FF"/>
                </a:solidFill>
              </a:rPr>
              <a:t>Eshu</a:t>
            </a:r>
            <a:r>
              <a:rPr lang="en-US" sz="2400" dirty="0">
                <a:solidFill>
                  <a:srgbClr val="0000FF"/>
                </a:solidFill>
              </a:rPr>
              <a:t> passed out different abilities in the marketplace</a:t>
            </a:r>
            <a:endParaRPr lang="en-GB" sz="2400" dirty="0">
              <a:solidFill>
                <a:srgbClr val="0000FF"/>
              </a:solidFill>
            </a:endParaRPr>
          </a:p>
        </p:txBody>
      </p:sp>
    </p:spTree>
    <p:extLst>
      <p:ext uri="{BB962C8B-B14F-4D97-AF65-F5344CB8AC3E}">
        <p14:creationId xmlns:p14="http://schemas.microsoft.com/office/powerpoint/2010/main" val="375177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9"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3947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200" dirty="0">
                <a:solidFill>
                  <a:srgbClr val="660066"/>
                </a:solidFill>
                <a:effectLst>
                  <a:outerShdw blurRad="50800" dist="38100" dir="2700000" algn="tl" rotWithShape="0">
                    <a:prstClr val="black">
                      <a:alpha val="40000"/>
                    </a:prstClr>
                  </a:outerShdw>
                </a:effectLst>
                <a:latin typeface="Estelle Black SF" pitchFamily="2" charset="0"/>
              </a:rPr>
              <a:t>Do not trust in deceptive words and say, “This is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 the temple of the </a:t>
            </a:r>
            <a:r>
              <a:rPr lang="en-US" sz="3200" cap="small" dirty="0">
                <a:solidFill>
                  <a:srgbClr val="660066"/>
                </a:solidFill>
                <a:effectLst>
                  <a:outerShdw blurRad="50800" dist="38100" dir="2700000" algn="tl" rotWithShape="0">
                    <a:prstClr val="black">
                      <a:alpha val="40000"/>
                    </a:prstClr>
                  </a:outerShdw>
                </a:effectLst>
                <a:latin typeface="Estelle Black SF" pitchFamily="2" charset="0"/>
              </a:rPr>
              <a:t>Lord</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a:t>
            </a:r>
            <a:r>
              <a:rPr lang="en-US" sz="32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If you really change your ways and your actions and deal with each other justly,</a:t>
            </a:r>
            <a:r>
              <a:rPr lang="en-US" sz="32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if you do not oppress the foreigner, the fatherless or the widow and do not shed innocent blood in this place, and if you do not follow other gods to your own harm,</a:t>
            </a:r>
            <a:r>
              <a:rPr lang="en-US" sz="32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200" dirty="0">
                <a:solidFill>
                  <a:srgbClr val="660066"/>
                </a:solidFill>
                <a:effectLst>
                  <a:outerShdw blurRad="50800" dist="38100" dir="2700000" algn="tl" rotWithShape="0">
                    <a:prstClr val="black">
                      <a:alpha val="40000"/>
                    </a:prstClr>
                  </a:outerShdw>
                </a:effectLst>
                <a:latin typeface="Estelle Black SF" pitchFamily="2" charset="0"/>
              </a:rPr>
              <a:t>then I will let you live in this place, in the land I gave your ancestors for ever and ever.</a:t>
            </a:r>
            <a:endParaRPr lang="en-US" sz="3200" dirty="0">
              <a:solidFill>
                <a:srgbClr val="660066"/>
              </a:solidFill>
              <a:effectLst>
                <a:outerShdw blurRad="50800" dist="38100" dir="2700000" algn="tl" rotWithShape="0">
                  <a:prstClr val="black">
                    <a:alpha val="40000"/>
                  </a:prstClr>
                </a:outerShdw>
              </a:effectLst>
              <a:latin typeface="Estelle Black SF" pitchFamily="2" charset="0"/>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Jeremiah 7:4-7 (NIV)</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0"/>
            <a:ext cx="4343400" cy="822276"/>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1:21-40</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2:232-238</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37087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Dreamtime</a:t>
            </a:r>
            <a:endParaRPr lang="en-US" dirty="0">
              <a:solidFill>
                <a:srgbClr val="D9D9D9"/>
              </a:solidFill>
              <a:latin typeface="SLGreek"/>
              <a:cs typeface="SLGreek"/>
            </a:endParaRPr>
          </a:p>
        </p:txBody>
      </p:sp>
    </p:spTree>
    <p:extLst>
      <p:ext uri="{BB962C8B-B14F-4D97-AF65-F5344CB8AC3E}">
        <p14:creationId xmlns:p14="http://schemas.microsoft.com/office/powerpoint/2010/main" val="245024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Aborigines come from what continent?</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Australia</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New Guinea</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New Zealand</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The creation happened during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The Great Walkabout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The Big Bang</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The Dreamtime</a:t>
            </a:r>
            <a:endParaRPr lang="en-GB" sz="2400" dirty="0">
              <a:solidFill>
                <a:srgbClr val="0000FF"/>
              </a:solidFill>
            </a:endParaRPr>
          </a:p>
        </p:txBody>
      </p:sp>
      <p:sp>
        <p:nvSpPr>
          <p:cNvPr id="13" name="Alternate Process 12"/>
          <p:cNvSpPr/>
          <p:nvPr/>
        </p:nvSpPr>
        <p:spPr>
          <a:xfrm>
            <a:off x="17526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The creating being was . . . ?</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The Rainbow Serpent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The Ancient Koala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The Bounding Wallaby</a:t>
            </a:r>
            <a:endParaRPr lang="en-GB" sz="2400" dirty="0">
              <a:solidFill>
                <a:srgbClr val="0000FF"/>
              </a:solidFill>
            </a:endParaRPr>
          </a:p>
        </p:txBody>
      </p:sp>
    </p:spTree>
    <p:extLst>
      <p:ext uri="{BB962C8B-B14F-4D97-AF65-F5344CB8AC3E}">
        <p14:creationId xmlns:p14="http://schemas.microsoft.com/office/powerpoint/2010/main" val="1249685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latin typeface="Helvetica" pitchFamily="2" charset="0"/>
                <a:cs typeface="SLGreek"/>
              </a:rPr>
              <a:t>Sacred Places</a:t>
            </a:r>
          </a:p>
        </p:txBody>
      </p:sp>
    </p:spTree>
    <p:extLst>
      <p:ext uri="{BB962C8B-B14F-4D97-AF65-F5344CB8AC3E}">
        <p14:creationId xmlns:p14="http://schemas.microsoft.com/office/powerpoint/2010/main" val="419984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ternate Process 12"/>
          <p:cNvSpPr/>
          <p:nvPr/>
        </p:nvSpPr>
        <p:spPr>
          <a:xfrm>
            <a:off x="1744894" y="3581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44894" y="15128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Primal religions have a reverence for . . .</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Physical locations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Modern technology (seems like magic)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Animals &amp; nature</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The elders of a community provide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The priesthood among the people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Wisdom of ancient ways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They guides for upcoming marriages</a:t>
            </a:r>
            <a:endParaRPr lang="en-GB" sz="2400" dirty="0">
              <a:solidFill>
                <a:srgbClr val="0000FF"/>
              </a:solidFill>
            </a:endParaRPr>
          </a:p>
        </p:txBody>
      </p:sp>
    </p:spTree>
    <p:extLst>
      <p:ext uri="{BB962C8B-B14F-4D97-AF65-F5344CB8AC3E}">
        <p14:creationId xmlns:p14="http://schemas.microsoft.com/office/powerpoint/2010/main" val="13170373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4220</TotalTime>
  <Words>790</Words>
  <Application>Microsoft Macintosh PowerPoint</Application>
  <PresentationFormat>Widescreen</PresentationFormat>
  <Paragraphs>105</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 JSP Ross</vt:lpstr>
      <vt:lpstr>Arial</vt:lpstr>
      <vt:lpstr>Calibri</vt:lpstr>
      <vt:lpstr>Estelle Black SF</vt:lpstr>
      <vt:lpstr>Helvetica</vt:lpstr>
      <vt:lpstr>Impact</vt:lpstr>
      <vt:lpstr>SLGreek</vt:lpstr>
      <vt:lpstr>Wingdings</vt:lpstr>
      <vt:lpstr>Office Theme</vt:lpstr>
      <vt:lpstr>PowerPoint Presentation</vt:lpstr>
      <vt:lpstr>Trust ye not in lying words, saying, The temple of the Lord, The temple of the Lord, The temple of the Lord, are these. For if ye thoroughly amend your ways and your doings; if ye thoroughly execute judgment between a man and his neighbour; If ye oppress not the stranger, the fatherless, and the widow, and shed not innocent blood in this place, neither walk after other gods to your hurt: Then will I cause you to dwell in this place, in the land that I gave to your fathers, for ever and ever.</vt:lpstr>
      <vt:lpstr>Do not trust in deceptive words and say, “This is the temple of the Lord, the temple of the Lord, the temple of the Lord!” If you really change your ways and your actions and deal with each other justly, if you do not oppress the foreigner, the fatherless or the widow and do not shed innocent blood in this place, and if you do not follow other gods to your own harm, then I will let you live in this place, in the land I gave your ancestors for ever and 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117</cp:revision>
  <dcterms:created xsi:type="dcterms:W3CDTF">2014-01-13T15:23:43Z</dcterms:created>
  <dcterms:modified xsi:type="dcterms:W3CDTF">2026-01-15T23:17:51Z</dcterms:modified>
</cp:coreProperties>
</file>