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2" r:id="rId2"/>
    <p:sldId id="343" r:id="rId3"/>
    <p:sldId id="344" r:id="rId4"/>
    <p:sldId id="435" r:id="rId5"/>
    <p:sldId id="421" r:id="rId6"/>
    <p:sldId id="532" r:id="rId7"/>
    <p:sldId id="534" r:id="rId8"/>
    <p:sldId id="536" r:id="rId9"/>
    <p:sldId id="544" r:id="rId10"/>
    <p:sldId id="545" r:id="rId11"/>
    <p:sldId id="314" r:id="rId12"/>
    <p:sldId id="315" r:id="rId13"/>
    <p:sldId id="559" r:id="rId14"/>
    <p:sldId id="449" r:id="rId15"/>
    <p:sldId id="537" r:id="rId16"/>
    <p:sldId id="539" r:id="rId17"/>
    <p:sldId id="540" r:id="rId18"/>
    <p:sldId id="542" r:id="rId19"/>
    <p:sldId id="555" r:id="rId20"/>
    <p:sldId id="556" r:id="rId21"/>
    <p:sldId id="466" r:id="rId22"/>
    <p:sldId id="525" r:id="rId23"/>
    <p:sldId id="517" r:id="rId24"/>
    <p:sldId id="518" r:id="rId25"/>
    <p:sldId id="321" r:id="rId26"/>
    <p:sldId id="316" r:id="rId27"/>
    <p:sldId id="558" r:id="rId28"/>
    <p:sldId id="549" r:id="rId29"/>
    <p:sldId id="562" r:id="rId30"/>
    <p:sldId id="552" r:id="rId31"/>
    <p:sldId id="554" r:id="rId32"/>
    <p:sldId id="565" r:id="rId33"/>
    <p:sldId id="526" r:id="rId34"/>
    <p:sldId id="322" r:id="rId35"/>
    <p:sldId id="276" r:id="rId36"/>
    <p:sldId id="560" r:id="rId37"/>
    <p:sldId id="323" r:id="rId38"/>
    <p:sldId id="354" r:id="rId39"/>
    <p:sldId id="356" r:id="rId4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6"/>
    <p:restoredTop sz="94694"/>
  </p:normalViewPr>
  <p:slideViewPr>
    <p:cSldViewPr>
      <p:cViewPr>
        <p:scale>
          <a:sx n="100" d="100"/>
          <a:sy n="100" d="100"/>
        </p:scale>
        <p:origin x="280" y="6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1/22/26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751798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10</a:t>
            </a:fld>
            <a:endParaRPr lang="en-US" sz="1200">
              <a:latin typeface="Calibri" pitchFamily="79" charset="0"/>
            </a:endParaRPr>
          </a:p>
        </p:txBody>
      </p:sp>
    </p:spTree>
    <p:extLst>
      <p:ext uri="{BB962C8B-B14F-4D97-AF65-F5344CB8AC3E}">
        <p14:creationId xmlns:p14="http://schemas.microsoft.com/office/powerpoint/2010/main" val="145974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11</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12</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3462715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25694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15</a:t>
            </a:fld>
            <a:endParaRPr lang="en-US" sz="1200">
              <a:latin typeface="Calibri" pitchFamily="71" charset="0"/>
            </a:endParaRPr>
          </a:p>
        </p:txBody>
      </p:sp>
    </p:spTree>
    <p:extLst>
      <p:ext uri="{BB962C8B-B14F-4D97-AF65-F5344CB8AC3E}">
        <p14:creationId xmlns:p14="http://schemas.microsoft.com/office/powerpoint/2010/main" val="2112618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45453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17</a:t>
            </a:fld>
            <a:endParaRPr lang="en-US" sz="1200">
              <a:latin typeface="Calibri" pitchFamily="71" charset="0"/>
            </a:endParaRPr>
          </a:p>
        </p:txBody>
      </p:sp>
    </p:spTree>
    <p:extLst>
      <p:ext uri="{BB962C8B-B14F-4D97-AF65-F5344CB8AC3E}">
        <p14:creationId xmlns:p14="http://schemas.microsoft.com/office/powerpoint/2010/main" val="413345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97217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93851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808788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21</a:t>
            </a:fld>
            <a:endParaRPr lang="en-US" sz="1200">
              <a:latin typeface="Calibri" pitchFamily="79" charset="0"/>
            </a:endParaRPr>
          </a:p>
        </p:txBody>
      </p:sp>
    </p:spTree>
    <p:extLst>
      <p:ext uri="{BB962C8B-B14F-4D97-AF65-F5344CB8AC3E}">
        <p14:creationId xmlns:p14="http://schemas.microsoft.com/office/powerpoint/2010/main" val="1222814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22</a:t>
            </a:fld>
            <a:endParaRPr lang="en-US" sz="1200">
              <a:latin typeface="Calibri" pitchFamily="79" charset="0"/>
            </a:endParaRPr>
          </a:p>
        </p:txBody>
      </p:sp>
    </p:spTree>
    <p:extLst>
      <p:ext uri="{BB962C8B-B14F-4D97-AF65-F5344CB8AC3E}">
        <p14:creationId xmlns:p14="http://schemas.microsoft.com/office/powerpoint/2010/main" val="2902200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23</a:t>
            </a:fld>
            <a:endParaRPr lang="en-US" sz="1200">
              <a:latin typeface="Calibri" pitchFamily="79" charset="0"/>
            </a:endParaRPr>
          </a:p>
        </p:txBody>
      </p:sp>
    </p:spTree>
    <p:extLst>
      <p:ext uri="{BB962C8B-B14F-4D97-AF65-F5344CB8AC3E}">
        <p14:creationId xmlns:p14="http://schemas.microsoft.com/office/powerpoint/2010/main" val="77881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24</a:t>
            </a:fld>
            <a:endParaRPr lang="en-US" sz="1200">
              <a:latin typeface="Calibri" pitchFamily="79" charset="0"/>
            </a:endParaRPr>
          </a:p>
        </p:txBody>
      </p:sp>
    </p:spTree>
    <p:extLst>
      <p:ext uri="{BB962C8B-B14F-4D97-AF65-F5344CB8AC3E}">
        <p14:creationId xmlns:p14="http://schemas.microsoft.com/office/powerpoint/2010/main" val="1787486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25</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26</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09972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28</a:t>
            </a:fld>
            <a:endParaRPr lang="en-US" sz="1200">
              <a:latin typeface="Calibri" pitchFamily="71" charset="0"/>
            </a:endParaRPr>
          </a:p>
        </p:txBody>
      </p:sp>
    </p:spTree>
    <p:extLst>
      <p:ext uri="{BB962C8B-B14F-4D97-AF65-F5344CB8AC3E}">
        <p14:creationId xmlns:p14="http://schemas.microsoft.com/office/powerpoint/2010/main" val="3255849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29</a:t>
            </a:fld>
            <a:endParaRPr lang="en-US" sz="1200">
              <a:latin typeface="Calibri" pitchFamily="71" charset="0"/>
            </a:endParaRPr>
          </a:p>
        </p:txBody>
      </p:sp>
    </p:spTree>
    <p:extLst>
      <p:ext uri="{BB962C8B-B14F-4D97-AF65-F5344CB8AC3E}">
        <p14:creationId xmlns:p14="http://schemas.microsoft.com/office/powerpoint/2010/main" val="1995732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noFill/>
        </p:spPr>
        <p:txBody>
          <a:bodyPr/>
          <a:lstStyle/>
          <a:p>
            <a:endParaRPr lang="en-US">
              <a:ea typeface="ＭＳ Ｐゴシック" pitchFamily="74" charset="-128"/>
              <a:cs typeface="ＭＳ Ｐゴシック" pitchFamily="7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30</a:t>
            </a:fld>
            <a:endParaRPr lang="en-US" sz="1200">
              <a:latin typeface="Calibri" pitchFamily="71" charset="0"/>
            </a:endParaRPr>
          </a:p>
        </p:txBody>
      </p:sp>
    </p:spTree>
    <p:extLst>
      <p:ext uri="{BB962C8B-B14F-4D97-AF65-F5344CB8AC3E}">
        <p14:creationId xmlns:p14="http://schemas.microsoft.com/office/powerpoint/2010/main" val="3118658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590619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32</a:t>
            </a:fld>
            <a:endParaRPr lang="en-US" sz="1200">
              <a:latin typeface="Calibri" pitchFamily="71" charset="0"/>
            </a:endParaRPr>
          </a:p>
        </p:txBody>
      </p:sp>
    </p:spTree>
    <p:extLst>
      <p:ext uri="{BB962C8B-B14F-4D97-AF65-F5344CB8AC3E}">
        <p14:creationId xmlns:p14="http://schemas.microsoft.com/office/powerpoint/2010/main" val="1821024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33</a:t>
            </a:fld>
            <a:endParaRPr lang="en-US" sz="1200">
              <a:latin typeface="Calibri" pitchFamily="79" charset="0"/>
            </a:endParaRPr>
          </a:p>
        </p:txBody>
      </p:sp>
    </p:spTree>
    <p:extLst>
      <p:ext uri="{BB962C8B-B14F-4D97-AF65-F5344CB8AC3E}">
        <p14:creationId xmlns:p14="http://schemas.microsoft.com/office/powerpoint/2010/main" val="2447254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34</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35</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104095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37</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38</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39</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4</a:t>
            </a:fld>
            <a:endParaRPr lang="en-US" sz="1200">
              <a:latin typeface="Calibri" pitchFamily="79" charset="0"/>
            </a:endParaRPr>
          </a:p>
        </p:txBody>
      </p:sp>
    </p:spTree>
    <p:extLst>
      <p:ext uri="{BB962C8B-B14F-4D97-AF65-F5344CB8AC3E}">
        <p14:creationId xmlns:p14="http://schemas.microsoft.com/office/powerpoint/2010/main" val="2822990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5</a:t>
            </a:fld>
            <a:endParaRPr lang="en-US" sz="1200">
              <a:latin typeface="Calibri" pitchFamily="71" charset="0"/>
            </a:endParaRPr>
          </a:p>
        </p:txBody>
      </p:sp>
    </p:spTree>
    <p:extLst>
      <p:ext uri="{BB962C8B-B14F-4D97-AF65-F5344CB8AC3E}">
        <p14:creationId xmlns:p14="http://schemas.microsoft.com/office/powerpoint/2010/main" val="83768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2325108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93187"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931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7F0F1A5-C187-4719-9988-5E5C61A71B60}" type="slidenum">
              <a:rPr lang="en-US" sz="1200">
                <a:latin typeface="Calibri" pitchFamily="71" charset="0"/>
              </a:rPr>
              <a:pPr algn="r"/>
              <a:t>7</a:t>
            </a:fld>
            <a:endParaRPr lang="en-US" sz="1200">
              <a:latin typeface="Calibri" pitchFamily="71" charset="0"/>
            </a:endParaRPr>
          </a:p>
        </p:txBody>
      </p:sp>
    </p:spTree>
    <p:extLst>
      <p:ext uri="{BB962C8B-B14F-4D97-AF65-F5344CB8AC3E}">
        <p14:creationId xmlns:p14="http://schemas.microsoft.com/office/powerpoint/2010/main" val="185270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65539" name="Text Box 2"/>
          <p:cNvSpPr>
            <a:spLocks noGrp="1" noChangeArrowheads="1"/>
          </p:cNvSpPr>
          <p:nvPr>
            <p:ph type="body" idx="1"/>
          </p:nvPr>
        </p:nvSpPr>
        <p:spPr bwMode="auto">
          <a:xfrm>
            <a:off x="1046163" y="4352925"/>
            <a:ext cx="4770437" cy="3478213"/>
          </a:xfrm>
          <a:noFill/>
        </p:spPr>
        <p:txBody>
          <a:bodyPr wrap="none" anchor="ctr"/>
          <a:lstStyle/>
          <a:p>
            <a:endParaRPr lang="en-US">
              <a:ea typeface="ＭＳ Ｐゴシック" pitchFamily="71" charset="-128"/>
              <a:cs typeface="ＭＳ Ｐゴシック" pitchFamily="71" charset="-128"/>
            </a:endParaRPr>
          </a:p>
        </p:txBody>
      </p:sp>
    </p:spTree>
    <p:extLst>
      <p:ext uri="{BB962C8B-B14F-4D97-AF65-F5344CB8AC3E}">
        <p14:creationId xmlns:p14="http://schemas.microsoft.com/office/powerpoint/2010/main" val="126661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9</a:t>
            </a:fld>
            <a:endParaRPr lang="en-US" sz="1200">
              <a:latin typeface="Calibri" pitchFamily="79" charset="0"/>
            </a:endParaRPr>
          </a:p>
        </p:txBody>
      </p:sp>
    </p:spTree>
    <p:extLst>
      <p:ext uri="{BB962C8B-B14F-4D97-AF65-F5344CB8AC3E}">
        <p14:creationId xmlns:p14="http://schemas.microsoft.com/office/powerpoint/2010/main" val="2812884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1/22/26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1/22/26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1/22/26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1/22/26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1/22/26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1/22/26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1/22/26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1/22/26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1/22/26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1/22/26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1/22/26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1/22/26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1"/>
            <a:ext cx="7162800" cy="1323439"/>
          </a:xfrm>
          <a:prstGeom prst="rect">
            <a:avLst/>
          </a:prstGeom>
          <a:noFill/>
        </p:spPr>
        <p:txBody>
          <a:bodyPr wrap="square" rtlCol="0">
            <a:spAutoFit/>
          </a:bodyPr>
          <a:lstStyle/>
          <a:p>
            <a:pPr algn="ctr"/>
            <a:r>
              <a:rPr lang="en-US" sz="8000" dirty="0">
                <a:solidFill>
                  <a:schemeClr val="accent1">
                    <a:lumMod val="75000"/>
                  </a:schemeClr>
                </a:solidFill>
                <a:effectLst>
                  <a:outerShdw blurRad="50800" dist="38100" dir="2700000">
                    <a:srgbClr val="000000">
                      <a:alpha val="43000"/>
                    </a:srgbClr>
                  </a:outerShdw>
                </a:effectLst>
                <a:latin typeface=" JSP Ross"/>
                <a:cs typeface=" JSP Ross"/>
              </a:rPr>
              <a:t>Time to work</a:t>
            </a:r>
          </a:p>
        </p:txBody>
      </p:sp>
      <p:sp>
        <p:nvSpPr>
          <p:cNvPr id="4" name="Text Box 2"/>
          <p:cNvSpPr txBox="1">
            <a:spLocks noChangeArrowheads="1"/>
          </p:cNvSpPr>
          <p:nvPr/>
        </p:nvSpPr>
        <p:spPr bwMode="auto">
          <a:xfrm>
            <a:off x="5562600" y="2209801"/>
            <a:ext cx="4343400" cy="163737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Reading</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Notes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Homework</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Anything else . . .</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Work on stuff!</a:t>
            </a:r>
          </a:p>
        </p:txBody>
      </p:sp>
      <p:pic>
        <p:nvPicPr>
          <p:cNvPr id="5" name="Picture 4">
            <a:extLst>
              <a:ext uri="{FF2B5EF4-FFF2-40B4-BE49-F238E27FC236}">
                <a16:creationId xmlns:a16="http://schemas.microsoft.com/office/drawing/2014/main" id="{5780AA1B-0182-0A4D-85CA-9CBF0F644F6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6127" y="3127601"/>
            <a:ext cx="3033346" cy="3505200"/>
          </a:xfrm>
          <a:prstGeom prst="rect">
            <a:avLst/>
          </a:prstGeom>
        </p:spPr>
      </p:pic>
    </p:spTree>
    <p:extLst>
      <p:ext uri="{BB962C8B-B14F-4D97-AF65-F5344CB8AC3E}">
        <p14:creationId xmlns:p14="http://schemas.microsoft.com/office/powerpoint/2010/main" val="192971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6034087"/>
          </a:xfrm>
        </p:spPr>
        <p:txBody>
          <a:bodyPr anchor="t"/>
          <a:lstStyle/>
          <a:p>
            <a:pPr>
              <a:lnSpc>
                <a:spcPct val="120000"/>
              </a:lnSpc>
            </a:pP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The only true wisdom is in knowing you know nothing</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endPar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a typeface="ＭＳ Ｐゴシック" pitchFamily="71" charset="-128"/>
              <a:cs typeface="Estelle Black SF"/>
            </a:endParaRPr>
          </a:p>
        </p:txBody>
      </p:sp>
      <p:sp>
        <p:nvSpPr>
          <p:cNvPr id="92164" name="TextBox 3"/>
          <p:cNvSpPr txBox="1">
            <a:spLocks noChangeArrowheads="1"/>
          </p:cNvSpPr>
          <p:nvPr/>
        </p:nvSpPr>
        <p:spPr bwMode="auto">
          <a:xfrm>
            <a:off x="5943600" y="6338888"/>
            <a:ext cx="4114800" cy="366713"/>
          </a:xfrm>
          <a:prstGeom prst="rect">
            <a:avLst/>
          </a:prstGeom>
          <a:noFill/>
          <a:ln w="9525">
            <a:noFill/>
            <a:miter lim="800000"/>
            <a:headEnd/>
            <a:tailEnd/>
          </a:ln>
        </p:spPr>
        <p:txBody>
          <a:bodyPr>
            <a:prstTxWarp prst="textNoShape">
              <a:avLst/>
            </a:prstTxWarp>
            <a:spAutoFit/>
          </a:bodyPr>
          <a:lstStyle/>
          <a:p>
            <a:pPr algn="r"/>
            <a:r>
              <a:rPr lang="en-US" b="1" i="1" dirty="0"/>
              <a:t>Socrates</a:t>
            </a:r>
          </a:p>
        </p:txBody>
      </p:sp>
    </p:spTree>
    <p:extLst>
      <p:ext uri="{BB962C8B-B14F-4D97-AF65-F5344CB8AC3E}">
        <p14:creationId xmlns:p14="http://schemas.microsoft.com/office/powerpoint/2010/main" val="15214662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6034087"/>
          </a:xfrm>
        </p:spPr>
        <p:txBody>
          <a:bodyPr anchor="t"/>
          <a:lstStyle/>
          <a:p>
            <a:pPr>
              <a:lnSpc>
                <a:spcPct val="120000"/>
              </a:lnSpc>
            </a:pP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Education is the kindling of a flame, not the filling of a vessel</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endPar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a typeface="ＭＳ Ｐゴシック" pitchFamily="71" charset="-128"/>
              <a:cs typeface="Estelle Black SF"/>
            </a:endParaRPr>
          </a:p>
        </p:txBody>
      </p:sp>
      <p:sp>
        <p:nvSpPr>
          <p:cNvPr id="92164" name="TextBox 3"/>
          <p:cNvSpPr txBox="1">
            <a:spLocks noChangeArrowheads="1"/>
          </p:cNvSpPr>
          <p:nvPr/>
        </p:nvSpPr>
        <p:spPr bwMode="auto">
          <a:xfrm>
            <a:off x="5943600" y="6338888"/>
            <a:ext cx="4114800" cy="366713"/>
          </a:xfrm>
          <a:prstGeom prst="rect">
            <a:avLst/>
          </a:prstGeom>
          <a:noFill/>
          <a:ln w="9525">
            <a:noFill/>
            <a:miter lim="800000"/>
            <a:headEnd/>
            <a:tailEnd/>
          </a:ln>
        </p:spPr>
        <p:txBody>
          <a:bodyPr>
            <a:prstTxWarp prst="textNoShape">
              <a:avLst/>
            </a:prstTxWarp>
            <a:spAutoFit/>
          </a:bodyPr>
          <a:lstStyle/>
          <a:p>
            <a:pPr algn="r"/>
            <a:r>
              <a:rPr lang="en-US" b="1" i="1" dirty="0"/>
              <a:t>Socrates</a:t>
            </a:r>
          </a:p>
        </p:txBody>
      </p:sp>
    </p:spTree>
    <p:extLst>
      <p:ext uri="{BB962C8B-B14F-4D97-AF65-F5344CB8AC3E}">
        <p14:creationId xmlns:p14="http://schemas.microsoft.com/office/powerpoint/2010/main" val="3933371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Greek Mythology</a:t>
            </a:r>
            <a:endParaRPr lang="en-US" dirty="0">
              <a:solidFill>
                <a:srgbClr val="D9D9D9"/>
              </a:solidFill>
              <a:latin typeface="SLGreek"/>
              <a:cs typeface="SLGreek"/>
            </a:endParaRPr>
          </a:p>
        </p:txBody>
      </p:sp>
    </p:spTree>
    <p:extLst>
      <p:ext uri="{BB962C8B-B14F-4D97-AF65-F5344CB8AC3E}">
        <p14:creationId xmlns:p14="http://schemas.microsoft.com/office/powerpoint/2010/main" val="3382250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a:extLst>
              <a:ext uri="{FF2B5EF4-FFF2-40B4-BE49-F238E27FC236}">
                <a16:creationId xmlns:a16="http://schemas.microsoft.com/office/drawing/2014/main" id="{EF0ED2AA-FD04-8540-AA97-4863D0821FC9}"/>
              </a:ext>
            </a:extLst>
          </p:cNvPr>
          <p:cNvSpPr/>
          <p:nvPr/>
        </p:nvSpPr>
        <p:spPr>
          <a:xfrm>
            <a:off x="1767155" y="6114201"/>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Original ruler of </a:t>
            </a:r>
            <a:r>
              <a:rPr lang="en-US" sz="3300" dirty="0" err="1"/>
              <a:t>greek</a:t>
            </a:r>
            <a:r>
              <a:rPr lang="en-US" sz="3300" dirty="0"/>
              <a:t> reality?</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Uranus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Chronos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Zeus</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Eventual ruler of </a:t>
            </a:r>
            <a:r>
              <a:rPr lang="en-US" sz="3300" dirty="0" err="1"/>
              <a:t>greek</a:t>
            </a:r>
            <a:r>
              <a:rPr lang="en-US" sz="3300" dirty="0"/>
              <a:t> reality?</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Chronos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Hades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Zeus</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Youngest son of Chronos?</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Hades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Zeus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Poseidon</a:t>
            </a:r>
            <a:endParaRPr lang="en-GB" sz="2400" dirty="0">
              <a:solidFill>
                <a:srgbClr val="0000FF"/>
              </a:solidFill>
            </a:endParaRPr>
          </a:p>
        </p:txBody>
      </p:sp>
    </p:spTree>
    <p:extLst>
      <p:ext uri="{BB962C8B-B14F-4D97-AF65-F5344CB8AC3E}">
        <p14:creationId xmlns:p14="http://schemas.microsoft.com/office/powerpoint/2010/main" val="35309964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Roman Mythology</a:t>
            </a:r>
            <a:endParaRPr lang="en-US" dirty="0">
              <a:solidFill>
                <a:srgbClr val="D9D9D9"/>
              </a:solidFill>
              <a:latin typeface="SLGreek"/>
              <a:cs typeface="SLGreek"/>
            </a:endParaRPr>
          </a:p>
        </p:txBody>
      </p:sp>
    </p:spTree>
    <p:extLst>
      <p:ext uri="{BB962C8B-B14F-4D97-AF65-F5344CB8AC3E}">
        <p14:creationId xmlns:p14="http://schemas.microsoft.com/office/powerpoint/2010/main" val="1528933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a:extLst>
              <a:ext uri="{FF2B5EF4-FFF2-40B4-BE49-F238E27FC236}">
                <a16:creationId xmlns:a16="http://schemas.microsoft.com/office/drawing/2014/main" id="{EF0ED2AA-FD04-8540-AA97-4863D0821FC9}"/>
              </a:ext>
            </a:extLst>
          </p:cNvPr>
          <p:cNvSpPr/>
          <p:nvPr/>
        </p:nvSpPr>
        <p:spPr>
          <a:xfrm>
            <a:off x="1767155" y="6114201"/>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Roman “version” of Zeus?</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Jupiter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Chronos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Hades</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Roman “version” of Hera?</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Diana</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Hermes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Juno</a:t>
            </a:r>
            <a:endParaRPr lang="en-GB" sz="2400" dirty="0">
              <a:solidFill>
                <a:srgbClr val="0000FF"/>
              </a:solidFill>
            </a:endParaRPr>
          </a:p>
        </p:txBody>
      </p:sp>
      <p:sp>
        <p:nvSpPr>
          <p:cNvPr id="14" name="Text Box 1"/>
          <p:cNvSpPr txBox="1">
            <a:spLocks noChangeArrowheads="1"/>
          </p:cNvSpPr>
          <p:nvPr/>
        </p:nvSpPr>
        <p:spPr bwMode="auto">
          <a:xfrm>
            <a:off x="1752600" y="5152128"/>
            <a:ext cx="8763000" cy="46782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200" dirty="0"/>
              <a:t>Roman “version” of Athena?</a:t>
            </a:r>
            <a:endParaRPr lang="en-GB" sz="32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Aphrodite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Minerva</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err="1">
                <a:solidFill>
                  <a:srgbClr val="0000FF"/>
                </a:solidFill>
              </a:rPr>
              <a:t>Nurtura</a:t>
            </a:r>
            <a:endParaRPr lang="en-GB" sz="2400" dirty="0">
              <a:solidFill>
                <a:srgbClr val="0000FF"/>
              </a:solidFill>
            </a:endParaRPr>
          </a:p>
        </p:txBody>
      </p:sp>
    </p:spTree>
    <p:extLst>
      <p:ext uri="{BB962C8B-B14F-4D97-AF65-F5344CB8AC3E}">
        <p14:creationId xmlns:p14="http://schemas.microsoft.com/office/powerpoint/2010/main" val="40683246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a:extLst>
              <a:ext uri="{FF2B5EF4-FFF2-40B4-BE49-F238E27FC236}">
                <a16:creationId xmlns:a16="http://schemas.microsoft.com/office/drawing/2014/main" id="{EF0ED2AA-FD04-8540-AA97-4863D0821FC9}"/>
              </a:ext>
            </a:extLst>
          </p:cNvPr>
          <p:cNvSpPr/>
          <p:nvPr/>
        </p:nvSpPr>
        <p:spPr>
          <a:xfrm>
            <a:off x="1767155" y="6114201"/>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Roman “version” of Ares?</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Mars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Neptune</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Chronos</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Roman “version” of Aphrodite?</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Diana</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Vishnu</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Venus</a:t>
            </a:r>
            <a:endParaRPr lang="en-GB" sz="2400" dirty="0">
              <a:solidFill>
                <a:srgbClr val="0000FF"/>
              </a:solidFill>
            </a:endParaRPr>
          </a:p>
        </p:txBody>
      </p:sp>
      <p:sp>
        <p:nvSpPr>
          <p:cNvPr id="14" name="Text Box 1"/>
          <p:cNvSpPr txBox="1">
            <a:spLocks noChangeArrowheads="1"/>
          </p:cNvSpPr>
          <p:nvPr/>
        </p:nvSpPr>
        <p:spPr bwMode="auto">
          <a:xfrm>
            <a:off x="1752600" y="5152128"/>
            <a:ext cx="8763000" cy="46782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200" dirty="0"/>
              <a:t>Roman “version” of Poseidon?</a:t>
            </a:r>
            <a:endParaRPr lang="en-GB" sz="32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Hermes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Neptune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Trident</a:t>
            </a:r>
            <a:endParaRPr lang="en-GB" sz="2400" dirty="0">
              <a:solidFill>
                <a:srgbClr val="0000FF"/>
              </a:solidFill>
            </a:endParaRPr>
          </a:p>
        </p:txBody>
      </p:sp>
    </p:spTree>
    <p:extLst>
      <p:ext uri="{BB962C8B-B14F-4D97-AF65-F5344CB8AC3E}">
        <p14:creationId xmlns:p14="http://schemas.microsoft.com/office/powerpoint/2010/main" val="3303173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r>
              <a:rPr lang="en-US" sz="3000" dirty="0">
                <a:solidFill>
                  <a:srgbClr val="660066"/>
                </a:solidFill>
                <a:effectLst>
                  <a:outerShdw blurRad="50800" dist="38100" dir="2700000" algn="tl" rotWithShape="0">
                    <a:prstClr val="black">
                      <a:alpha val="40000"/>
                    </a:prstClr>
                  </a:outerShdw>
                </a:effectLst>
                <a:latin typeface="Estelle Black SF" pitchFamily="2" charset="0"/>
              </a:rPr>
              <a:t>God that made the world and all things therein, seeing that he is Lord of heaven and earth, dwelleth not in temples made with hands; Neither is worshipped with men's hands, as though he needed any thing, seeing he giveth to all life, and breath, and all things; And hath made of one blood all nations of men for to dwell on all the face of the earth, and hath determined the times before appointed, and the bounds of their habitation; That they should seek the Lord, if haply they might feel after him, and find him, though he be not far from every one of us: For in him we live, and move, and have our being; as certain also of your own poets have said, For we are also his offspring.</a:t>
            </a: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Acts 17:24-28 (KJV)</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a:extLst>
              <a:ext uri="{FF2B5EF4-FFF2-40B4-BE49-F238E27FC236}">
                <a16:creationId xmlns:a16="http://schemas.microsoft.com/office/drawing/2014/main" id="{EF0ED2AA-FD04-8540-AA97-4863D0821FC9}"/>
              </a:ext>
            </a:extLst>
          </p:cNvPr>
          <p:cNvSpPr/>
          <p:nvPr/>
        </p:nvSpPr>
        <p:spPr>
          <a:xfrm>
            <a:off x="1767155" y="6114201"/>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Roman “version” of Hermes?</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Mercury</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Saturn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Diana</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Roman “version” of Chronos?</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Hermes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Neptune</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Saturn</a:t>
            </a:r>
            <a:endParaRPr lang="en-GB" sz="2400" dirty="0">
              <a:solidFill>
                <a:srgbClr val="0000FF"/>
              </a:solidFill>
            </a:endParaRPr>
          </a:p>
        </p:txBody>
      </p:sp>
      <p:sp>
        <p:nvSpPr>
          <p:cNvPr id="14" name="Text Box 1"/>
          <p:cNvSpPr txBox="1">
            <a:spLocks noChangeArrowheads="1"/>
          </p:cNvSpPr>
          <p:nvPr/>
        </p:nvSpPr>
        <p:spPr bwMode="auto">
          <a:xfrm>
            <a:off x="1752600" y="5152128"/>
            <a:ext cx="8763000" cy="467820"/>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200" dirty="0"/>
              <a:t>What ancient holiday time do we still celebrate?</a:t>
            </a:r>
            <a:endParaRPr lang="en-GB" sz="32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Thanksgiving</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Christmas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New Years</a:t>
            </a:r>
            <a:endParaRPr lang="en-GB" sz="2400" dirty="0">
              <a:solidFill>
                <a:srgbClr val="0000FF"/>
              </a:solidFill>
            </a:endParaRPr>
          </a:p>
        </p:txBody>
      </p:sp>
    </p:spTree>
    <p:extLst>
      <p:ext uri="{BB962C8B-B14F-4D97-AF65-F5344CB8AC3E}">
        <p14:creationId xmlns:p14="http://schemas.microsoft.com/office/powerpoint/2010/main" val="3232037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 page.jpg"/>
          <p:cNvPicPr>
            <a:picLocks noChangeAspect="1"/>
          </p:cNvPicPr>
          <p:nvPr/>
        </p:nvPicPr>
        <p:blipFill>
          <a:blip r:embed="rId3"/>
          <a:stretch>
            <a:fillRect/>
          </a:stretch>
        </p:blipFill>
        <p:spPr>
          <a:xfrm>
            <a:off x="5562600" y="2590800"/>
            <a:ext cx="3378200" cy="2717800"/>
          </a:xfrm>
          <a:prstGeom prst="rect">
            <a:avLst/>
          </a:prstGeom>
        </p:spPr>
      </p:pic>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pic>
        <p:nvPicPr>
          <p:cNvPr id="3" name="Picture 2" descr="Lady At Desk.tif"/>
          <p:cNvPicPr>
            <a:picLocks noChangeAspect="1"/>
          </p:cNvPicPr>
          <p:nvPr/>
        </p:nvPicPr>
        <p:blipFill>
          <a:blip r:embed="rId4"/>
          <a:stretch>
            <a:fillRect/>
          </a:stretch>
        </p:blipFill>
        <p:spPr>
          <a:xfrm>
            <a:off x="1752601" y="5029201"/>
            <a:ext cx="1546225" cy="1355725"/>
          </a:xfrm>
          <a:prstGeom prst="rect">
            <a:avLst/>
          </a:prstGeom>
        </p:spPr>
      </p:pic>
      <p:sp>
        <p:nvSpPr>
          <p:cNvPr id="4" name="Text Box 2"/>
          <p:cNvSpPr txBox="1">
            <a:spLocks noChangeArrowheads="1"/>
          </p:cNvSpPr>
          <p:nvPr/>
        </p:nvSpPr>
        <p:spPr bwMode="auto">
          <a:xfrm>
            <a:off x="3505200" y="1981201"/>
            <a:ext cx="7010400" cy="4181145"/>
          </a:xfrm>
          <a:prstGeom prst="rect">
            <a:avLst/>
          </a:prstGeom>
          <a:noFill/>
          <a:ln w="9525">
            <a:noFill/>
            <a:miter lim="800000"/>
            <a:headEnd/>
            <a:tailEnd/>
          </a:ln>
        </p:spPr>
        <p:txBody>
          <a:bodyPr wrap="square" lIns="0" tIns="0" rIns="0" bIns="0">
            <a:prstTxWarp prst="textNoShape">
              <a:avLst/>
            </a:prstTxWarp>
            <a:spAutoFit/>
          </a:bodyPr>
          <a:lstStyle/>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a:solidFill>
                  <a:schemeClr val="accent1">
                    <a:lumMod val="50000"/>
                  </a:schemeClr>
                </a:solidFill>
              </a:rPr>
              <a:t>Using the Acts 17 study guide from the website, how do the linguistic links of the words “ignorance/</a:t>
            </a:r>
            <a:r>
              <a:rPr lang="en-GB" sz="2200" dirty="0" err="1">
                <a:solidFill>
                  <a:schemeClr val="accent1">
                    <a:lumMod val="50000"/>
                  </a:schemeClr>
                </a:solidFill>
              </a:rPr>
              <a:t>unknowning</a:t>
            </a:r>
            <a:r>
              <a:rPr lang="en-GB" sz="2200" dirty="0">
                <a:solidFill>
                  <a:schemeClr val="accent1">
                    <a:lumMod val="50000"/>
                  </a:schemeClr>
                </a:solidFill>
              </a:rPr>
              <a:t>/etc” affect how we should read the text and what Paul meant in terms of one’s culpability in regards to salvation?</a:t>
            </a:r>
          </a:p>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a:solidFill>
                  <a:schemeClr val="accent1">
                    <a:lumMod val="50000"/>
                  </a:schemeClr>
                </a:solidFill>
              </a:rPr>
              <a:t>Using the Acts 17 study guide, note Paul’s different use of the word we translate as “world” (VS 24 in contrast to VS 31).  What might this tell us about Paul’s cosmology and a Christian idea of salvation?</a:t>
            </a:r>
          </a:p>
          <a:p>
            <a:pPr marL="514350" indent="-514350">
              <a:lnSpc>
                <a:spcPct val="95000"/>
              </a:lnSpc>
              <a:buClr>
                <a:schemeClr val="accent1">
                  <a:lumMod val="50000"/>
                </a:schemeClr>
              </a:buClr>
              <a:buSzPct val="140000"/>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200" dirty="0">
                <a:solidFill>
                  <a:schemeClr val="accent1">
                    <a:lumMod val="50000"/>
                  </a:schemeClr>
                </a:solidFill>
              </a:rPr>
              <a:t>Note Paul’s use of non-rabbinic and biblical sources in his speaking to the Athenians.  What might we learn about how we speak to others and what sort of education we as believers should have/seek?</a:t>
            </a:r>
          </a:p>
        </p:txBody>
      </p:sp>
    </p:spTree>
    <p:extLst>
      <p:ext uri="{BB962C8B-B14F-4D97-AF65-F5344CB8AC3E}">
        <p14:creationId xmlns:p14="http://schemas.microsoft.com/office/powerpoint/2010/main" val="3924643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2">
                    <a:lumMod val="50000"/>
                  </a:schemeClr>
                </a:solidFill>
                <a:effectLst>
                  <a:outerShdw blurRad="50800" dist="38100" dir="2700000">
                    <a:srgbClr val="000000">
                      <a:alpha val="43000"/>
                    </a:srgbClr>
                  </a:outerShdw>
                </a:effectLst>
                <a:latin typeface=" JSP Ross"/>
                <a:cs typeface=" JSP Ross"/>
              </a:rPr>
              <a:t>Reading</a:t>
            </a:r>
          </a:p>
        </p:txBody>
      </p:sp>
      <p:sp>
        <p:nvSpPr>
          <p:cNvPr id="4" name="Text Box 2"/>
          <p:cNvSpPr txBox="1">
            <a:spLocks noChangeArrowheads="1"/>
          </p:cNvSpPr>
          <p:nvPr/>
        </p:nvSpPr>
        <p:spPr bwMode="auto">
          <a:xfrm>
            <a:off x="5562600" y="2209801"/>
            <a:ext cx="4343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1:187-208</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Good overview</a:t>
            </a:r>
          </a:p>
        </p:txBody>
      </p:sp>
      <p:pic>
        <p:nvPicPr>
          <p:cNvPr id="5" name="Picture 4">
            <a:extLst>
              <a:ext uri="{FF2B5EF4-FFF2-40B4-BE49-F238E27FC236}">
                <a16:creationId xmlns:a16="http://schemas.microsoft.com/office/drawing/2014/main" id="{24919A82-D998-FF40-9F75-5CFA92D4C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087743"/>
            <a:ext cx="2088224" cy="2667000"/>
          </a:xfrm>
          <a:prstGeom prst="rect">
            <a:avLst/>
          </a:prstGeom>
        </p:spPr>
      </p:pic>
    </p:spTree>
    <p:extLst>
      <p:ext uri="{BB962C8B-B14F-4D97-AF65-F5344CB8AC3E}">
        <p14:creationId xmlns:p14="http://schemas.microsoft.com/office/powerpoint/2010/main" val="513780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76201"/>
            <a:ext cx="6324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Comparison</a:t>
            </a:r>
          </a:p>
        </p:txBody>
      </p:sp>
      <p:sp>
        <p:nvSpPr>
          <p:cNvPr id="4" name="Text Box 2"/>
          <p:cNvSpPr txBox="1">
            <a:spLocks noChangeArrowheads="1"/>
          </p:cNvSpPr>
          <p:nvPr/>
        </p:nvSpPr>
        <p:spPr bwMode="auto">
          <a:xfrm>
            <a:off x="3581400" y="2131867"/>
            <a:ext cx="7010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Work on religion analysis sheet</a:t>
            </a:r>
          </a:p>
        </p:txBody>
      </p:sp>
      <p:pic>
        <p:nvPicPr>
          <p:cNvPr id="10" name="Picture 9">
            <a:extLst>
              <a:ext uri="{FF2B5EF4-FFF2-40B4-BE49-F238E27FC236}">
                <a16:creationId xmlns:a16="http://schemas.microsoft.com/office/drawing/2014/main" id="{B60FB4D7-3C70-3B48-BACB-A9BAD48C5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93382"/>
            <a:ext cx="3657600" cy="3164619"/>
          </a:xfrm>
          <a:prstGeom prst="rect">
            <a:avLst/>
          </a:prstGeom>
        </p:spPr>
      </p:pic>
      <p:sp>
        <p:nvSpPr>
          <p:cNvPr id="7" name="Text Box 2"/>
          <p:cNvSpPr txBox="1">
            <a:spLocks noChangeArrowheads="1"/>
          </p:cNvSpPr>
          <p:nvPr/>
        </p:nvSpPr>
        <p:spPr bwMode="auto">
          <a:xfrm>
            <a:off x="5181600" y="6400801"/>
            <a:ext cx="51816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What’s alike?  What’s different?</a:t>
            </a:r>
          </a:p>
        </p:txBody>
      </p:sp>
    </p:spTree>
    <p:extLst>
      <p:ext uri="{BB962C8B-B14F-4D97-AF65-F5344CB8AC3E}">
        <p14:creationId xmlns:p14="http://schemas.microsoft.com/office/powerpoint/2010/main" val="61463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76201"/>
            <a:ext cx="7162800" cy="1323439"/>
          </a:xfrm>
          <a:prstGeom prst="rect">
            <a:avLst/>
          </a:prstGeom>
          <a:noFill/>
        </p:spPr>
        <p:txBody>
          <a:bodyPr wrap="square" rtlCol="0">
            <a:spAutoFit/>
          </a:bodyPr>
          <a:lstStyle/>
          <a:p>
            <a:pPr algn="ctr"/>
            <a:r>
              <a:rPr lang="en-US" sz="8000" dirty="0">
                <a:solidFill>
                  <a:schemeClr val="accent1">
                    <a:lumMod val="75000"/>
                  </a:schemeClr>
                </a:solidFill>
                <a:effectLst>
                  <a:outerShdw blurRad="50800" dist="38100" dir="2700000">
                    <a:srgbClr val="000000">
                      <a:alpha val="43000"/>
                    </a:srgbClr>
                  </a:outerShdw>
                </a:effectLst>
                <a:latin typeface=" JSP Ross"/>
                <a:cs typeface=" JSP Ross"/>
              </a:rPr>
              <a:t>Time to work</a:t>
            </a:r>
          </a:p>
        </p:txBody>
      </p:sp>
      <p:sp>
        <p:nvSpPr>
          <p:cNvPr id="4" name="Text Box 2"/>
          <p:cNvSpPr txBox="1">
            <a:spLocks noChangeArrowheads="1"/>
          </p:cNvSpPr>
          <p:nvPr/>
        </p:nvSpPr>
        <p:spPr bwMode="auto">
          <a:xfrm>
            <a:off x="5562600" y="2209801"/>
            <a:ext cx="4343400" cy="1637371"/>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Reading</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Notes</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Homework</a:t>
            </a:r>
          </a:p>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Anything else . . .</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Work on stuff!</a:t>
            </a:r>
          </a:p>
        </p:txBody>
      </p:sp>
      <p:pic>
        <p:nvPicPr>
          <p:cNvPr id="5" name="Picture 4">
            <a:extLst>
              <a:ext uri="{FF2B5EF4-FFF2-40B4-BE49-F238E27FC236}">
                <a16:creationId xmlns:a16="http://schemas.microsoft.com/office/drawing/2014/main" id="{5780AA1B-0182-0A4D-85CA-9CBF0F644F69}"/>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6127" y="3127601"/>
            <a:ext cx="3033346" cy="3505200"/>
          </a:xfrm>
          <a:prstGeom prst="rect">
            <a:avLst/>
          </a:prstGeom>
        </p:spPr>
      </p:pic>
    </p:spTree>
    <p:extLst>
      <p:ext uri="{BB962C8B-B14F-4D97-AF65-F5344CB8AC3E}">
        <p14:creationId xmlns:p14="http://schemas.microsoft.com/office/powerpoint/2010/main" val="1873520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1905000" y="304800"/>
            <a:ext cx="8305800" cy="6034087"/>
          </a:xfrm>
        </p:spPr>
        <p:txBody>
          <a:bodyPr anchor="t"/>
          <a:lstStyle/>
          <a:p>
            <a:pPr>
              <a:lnSpc>
                <a:spcPct val="120000"/>
              </a:lnSpc>
            </a:pP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The unexamined life is not worth living</a:t>
            </a:r>
            <a:r>
              <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endParaRPr lang="en-US" sz="40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a typeface="ＭＳ Ｐゴシック" pitchFamily="71" charset="-128"/>
              <a:cs typeface="Estelle Black SF"/>
            </a:endParaRPr>
          </a:p>
        </p:txBody>
      </p:sp>
      <p:sp>
        <p:nvSpPr>
          <p:cNvPr id="92164" name="TextBox 3"/>
          <p:cNvSpPr txBox="1">
            <a:spLocks noChangeArrowheads="1"/>
          </p:cNvSpPr>
          <p:nvPr/>
        </p:nvSpPr>
        <p:spPr bwMode="auto">
          <a:xfrm>
            <a:off x="5943600" y="6338888"/>
            <a:ext cx="4114800" cy="366713"/>
          </a:xfrm>
          <a:prstGeom prst="rect">
            <a:avLst/>
          </a:prstGeom>
          <a:noFill/>
          <a:ln w="9525">
            <a:noFill/>
            <a:miter lim="800000"/>
            <a:headEnd/>
            <a:tailEnd/>
          </a:ln>
        </p:spPr>
        <p:txBody>
          <a:bodyPr>
            <a:prstTxWarp prst="textNoShape">
              <a:avLst/>
            </a:prstTxWarp>
            <a:spAutoFit/>
          </a:bodyPr>
          <a:lstStyle/>
          <a:p>
            <a:pPr algn="r"/>
            <a:r>
              <a:rPr lang="en-US" b="1" i="1" dirty="0"/>
              <a:t>Socrates</a:t>
            </a:r>
          </a:p>
        </p:txBody>
      </p:sp>
    </p:spTree>
    <p:extLst>
      <p:ext uri="{BB962C8B-B14F-4D97-AF65-F5344CB8AC3E}">
        <p14:creationId xmlns:p14="http://schemas.microsoft.com/office/powerpoint/2010/main" val="303927913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In Depth on Greco vs Roman</a:t>
            </a:r>
            <a:endParaRPr lang="en-US" dirty="0">
              <a:solidFill>
                <a:srgbClr val="D9D9D9"/>
              </a:solidFill>
              <a:latin typeface="SLGreek"/>
              <a:cs typeface="SLGreek"/>
            </a:endParaRPr>
          </a:p>
        </p:txBody>
      </p:sp>
    </p:spTree>
    <p:extLst>
      <p:ext uri="{BB962C8B-B14F-4D97-AF65-F5344CB8AC3E}">
        <p14:creationId xmlns:p14="http://schemas.microsoft.com/office/powerpoint/2010/main" val="3865327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The Norse mythology pantheon</a:t>
            </a:r>
            <a:endParaRPr lang="en-US" dirty="0">
              <a:solidFill>
                <a:srgbClr val="D9D9D9"/>
              </a:solidFill>
              <a:latin typeface="SLGreek"/>
              <a:cs typeface="SLGreek"/>
            </a:endParaRPr>
          </a:p>
        </p:txBody>
      </p:sp>
    </p:spTree>
    <p:extLst>
      <p:ext uri="{BB962C8B-B14F-4D97-AF65-F5344CB8AC3E}">
        <p14:creationId xmlns:p14="http://schemas.microsoft.com/office/powerpoint/2010/main" val="337049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p:nvPr>
        </p:nvSpPr>
        <p:spPr>
          <a:xfrm>
            <a:off x="1752600" y="228600"/>
            <a:ext cx="8686800" cy="6019800"/>
          </a:xfrm>
        </p:spPr>
        <p:txBody>
          <a:bodyPr anchor="t"/>
          <a:lstStyle/>
          <a:p>
            <a:pPr>
              <a:spcAft>
                <a:spcPts val="0"/>
              </a:spcAft>
              <a:defRPr/>
            </a:pPr>
            <a:r>
              <a:rPr lang="en-US" sz="3000" dirty="0">
                <a:solidFill>
                  <a:srgbClr val="660066"/>
                </a:solidFill>
                <a:effectLst>
                  <a:outerShdw blurRad="50800" dist="38100" dir="2700000" algn="tl" rotWithShape="0">
                    <a:prstClr val="black">
                      <a:alpha val="40000"/>
                    </a:prstClr>
                  </a:outerShdw>
                </a:effectLst>
                <a:latin typeface="Estelle Black SF" pitchFamily="2" charset="0"/>
              </a:rPr>
              <a:t>The God who made the world and everything in it is the Lord of heaven and earth and does not live in temples built by human hands.</a:t>
            </a:r>
            <a:r>
              <a:rPr lang="en-US" sz="3000" b="1" baseline="30000" dirty="0">
                <a:solidFill>
                  <a:srgbClr val="660066"/>
                </a:solidFill>
                <a:effectLst>
                  <a:outerShdw blurRad="50800" dist="38100" dir="2700000" algn="tl" rotWithShape="0">
                    <a:prstClr val="black">
                      <a:alpha val="40000"/>
                    </a:prstClr>
                  </a:outerShdw>
                </a:effectLst>
                <a:latin typeface="Estelle Black SF" pitchFamily="2" charset="0"/>
              </a:rPr>
              <a:t> </a:t>
            </a:r>
            <a:r>
              <a:rPr lang="en-US" sz="3000" dirty="0">
                <a:solidFill>
                  <a:srgbClr val="660066"/>
                </a:solidFill>
                <a:effectLst>
                  <a:outerShdw blurRad="50800" dist="38100" dir="2700000" algn="tl" rotWithShape="0">
                    <a:prstClr val="black">
                      <a:alpha val="40000"/>
                    </a:prstClr>
                  </a:outerShdw>
                </a:effectLst>
                <a:latin typeface="Estelle Black SF" pitchFamily="2" charset="0"/>
              </a:rPr>
              <a:t>And he is not served by human hands, as if he needed anything. Rather, he himself gives everyone life and breath and everything else.</a:t>
            </a:r>
            <a:r>
              <a:rPr lang="en-US" sz="3000" b="1" baseline="30000" dirty="0">
                <a:solidFill>
                  <a:srgbClr val="660066"/>
                </a:solidFill>
                <a:effectLst>
                  <a:outerShdw blurRad="50800" dist="38100" dir="2700000" algn="tl" rotWithShape="0">
                    <a:prstClr val="black">
                      <a:alpha val="40000"/>
                    </a:prstClr>
                  </a:outerShdw>
                </a:effectLst>
                <a:latin typeface="Estelle Black SF" pitchFamily="2" charset="0"/>
              </a:rPr>
              <a:t> </a:t>
            </a:r>
            <a:r>
              <a:rPr lang="en-US" sz="3000" dirty="0">
                <a:solidFill>
                  <a:srgbClr val="660066"/>
                </a:solidFill>
                <a:effectLst>
                  <a:outerShdw blurRad="50800" dist="38100" dir="2700000" algn="tl" rotWithShape="0">
                    <a:prstClr val="black">
                      <a:alpha val="40000"/>
                    </a:prstClr>
                  </a:outerShdw>
                </a:effectLst>
                <a:latin typeface="Estelle Black SF" pitchFamily="2" charset="0"/>
              </a:rPr>
              <a:t>From one man he made all the nations, that they should inhabit the whole earth; and he marked out their appointed times in history and the boundaries of their lands.</a:t>
            </a:r>
            <a:r>
              <a:rPr lang="en-US" sz="3000" b="1" baseline="30000" dirty="0">
                <a:solidFill>
                  <a:srgbClr val="660066"/>
                </a:solidFill>
                <a:effectLst>
                  <a:outerShdw blurRad="50800" dist="38100" dir="2700000" algn="tl" rotWithShape="0">
                    <a:prstClr val="black">
                      <a:alpha val="40000"/>
                    </a:prstClr>
                  </a:outerShdw>
                </a:effectLst>
                <a:latin typeface="Estelle Black SF" pitchFamily="2" charset="0"/>
              </a:rPr>
              <a:t> </a:t>
            </a:r>
            <a:r>
              <a:rPr lang="en-US" sz="3000" dirty="0">
                <a:solidFill>
                  <a:srgbClr val="660066"/>
                </a:solidFill>
                <a:effectLst>
                  <a:outerShdw blurRad="50800" dist="38100" dir="2700000" algn="tl" rotWithShape="0">
                    <a:prstClr val="black">
                      <a:alpha val="40000"/>
                    </a:prstClr>
                  </a:outerShdw>
                </a:effectLst>
                <a:latin typeface="Estelle Black SF" pitchFamily="2" charset="0"/>
              </a:rPr>
              <a:t>God did this so that they would seek him and perhaps reach out for him and find him, though he is not far from any one of us.</a:t>
            </a:r>
            <a:r>
              <a:rPr lang="en-US" sz="3000" b="1" baseline="30000" dirty="0">
                <a:solidFill>
                  <a:srgbClr val="660066"/>
                </a:solidFill>
                <a:effectLst>
                  <a:outerShdw blurRad="50800" dist="38100" dir="2700000" algn="tl" rotWithShape="0">
                    <a:prstClr val="black">
                      <a:alpha val="40000"/>
                    </a:prstClr>
                  </a:outerShdw>
                </a:effectLst>
                <a:latin typeface="Estelle Black SF" pitchFamily="2" charset="0"/>
              </a:rPr>
              <a:t> </a:t>
            </a:r>
            <a:r>
              <a:rPr lang="en-US" sz="3000" dirty="0">
                <a:solidFill>
                  <a:srgbClr val="660066"/>
                </a:solidFill>
                <a:effectLst>
                  <a:outerShdw blurRad="50800" dist="38100" dir="2700000" algn="tl" rotWithShape="0">
                    <a:prstClr val="black">
                      <a:alpha val="40000"/>
                    </a:prstClr>
                  </a:outerShdw>
                </a:effectLst>
                <a:latin typeface="Estelle Black SF" pitchFamily="2" charset="0"/>
              </a:rPr>
              <a:t>‘For in him we live and move and have our being.’ As some of your own poets have said, ‘We are his offspring.’</a:t>
            </a:r>
            <a:endParaRPr lang="en-US" sz="3000" dirty="0">
              <a:solidFill>
                <a:srgbClr val="660066"/>
              </a:solidFill>
              <a:effectLst>
                <a:outerShdw blurRad="50800" dist="38100" dir="2700000">
                  <a:srgbClr val="000000">
                    <a:alpha val="43000"/>
                  </a:srgbClr>
                </a:outerShdw>
              </a:effectLst>
              <a:latin typeface="Estelle Black SF"/>
              <a:cs typeface="Estelle Black SF"/>
            </a:endParaRPr>
          </a:p>
        </p:txBody>
      </p:sp>
      <p:sp>
        <p:nvSpPr>
          <p:cNvPr id="25604" name="TextBox 3"/>
          <p:cNvSpPr txBox="1">
            <a:spLocks noChangeArrowheads="1"/>
          </p:cNvSpPr>
          <p:nvPr/>
        </p:nvSpPr>
        <p:spPr bwMode="auto">
          <a:xfrm>
            <a:off x="6477000" y="6411912"/>
            <a:ext cx="4114800" cy="369888"/>
          </a:xfrm>
          <a:prstGeom prst="rect">
            <a:avLst/>
          </a:prstGeom>
          <a:noFill/>
          <a:ln w="9525">
            <a:noFill/>
            <a:miter lim="800000"/>
            <a:headEnd/>
            <a:tailEnd/>
          </a:ln>
        </p:spPr>
        <p:txBody>
          <a:bodyPr>
            <a:prstTxWarp prst="textNoShape">
              <a:avLst/>
            </a:prstTxWarp>
            <a:spAutoFit/>
          </a:bodyPr>
          <a:lstStyle/>
          <a:p>
            <a:pPr algn="r"/>
            <a:r>
              <a:rPr lang="en-US" b="1" i="1" dirty="0"/>
              <a:t>Acts 17:24-28 (NIV)</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2540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The focus on Thor</a:t>
            </a:r>
            <a:endParaRPr lang="en-US" dirty="0">
              <a:solidFill>
                <a:srgbClr val="D9D9D9"/>
              </a:solidFill>
              <a:latin typeface="SLGreek"/>
              <a:cs typeface="SLGreek"/>
            </a:endParaRPr>
          </a:p>
        </p:txBody>
      </p:sp>
    </p:spTree>
    <p:extLst>
      <p:ext uri="{BB962C8B-B14F-4D97-AF65-F5344CB8AC3E}">
        <p14:creationId xmlns:p14="http://schemas.microsoft.com/office/powerpoint/2010/main" val="1873695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lternate Process 16">
            <a:extLst>
              <a:ext uri="{FF2B5EF4-FFF2-40B4-BE49-F238E27FC236}">
                <a16:creationId xmlns:a16="http://schemas.microsoft.com/office/drawing/2014/main" id="{D2FB60D3-C34B-5045-A139-5EA80900F600}"/>
              </a:ext>
            </a:extLst>
          </p:cNvPr>
          <p:cNvSpPr/>
          <p:nvPr/>
        </p:nvSpPr>
        <p:spPr>
          <a:xfrm>
            <a:off x="1752600" y="1484327"/>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a:extLst>
              <a:ext uri="{FF2B5EF4-FFF2-40B4-BE49-F238E27FC236}">
                <a16:creationId xmlns:a16="http://schemas.microsoft.com/office/drawing/2014/main" id="{EF0ED2AA-FD04-8540-AA97-4863D0821FC9}"/>
              </a:ext>
            </a:extLst>
          </p:cNvPr>
          <p:cNvSpPr/>
          <p:nvPr/>
        </p:nvSpPr>
        <p:spPr>
          <a:xfrm>
            <a:off x="1767155" y="6114201"/>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39512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1154127"/>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Chief god of the Norsemen?</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Thor</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Odin</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err="1">
                <a:solidFill>
                  <a:srgbClr val="0000FF"/>
                </a:solidFill>
              </a:rPr>
              <a:t>Freyr</a:t>
            </a:r>
            <a:endParaRPr lang="en-GB" sz="2400" dirty="0">
              <a:solidFill>
                <a:srgbClr val="0000FF"/>
              </a:solidFill>
            </a:endParaRP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Realm of the gods?</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err="1">
                <a:solidFill>
                  <a:srgbClr val="0000FF"/>
                </a:solidFill>
              </a:rPr>
              <a:t>Odenheim</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Valhalla</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err="1">
                <a:solidFill>
                  <a:srgbClr val="0000FF"/>
                </a:solidFill>
              </a:rPr>
              <a:t>Asgard</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Roots of the Norsemen mythos (land)?</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Frank tribal land</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Germanic tribal land</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Norwegian tribal land</a:t>
            </a:r>
            <a:endParaRPr lang="en-GB" sz="2400" dirty="0">
              <a:solidFill>
                <a:srgbClr val="0000FF"/>
              </a:solidFill>
            </a:endParaRPr>
          </a:p>
        </p:txBody>
      </p:sp>
    </p:spTree>
    <p:extLst>
      <p:ext uri="{BB962C8B-B14F-4D97-AF65-F5344CB8AC3E}">
        <p14:creationId xmlns:p14="http://schemas.microsoft.com/office/powerpoint/2010/main" val="3945414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0"/>
            <a:ext cx="4724400" cy="369332"/>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The End(?) of it all</a:t>
            </a:r>
            <a:endParaRPr lang="en-US" dirty="0">
              <a:solidFill>
                <a:srgbClr val="D9D9D9"/>
              </a:solidFill>
              <a:latin typeface="SLGreek"/>
              <a:cs typeface="SLGreek"/>
            </a:endParaRPr>
          </a:p>
        </p:txBody>
      </p:sp>
    </p:spTree>
    <p:extLst>
      <p:ext uri="{BB962C8B-B14F-4D97-AF65-F5344CB8AC3E}">
        <p14:creationId xmlns:p14="http://schemas.microsoft.com/office/powerpoint/2010/main" val="3046769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1">
                    <a:lumMod val="65000"/>
                  </a:schemeClr>
                </a:solidFill>
                <a:effectLst>
                  <a:outerShdw blurRad="50800" dist="38100" dir="2700000">
                    <a:srgbClr val="000000">
                      <a:alpha val="43000"/>
                    </a:srgbClr>
                  </a:outerShdw>
                </a:effectLst>
                <a:latin typeface=" JSP Ross"/>
                <a:cs typeface=" JSP Ross"/>
              </a:rPr>
              <a:t>Discussion</a:t>
            </a:r>
          </a:p>
        </p:txBody>
      </p:sp>
      <p:sp>
        <p:nvSpPr>
          <p:cNvPr id="4" name="Text Box 2"/>
          <p:cNvSpPr txBox="1">
            <a:spLocks noChangeArrowheads="1"/>
          </p:cNvSpPr>
          <p:nvPr/>
        </p:nvSpPr>
        <p:spPr bwMode="auto">
          <a:xfrm>
            <a:off x="5562600" y="2209801"/>
            <a:ext cx="4343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Questions from reading</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Thoughts? Reflections?</a:t>
            </a:r>
          </a:p>
        </p:txBody>
      </p:sp>
      <p:pic>
        <p:nvPicPr>
          <p:cNvPr id="9" name="Picture 8">
            <a:extLst>
              <a:ext uri="{FF2B5EF4-FFF2-40B4-BE49-F238E27FC236}">
                <a16:creationId xmlns:a16="http://schemas.microsoft.com/office/drawing/2014/main" id="{FDD273E4-D6D6-EB45-8ED8-95E4E6D54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5269228"/>
            <a:ext cx="3638917" cy="1579354"/>
          </a:xfrm>
          <a:prstGeom prst="rect">
            <a:avLst/>
          </a:prstGeom>
        </p:spPr>
      </p:pic>
    </p:spTree>
    <p:extLst>
      <p:ext uri="{BB962C8B-B14F-4D97-AF65-F5344CB8AC3E}">
        <p14:creationId xmlns:p14="http://schemas.microsoft.com/office/powerpoint/2010/main" val="526455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24000" y="0"/>
            <a:ext cx="9144000" cy="6858000"/>
          </a:xfrm>
          <a:prstGeom prst="rect">
            <a:avLst/>
          </a:prstGeom>
          <a:solidFill>
            <a:schemeClr val="bg1"/>
          </a:solidFill>
          <a:ln w="12700">
            <a:noFill/>
            <a:miter lim="800000"/>
            <a:headEnd type="none" w="sm" len="sm"/>
            <a:tailEnd type="none" w="sm" len="sm"/>
          </a:ln>
        </p:spPr>
        <p:txBody>
          <a:bodyPr wrap="none" anchor="ctr">
            <a:prstTxWarp prst="textNoShape">
              <a:avLst/>
            </a:prstTxWarp>
          </a:bodyPr>
          <a:lstStyle/>
          <a:p>
            <a:endParaRPr lang="en-US"/>
          </a:p>
        </p:txBody>
      </p:sp>
      <p:sp>
        <p:nvSpPr>
          <p:cNvPr id="635907" name="Rectangle 3"/>
          <p:cNvSpPr>
            <a:spLocks noGrp="1" noChangeArrowheads="1"/>
          </p:cNvSpPr>
          <p:nvPr>
            <p:ph type="ctrTitle" idx="4294967295"/>
          </p:nvPr>
        </p:nvSpPr>
        <p:spPr>
          <a:xfrm>
            <a:off x="533400" y="304801"/>
            <a:ext cx="11049000" cy="5257800"/>
          </a:xfrm>
        </p:spPr>
        <p:txBody>
          <a:bodyPr anchor="t"/>
          <a:lstStyle/>
          <a:p>
            <a:pPr>
              <a:lnSpc>
                <a:spcPct val="120000"/>
              </a:lnSpc>
            </a:pPr>
            <a:r>
              <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r>
              <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rPr>
              <a:t>For it is not by hearing the Law that people are put right with God, but by doing what the Law commands. The Gentiles do not have the Law; but whenever they do by instinct what the Law commands, they are their own law, even though they do not have the Law. Their conduct shows that what the Law commands is written in their hearts. Their consciences also show that this is true, since their thoughts sometimes accuse them and sometimes defend them</a:t>
            </a:r>
            <a:r>
              <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cs typeface="Estelle Black SF"/>
              </a:rPr>
              <a:t>.”</a:t>
            </a:r>
            <a:endParaRPr lang="en-US" sz="3200" dirty="0">
              <a:solidFill>
                <a:schemeClr val="accent3">
                  <a:lumMod val="50000"/>
                </a:schemeClr>
              </a:solidFill>
              <a:effectLst>
                <a:outerShdw blurRad="50800" dist="38100" dir="2700000" algn="tl" rotWithShape="0">
                  <a:prstClr val="black">
                    <a:alpha val="40000"/>
                  </a:prstClr>
                </a:outerShdw>
              </a:effectLst>
              <a:latin typeface="Estelle Black SF" pitchFamily="2" charset="0"/>
              <a:ea typeface="ＭＳ Ｐゴシック" pitchFamily="71" charset="-128"/>
              <a:cs typeface="Estelle Black SF"/>
            </a:endParaRPr>
          </a:p>
        </p:txBody>
      </p:sp>
      <p:sp>
        <p:nvSpPr>
          <p:cNvPr id="92164" name="TextBox 3"/>
          <p:cNvSpPr txBox="1">
            <a:spLocks noChangeArrowheads="1"/>
          </p:cNvSpPr>
          <p:nvPr/>
        </p:nvSpPr>
        <p:spPr bwMode="auto">
          <a:xfrm>
            <a:off x="5943600" y="6338888"/>
            <a:ext cx="4114800" cy="366713"/>
          </a:xfrm>
          <a:prstGeom prst="rect">
            <a:avLst/>
          </a:prstGeom>
          <a:noFill/>
          <a:ln w="9525">
            <a:noFill/>
            <a:miter lim="800000"/>
            <a:headEnd/>
            <a:tailEnd/>
          </a:ln>
        </p:spPr>
        <p:txBody>
          <a:bodyPr>
            <a:prstTxWarp prst="textNoShape">
              <a:avLst/>
            </a:prstTxWarp>
            <a:spAutoFit/>
          </a:bodyPr>
          <a:lstStyle/>
          <a:p>
            <a:pPr algn="r"/>
            <a:r>
              <a:rPr lang="en-US" b="1" i="1" dirty="0"/>
              <a:t>Paul the Apostle (ROM 2: GNT)</a:t>
            </a:r>
          </a:p>
        </p:txBody>
      </p:sp>
    </p:spTree>
    <p:extLst>
      <p:ext uri="{BB962C8B-B14F-4D97-AF65-F5344CB8AC3E}">
        <p14:creationId xmlns:p14="http://schemas.microsoft.com/office/powerpoint/2010/main" val="182390451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39886663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3947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76201"/>
            <a:ext cx="5943600" cy="1323439"/>
          </a:xfrm>
          <a:prstGeom prst="rect">
            <a:avLst/>
          </a:prstGeom>
          <a:noFill/>
        </p:spPr>
        <p:txBody>
          <a:bodyPr wrap="square" rtlCol="0">
            <a:spAutoFit/>
          </a:bodyPr>
          <a:lstStyle/>
          <a:p>
            <a:pPr algn="ctr"/>
            <a:r>
              <a:rPr lang="en-US" sz="8000" dirty="0">
                <a:solidFill>
                  <a:schemeClr val="bg2">
                    <a:lumMod val="50000"/>
                  </a:schemeClr>
                </a:solidFill>
                <a:effectLst>
                  <a:outerShdw blurRad="50800" dist="38100" dir="2700000">
                    <a:srgbClr val="000000">
                      <a:alpha val="43000"/>
                    </a:srgbClr>
                  </a:outerShdw>
                </a:effectLst>
                <a:latin typeface=" JSP Ross"/>
                <a:cs typeface=" JSP Ross"/>
              </a:rPr>
              <a:t>Reading</a:t>
            </a:r>
          </a:p>
        </p:txBody>
      </p:sp>
      <p:sp>
        <p:nvSpPr>
          <p:cNvPr id="4" name="Text Box 2"/>
          <p:cNvSpPr txBox="1">
            <a:spLocks noChangeArrowheads="1"/>
          </p:cNvSpPr>
          <p:nvPr/>
        </p:nvSpPr>
        <p:spPr bwMode="auto">
          <a:xfrm>
            <a:off x="5562600" y="2209801"/>
            <a:ext cx="4343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Book 1:187-208</a:t>
            </a:r>
          </a:p>
        </p:txBody>
      </p:sp>
      <p:sp>
        <p:nvSpPr>
          <p:cNvPr id="7" name="Text Box 2"/>
          <p:cNvSpPr txBox="1">
            <a:spLocks noChangeArrowheads="1"/>
          </p:cNvSpPr>
          <p:nvPr/>
        </p:nvSpPr>
        <p:spPr bwMode="auto">
          <a:xfrm>
            <a:off x="4800600" y="6400801"/>
            <a:ext cx="57150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gn="r">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Good overview</a:t>
            </a:r>
          </a:p>
        </p:txBody>
      </p:sp>
      <p:pic>
        <p:nvPicPr>
          <p:cNvPr id="5" name="Picture 4">
            <a:extLst>
              <a:ext uri="{FF2B5EF4-FFF2-40B4-BE49-F238E27FC236}">
                <a16:creationId xmlns:a16="http://schemas.microsoft.com/office/drawing/2014/main" id="{24919A82-D998-FF40-9F75-5CFA92D4C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4087743"/>
            <a:ext cx="2088224" cy="2667000"/>
          </a:xfrm>
          <a:prstGeom prst="rect">
            <a:avLst/>
          </a:prstGeom>
        </p:spPr>
      </p:pic>
    </p:spTree>
    <p:extLst>
      <p:ext uri="{BB962C8B-B14F-4D97-AF65-F5344CB8AC3E}">
        <p14:creationId xmlns:p14="http://schemas.microsoft.com/office/powerpoint/2010/main" val="389355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1"/>
            <a:ext cx="4724400" cy="366713"/>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Sumerian Pantheon</a:t>
            </a:r>
            <a:endParaRPr lang="en-US" dirty="0">
              <a:solidFill>
                <a:srgbClr val="D9D9D9"/>
              </a:solidFill>
              <a:latin typeface="SLGreek"/>
              <a:cs typeface="SLGreek"/>
            </a:endParaRPr>
          </a:p>
        </p:txBody>
      </p:sp>
    </p:spTree>
    <p:extLst>
      <p:ext uri="{BB962C8B-B14F-4D97-AF65-F5344CB8AC3E}">
        <p14:creationId xmlns:p14="http://schemas.microsoft.com/office/powerpoint/2010/main" val="14424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lternate Process 15">
            <a:extLst>
              <a:ext uri="{FF2B5EF4-FFF2-40B4-BE49-F238E27FC236}">
                <a16:creationId xmlns:a16="http://schemas.microsoft.com/office/drawing/2014/main" id="{EF0ED2AA-FD04-8540-AA97-4863D0821FC9}"/>
              </a:ext>
            </a:extLst>
          </p:cNvPr>
          <p:cNvSpPr/>
          <p:nvPr/>
        </p:nvSpPr>
        <p:spPr>
          <a:xfrm>
            <a:off x="1767155" y="6114201"/>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32004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1524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Polytheistic means . . . ?</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A collection or family of gods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A god or gods from Polynesia</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Many gods rule reality</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Sumerian chief god?</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an</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err="1">
                <a:solidFill>
                  <a:srgbClr val="0000FF"/>
                </a:solidFill>
              </a:rPr>
              <a:t>enki</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utu</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Trickster god for </a:t>
            </a:r>
            <a:r>
              <a:rPr lang="en-US" sz="2800" dirty="0" err="1"/>
              <a:t>sumerians</a:t>
            </a:r>
            <a:r>
              <a:rPr lang="en-US" sz="2800" dirty="0"/>
              <a:t>?</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utu</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err="1">
                <a:solidFill>
                  <a:srgbClr val="0000FF"/>
                </a:solidFill>
              </a:rPr>
              <a:t>enki</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err="1">
                <a:solidFill>
                  <a:srgbClr val="0000FF"/>
                </a:solidFill>
              </a:rPr>
              <a:t>enlil</a:t>
            </a:r>
            <a:endParaRPr lang="en-GB" sz="2400" dirty="0">
              <a:solidFill>
                <a:srgbClr val="0000FF"/>
              </a:solidFill>
            </a:endParaRPr>
          </a:p>
        </p:txBody>
      </p:sp>
    </p:spTree>
    <p:extLst>
      <p:ext uri="{BB962C8B-B14F-4D97-AF65-F5344CB8AC3E}">
        <p14:creationId xmlns:p14="http://schemas.microsoft.com/office/powerpoint/2010/main" val="39172798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31747" name="TextBox 2"/>
          <p:cNvSpPr txBox="1">
            <a:spLocks noChangeArrowheads="1"/>
          </p:cNvSpPr>
          <p:nvPr/>
        </p:nvSpPr>
        <p:spPr bwMode="auto">
          <a:xfrm>
            <a:off x="1752600" y="3352800"/>
            <a:ext cx="4724400" cy="369332"/>
          </a:xfrm>
          <a:prstGeom prst="rect">
            <a:avLst/>
          </a:prstGeom>
          <a:noFill/>
          <a:ln w="9525">
            <a:noFill/>
            <a:miter lim="800000"/>
            <a:headEnd/>
            <a:tailEnd/>
          </a:ln>
        </p:spPr>
        <p:txBody>
          <a:bodyPr>
            <a:prstTxWarp prst="textNoShape">
              <a:avLst/>
            </a:prstTxWarp>
            <a:spAutoFit/>
          </a:bodyPr>
          <a:lstStyle/>
          <a:p>
            <a:pPr eaLnBrk="0" hangingPunct="0"/>
            <a:r>
              <a:rPr lang="en-US" dirty="0">
                <a:solidFill>
                  <a:srgbClr val="D9D9D9"/>
                </a:solidFill>
              </a:rPr>
              <a:t>Egyptian pantheon</a:t>
            </a:r>
            <a:endParaRPr lang="en-US" dirty="0">
              <a:solidFill>
                <a:srgbClr val="D9D9D9"/>
              </a:solidFill>
              <a:latin typeface="SLGreek"/>
              <a:cs typeface="SLGreek"/>
            </a:endParaRPr>
          </a:p>
        </p:txBody>
      </p:sp>
    </p:spTree>
    <p:extLst>
      <p:ext uri="{BB962C8B-B14F-4D97-AF65-F5344CB8AC3E}">
        <p14:creationId xmlns:p14="http://schemas.microsoft.com/office/powerpoint/2010/main" val="314086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lternate Process 18">
            <a:extLst>
              <a:ext uri="{FF2B5EF4-FFF2-40B4-BE49-F238E27FC236}">
                <a16:creationId xmlns:a16="http://schemas.microsoft.com/office/drawing/2014/main" id="{7A4F80B4-DE73-0245-AB17-2F2ABEA1BA33}"/>
              </a:ext>
            </a:extLst>
          </p:cNvPr>
          <p:cNvSpPr/>
          <p:nvPr/>
        </p:nvSpPr>
        <p:spPr>
          <a:xfrm>
            <a:off x="1678255" y="64770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Alternate Process 17">
            <a:extLst>
              <a:ext uri="{FF2B5EF4-FFF2-40B4-BE49-F238E27FC236}">
                <a16:creationId xmlns:a16="http://schemas.microsoft.com/office/drawing/2014/main" id="{E0B4F08B-B846-0048-BAF7-AC4828369D9C}"/>
              </a:ext>
            </a:extLst>
          </p:cNvPr>
          <p:cNvSpPr/>
          <p:nvPr/>
        </p:nvSpPr>
        <p:spPr>
          <a:xfrm>
            <a:off x="1678255" y="609757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Alternate Process 16">
            <a:extLst>
              <a:ext uri="{FF2B5EF4-FFF2-40B4-BE49-F238E27FC236}">
                <a16:creationId xmlns:a16="http://schemas.microsoft.com/office/drawing/2014/main" id="{705CDE88-8A1E-5248-A1EE-8123BC1790E6}"/>
              </a:ext>
            </a:extLst>
          </p:cNvPr>
          <p:cNvSpPr/>
          <p:nvPr/>
        </p:nvSpPr>
        <p:spPr>
          <a:xfrm>
            <a:off x="1690955" y="5791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Alternate Process 15">
            <a:extLst>
              <a:ext uri="{FF2B5EF4-FFF2-40B4-BE49-F238E27FC236}">
                <a16:creationId xmlns:a16="http://schemas.microsoft.com/office/drawing/2014/main" id="{EF0ED2AA-FD04-8540-AA97-4863D0821FC9}"/>
              </a:ext>
            </a:extLst>
          </p:cNvPr>
          <p:cNvSpPr/>
          <p:nvPr/>
        </p:nvSpPr>
        <p:spPr>
          <a:xfrm>
            <a:off x="1690955" y="3575836"/>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Alternate Process 12"/>
          <p:cNvSpPr/>
          <p:nvPr/>
        </p:nvSpPr>
        <p:spPr>
          <a:xfrm>
            <a:off x="1752600" y="1471183"/>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Alternate Process 9"/>
          <p:cNvSpPr/>
          <p:nvPr/>
        </p:nvSpPr>
        <p:spPr>
          <a:xfrm>
            <a:off x="1752600" y="1154127"/>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Alternate Process 8"/>
          <p:cNvSpPr/>
          <p:nvPr/>
        </p:nvSpPr>
        <p:spPr>
          <a:xfrm>
            <a:off x="1752600" y="838200"/>
            <a:ext cx="8458200" cy="304800"/>
          </a:xfrm>
          <a:prstGeom prst="flowChartAlternateProcess">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15" name="Text Box 1"/>
          <p:cNvSpPr txBox="1">
            <a:spLocks noChangeArrowheads="1"/>
          </p:cNvSpPr>
          <p:nvPr/>
        </p:nvSpPr>
        <p:spPr bwMode="auto">
          <a:xfrm>
            <a:off x="1752600" y="762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Egyptian deities with an animal head?</a:t>
            </a:r>
            <a:endParaRPr lang="en-GB" sz="3300" dirty="0"/>
          </a:p>
        </p:txBody>
      </p:sp>
      <p:sp>
        <p:nvSpPr>
          <p:cNvPr id="64516" name="Text Box 2"/>
          <p:cNvSpPr txBox="1">
            <a:spLocks noChangeArrowheads="1"/>
          </p:cNvSpPr>
          <p:nvPr/>
        </p:nvSpPr>
        <p:spPr bwMode="auto">
          <a:xfrm>
            <a:off x="1905000" y="7620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GB" sz="2400" dirty="0">
                <a:solidFill>
                  <a:srgbClr val="0000FF"/>
                </a:solidFill>
              </a:rPr>
              <a:t>Seth</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GB" sz="2400" dirty="0">
                <a:solidFill>
                  <a:srgbClr val="0000FF"/>
                </a:solidFill>
              </a:rPr>
              <a:t>Horus</a:t>
            </a: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GB" sz="2400" dirty="0">
                <a:solidFill>
                  <a:srgbClr val="0000FF"/>
                </a:solidFill>
              </a:rPr>
              <a:t>Tefnut</a:t>
            </a:r>
          </a:p>
        </p:txBody>
      </p:sp>
      <p:sp>
        <p:nvSpPr>
          <p:cNvPr id="11" name="Text Box 1"/>
          <p:cNvSpPr txBox="1">
            <a:spLocks noChangeArrowheads="1"/>
          </p:cNvSpPr>
          <p:nvPr/>
        </p:nvSpPr>
        <p:spPr bwMode="auto">
          <a:xfrm>
            <a:off x="1752600" y="2590800"/>
            <a:ext cx="8763000" cy="486672"/>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3300" dirty="0"/>
              <a:t>Another name for Ra?</a:t>
            </a:r>
            <a:endParaRPr lang="en-GB" sz="3300" dirty="0"/>
          </a:p>
        </p:txBody>
      </p:sp>
      <p:sp>
        <p:nvSpPr>
          <p:cNvPr id="12" name="Text Box 2"/>
          <p:cNvSpPr txBox="1">
            <a:spLocks noChangeArrowheads="1"/>
          </p:cNvSpPr>
          <p:nvPr/>
        </p:nvSpPr>
        <p:spPr bwMode="auto">
          <a:xfrm>
            <a:off x="1905000" y="3200401"/>
            <a:ext cx="85344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Isis</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err="1">
                <a:solidFill>
                  <a:srgbClr val="0000FF"/>
                </a:solidFill>
              </a:rPr>
              <a:t>Atum</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Shu</a:t>
            </a:r>
            <a:endParaRPr lang="en-GB" sz="2400" dirty="0">
              <a:solidFill>
                <a:srgbClr val="0000FF"/>
              </a:solidFill>
            </a:endParaRPr>
          </a:p>
        </p:txBody>
      </p:sp>
      <p:sp>
        <p:nvSpPr>
          <p:cNvPr id="14" name="Text Box 1"/>
          <p:cNvSpPr txBox="1">
            <a:spLocks noChangeArrowheads="1"/>
          </p:cNvSpPr>
          <p:nvPr/>
        </p:nvSpPr>
        <p:spPr bwMode="auto">
          <a:xfrm>
            <a:off x="1752600" y="5152129"/>
            <a:ext cx="8763000" cy="40934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US" sz="2800" dirty="0"/>
              <a:t>Symbols associated with </a:t>
            </a:r>
            <a:r>
              <a:rPr lang="en-US" sz="2800" dirty="0" err="1"/>
              <a:t>Atum</a:t>
            </a:r>
            <a:r>
              <a:rPr lang="en-US" sz="2800" dirty="0"/>
              <a:t>-Ra?</a:t>
            </a:r>
            <a:endParaRPr lang="en-GB" sz="2800" dirty="0"/>
          </a:p>
        </p:txBody>
      </p:sp>
      <p:sp>
        <p:nvSpPr>
          <p:cNvPr id="15" name="Text Box 2"/>
          <p:cNvSpPr txBox="1">
            <a:spLocks noChangeArrowheads="1"/>
          </p:cNvSpPr>
          <p:nvPr/>
        </p:nvSpPr>
        <p:spPr bwMode="auto">
          <a:xfrm>
            <a:off x="1905000" y="5726128"/>
            <a:ext cx="8763000" cy="1055673"/>
          </a:xfrm>
          <a:prstGeom prst="rect">
            <a:avLst/>
          </a:prstGeom>
          <a:noFill/>
          <a:ln w="9525">
            <a:noFill/>
            <a:miter lim="800000"/>
            <a:headEnd/>
            <a:tailEnd/>
          </a:ln>
        </p:spPr>
        <p:txBody>
          <a:bodyPr wrap="square" lIns="0" tIns="0" rIns="0" bIns="0">
            <a:prstTxWarp prst="textNoShape">
              <a:avLst/>
            </a:prstTxWarp>
            <a:spAutoFit/>
          </a:bodyPr>
          <a:lstStyle/>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a</a:t>
            </a:r>
            <a:r>
              <a:rPr lang="en-GB" sz="2400" dirty="0"/>
              <a:t>) </a:t>
            </a:r>
            <a:r>
              <a:rPr lang="en-US" sz="2400" dirty="0">
                <a:solidFill>
                  <a:srgbClr val="0000FF"/>
                </a:solidFill>
              </a:rPr>
              <a:t>serpent</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b</a:t>
            </a:r>
            <a:r>
              <a:rPr lang="en-GB" sz="2400" dirty="0"/>
              <a:t>) </a:t>
            </a:r>
            <a:r>
              <a:rPr lang="en-US" sz="2400" dirty="0">
                <a:solidFill>
                  <a:srgbClr val="0000FF"/>
                </a:solidFill>
              </a:rPr>
              <a:t>Sun disk</a:t>
            </a:r>
            <a:endParaRPr lang="en-GB" sz="2400" dirty="0">
              <a:solidFill>
                <a:srgbClr val="0000FF"/>
              </a:solidFill>
            </a:endParaRPr>
          </a:p>
          <a:p>
            <a:pPr>
              <a:lnSpc>
                <a:spcPct val="95000"/>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dirty="0">
                <a:solidFill>
                  <a:srgbClr val="FF0000"/>
                </a:solidFill>
              </a:rPr>
              <a:t>c</a:t>
            </a:r>
            <a:r>
              <a:rPr lang="en-GB" sz="2400" dirty="0"/>
              <a:t>) </a:t>
            </a:r>
            <a:r>
              <a:rPr lang="en-US" sz="2400" dirty="0">
                <a:solidFill>
                  <a:srgbClr val="0000FF"/>
                </a:solidFill>
              </a:rPr>
              <a:t>Ankh key (key of life)</a:t>
            </a:r>
            <a:endParaRPr lang="en-GB" sz="2400" dirty="0">
              <a:solidFill>
                <a:srgbClr val="0000FF"/>
              </a:solidFill>
            </a:endParaRPr>
          </a:p>
        </p:txBody>
      </p:sp>
    </p:spTree>
    <p:extLst>
      <p:ext uri="{BB962C8B-B14F-4D97-AF65-F5344CB8AC3E}">
        <p14:creationId xmlns:p14="http://schemas.microsoft.com/office/powerpoint/2010/main" val="12386688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6" grpId="0" animBg="1"/>
      <p:bldP spid="13" grpId="0" animBg="1"/>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76201"/>
            <a:ext cx="6324600" cy="1323439"/>
          </a:xfrm>
          <a:prstGeom prst="rect">
            <a:avLst/>
          </a:prstGeom>
          <a:noFill/>
        </p:spPr>
        <p:txBody>
          <a:bodyPr wrap="square" rtlCol="0">
            <a:spAutoFit/>
          </a:bodyPr>
          <a:lstStyle/>
          <a:p>
            <a:pPr algn="ctr"/>
            <a:r>
              <a:rPr lang="en-US" sz="8000" dirty="0">
                <a:solidFill>
                  <a:schemeClr val="accent5">
                    <a:lumMod val="75000"/>
                  </a:schemeClr>
                </a:solidFill>
                <a:effectLst>
                  <a:outerShdw blurRad="50800" dist="38100" dir="2700000">
                    <a:srgbClr val="000000">
                      <a:alpha val="43000"/>
                    </a:srgbClr>
                  </a:outerShdw>
                </a:effectLst>
                <a:latin typeface=" JSP Ross"/>
                <a:cs typeface=" JSP Ross"/>
              </a:rPr>
              <a:t>Comparison</a:t>
            </a:r>
          </a:p>
        </p:txBody>
      </p:sp>
      <p:sp>
        <p:nvSpPr>
          <p:cNvPr id="4" name="Text Box 2"/>
          <p:cNvSpPr txBox="1">
            <a:spLocks noChangeArrowheads="1"/>
          </p:cNvSpPr>
          <p:nvPr/>
        </p:nvSpPr>
        <p:spPr bwMode="auto">
          <a:xfrm>
            <a:off x="3581400" y="2131867"/>
            <a:ext cx="7010400" cy="4093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800" dirty="0">
                <a:solidFill>
                  <a:schemeClr val="accent1">
                    <a:lumMod val="50000"/>
                  </a:schemeClr>
                </a:solidFill>
              </a:rPr>
              <a:t>Work on religion analysis sheet</a:t>
            </a:r>
          </a:p>
        </p:txBody>
      </p:sp>
      <p:pic>
        <p:nvPicPr>
          <p:cNvPr id="10" name="Picture 9">
            <a:extLst>
              <a:ext uri="{FF2B5EF4-FFF2-40B4-BE49-F238E27FC236}">
                <a16:creationId xmlns:a16="http://schemas.microsoft.com/office/drawing/2014/main" id="{B60FB4D7-3C70-3B48-BACB-A9BAD48C56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693382"/>
            <a:ext cx="3657600" cy="3164619"/>
          </a:xfrm>
          <a:prstGeom prst="rect">
            <a:avLst/>
          </a:prstGeom>
        </p:spPr>
      </p:pic>
      <p:sp>
        <p:nvSpPr>
          <p:cNvPr id="7" name="Text Box 2"/>
          <p:cNvSpPr txBox="1">
            <a:spLocks noChangeArrowheads="1"/>
          </p:cNvSpPr>
          <p:nvPr/>
        </p:nvSpPr>
        <p:spPr bwMode="auto">
          <a:xfrm>
            <a:off x="5181600" y="6400801"/>
            <a:ext cx="5181600" cy="353943"/>
          </a:xfrm>
          <a:prstGeom prst="rect">
            <a:avLst/>
          </a:prstGeom>
          <a:noFill/>
          <a:ln w="9525">
            <a:noFill/>
            <a:miter lim="800000"/>
            <a:headEnd/>
            <a:tailEnd/>
          </a:ln>
        </p:spPr>
        <p:txBody>
          <a:bodyPr wrap="square" lIns="0" tIns="0" rIns="0" bIns="0">
            <a:prstTxWarp prst="textNoShape">
              <a:avLst/>
            </a:prstTxWarp>
            <a:spAutoFit/>
          </a:bodyPr>
          <a:lstStyle/>
          <a:p>
            <a:pPr marL="457200" indent="-457200">
              <a:lnSpc>
                <a:spcPct val="95000"/>
              </a:lnSpc>
              <a:buClr>
                <a:schemeClr val="accent1">
                  <a:lumMod val="50000"/>
                </a:schemeClr>
              </a:buClr>
              <a:buSzPct val="140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400" b="1" i="1" dirty="0">
                <a:solidFill>
                  <a:schemeClr val="bg1">
                    <a:lumMod val="65000"/>
                  </a:schemeClr>
                </a:solidFill>
                <a:latin typeface=" JSP Ross"/>
                <a:cs typeface=" JSP Ross"/>
              </a:rPr>
              <a:t>What’s alike?  What’s different?</a:t>
            </a:r>
          </a:p>
        </p:txBody>
      </p:sp>
    </p:spTree>
    <p:extLst>
      <p:ext uri="{BB962C8B-B14F-4D97-AF65-F5344CB8AC3E}">
        <p14:creationId xmlns:p14="http://schemas.microsoft.com/office/powerpoint/2010/main" val="412489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4213</TotalTime>
  <Words>1071</Words>
  <Application>Microsoft Macintosh PowerPoint</Application>
  <PresentationFormat>Widescreen</PresentationFormat>
  <Paragraphs>166</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 JSP Ross</vt:lpstr>
      <vt:lpstr>Arial</vt:lpstr>
      <vt:lpstr>Calibri</vt:lpstr>
      <vt:lpstr>Estelle Black SF</vt:lpstr>
      <vt:lpstr>Impact</vt:lpstr>
      <vt:lpstr>SLGreek</vt:lpstr>
      <vt:lpstr>Wingdings</vt:lpstr>
      <vt:lpstr>Office Theme</vt:lpstr>
      <vt:lpstr>PowerPoint Presentation</vt:lpstr>
      <vt:lpstr>God that made the world and all things therein, seeing that he is Lord of heaven and earth, dwelleth not in temples made with hands; Neither is worshipped with men's hands, as though he needed any thing, seeing he giveth to all life, and breath, and all things; And hath made of one blood all nations of men for to dwell on all the face of the earth, and hath determined the times before appointed, and the bounds of their habitation; That they should seek the Lord, if haply they might feel after him, and find him, though he be not far from every one of us: For in him we live, and move, and have our being; as certain also of your own poets have said, For we are also his offspring.</vt:lpstr>
      <vt:lpstr>The God who made the world and everything in it is the Lord of heaven and earth and does not live in temples built by human hands. And he is not served by human hands, as if he needed anything. Rather, he himself gives everyone life and breath and everything else. From one man he made all the nations, that they should inhabit the whole earth; and he marked out their appointed times in history and the boundaries of their lands. God did this so that they would seek him and perhaps reach out for him and find him, though he is not far from any one of us. ‘For in him we live and move and have our being.’ As some of your own poets have said, ‘We are his offspring.’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only true wisdom is in knowing you know nothing.”</vt:lpstr>
      <vt:lpstr>“Education is the kindling of a flame, not the filling of a vessel.”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unexamined life is not worth living.”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it is not by hearing the Law that people are put right with God, but by doing what the Law commands. The Gentiles do not have the Law; but whenever they do by instinct what the Law commands, they are their own law, even though they do not have the Law. Their conduct shows that what the Law commands is written in their hearts. Their consciences also show that this is true, since their thoughts sometimes accuse them and sometimes defend them.”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138</cp:revision>
  <dcterms:created xsi:type="dcterms:W3CDTF">2014-01-20T02:35:03Z</dcterms:created>
  <dcterms:modified xsi:type="dcterms:W3CDTF">2026-01-22T18:25:40Z</dcterms:modified>
</cp:coreProperties>
</file>