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2" r:id="rId2"/>
    <p:sldId id="343" r:id="rId3"/>
    <p:sldId id="344" r:id="rId4"/>
    <p:sldId id="357" r:id="rId5"/>
    <p:sldId id="355" r:id="rId6"/>
    <p:sldId id="519" r:id="rId7"/>
    <p:sldId id="521" r:id="rId8"/>
    <p:sldId id="525" r:id="rId9"/>
    <p:sldId id="523" r:id="rId10"/>
    <p:sldId id="535" r:id="rId11"/>
    <p:sldId id="537" r:id="rId12"/>
    <p:sldId id="534" r:id="rId13"/>
    <p:sldId id="435" r:id="rId14"/>
    <p:sldId id="314" r:id="rId15"/>
    <p:sldId id="315" r:id="rId16"/>
    <p:sldId id="560" r:id="rId17"/>
    <p:sldId id="559" r:id="rId18"/>
    <p:sldId id="395" r:id="rId19"/>
    <p:sldId id="446" r:id="rId20"/>
    <p:sldId id="517" r:id="rId21"/>
    <p:sldId id="321" r:id="rId22"/>
    <p:sldId id="316" r:id="rId23"/>
    <p:sldId id="413" r:id="rId24"/>
    <p:sldId id="412" r:id="rId25"/>
    <p:sldId id="543" r:id="rId26"/>
    <p:sldId id="541" r:id="rId27"/>
    <p:sldId id="539" r:id="rId28"/>
    <p:sldId id="562" r:id="rId29"/>
    <p:sldId id="532" r:id="rId30"/>
    <p:sldId id="561" r:id="rId31"/>
    <p:sldId id="403" r:id="rId32"/>
    <p:sldId id="402" r:id="rId33"/>
    <p:sldId id="404" r:id="rId34"/>
    <p:sldId id="322" r:id="rId35"/>
    <p:sldId id="276" r:id="rId36"/>
    <p:sldId id="350" r:id="rId37"/>
    <p:sldId id="445" r:id="rId38"/>
    <p:sldId id="359" r:id="rId39"/>
    <p:sldId id="323" r:id="rId40"/>
    <p:sldId id="363" r:id="rId41"/>
    <p:sldId id="365"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02" d="100"/>
          <a:sy n="102" d="100"/>
        </p:scale>
        <p:origin x="216" y="5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2/6/26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3382188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10</a:t>
            </a:fld>
            <a:endParaRPr lang="en-US" sz="1200">
              <a:latin typeface="Calibri" pitchFamily="71" charset="0"/>
            </a:endParaRPr>
          </a:p>
        </p:txBody>
      </p:sp>
    </p:spTree>
    <p:extLst>
      <p:ext uri="{BB962C8B-B14F-4D97-AF65-F5344CB8AC3E}">
        <p14:creationId xmlns:p14="http://schemas.microsoft.com/office/powerpoint/2010/main" val="315879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11</a:t>
            </a:fld>
            <a:endParaRPr lang="en-US" sz="1200">
              <a:latin typeface="Calibri" pitchFamily="71" charset="0"/>
            </a:endParaRPr>
          </a:p>
        </p:txBody>
      </p:sp>
    </p:spTree>
    <p:extLst>
      <p:ext uri="{BB962C8B-B14F-4D97-AF65-F5344CB8AC3E}">
        <p14:creationId xmlns:p14="http://schemas.microsoft.com/office/powerpoint/2010/main" val="188469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78250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402409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15</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82621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37172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4E59458-65FE-45A3-B85B-64D714A10FDB}" type="slidenum">
              <a:rPr lang="en-GB" sz="1200">
                <a:latin typeface="Calibri" pitchFamily="63" charset="0"/>
              </a:rPr>
              <a:pPr algn="r"/>
              <a:t>18</a:t>
            </a:fld>
            <a:endParaRPr lang="en-GB" sz="1200">
              <a:latin typeface="Calibri" pitchFamily="63" charset="0"/>
            </a:endParaRPr>
          </a:p>
        </p:txBody>
      </p:sp>
      <p:sp>
        <p:nvSpPr>
          <p:cNvPr id="28675"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28676" name="Text Box 2"/>
          <p:cNvSpPr>
            <a:spLocks noGrp="1" noChangeArrowheads="1"/>
          </p:cNvSpPr>
          <p:nvPr>
            <p:ph type="body"/>
          </p:nvPr>
        </p:nvSpPr>
        <p:spPr bwMode="auto">
          <a:xfrm>
            <a:off x="685800" y="4341813"/>
            <a:ext cx="5487988" cy="4114800"/>
          </a:xfrm>
          <a:noFill/>
          <a:ln>
            <a:solidFill>
              <a:srgbClr val="000000"/>
            </a:solidFill>
            <a:miter lim="800000"/>
            <a:headEnd/>
            <a:tailEnd/>
          </a:ln>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363062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19</a:t>
            </a:fld>
            <a:endParaRPr lang="en-US" sz="1200">
              <a:latin typeface="Calibri" pitchFamily="63" charset="0"/>
            </a:endParaRPr>
          </a:p>
        </p:txBody>
      </p:sp>
    </p:spTree>
    <p:extLst>
      <p:ext uri="{BB962C8B-B14F-4D97-AF65-F5344CB8AC3E}">
        <p14:creationId xmlns:p14="http://schemas.microsoft.com/office/powerpoint/2010/main" val="28027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20</a:t>
            </a:fld>
            <a:endParaRPr lang="en-US" sz="1200">
              <a:latin typeface="Calibri" pitchFamily="79" charset="0"/>
            </a:endParaRPr>
          </a:p>
        </p:txBody>
      </p:sp>
    </p:spTree>
    <p:extLst>
      <p:ext uri="{BB962C8B-B14F-4D97-AF65-F5344CB8AC3E}">
        <p14:creationId xmlns:p14="http://schemas.microsoft.com/office/powerpoint/2010/main" val="242752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22</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91366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4040546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25</a:t>
            </a:fld>
            <a:endParaRPr lang="en-US" sz="1200">
              <a:latin typeface="Calibri" pitchFamily="71" charset="0"/>
            </a:endParaRPr>
          </a:p>
        </p:txBody>
      </p:sp>
    </p:spTree>
    <p:extLst>
      <p:ext uri="{BB962C8B-B14F-4D97-AF65-F5344CB8AC3E}">
        <p14:creationId xmlns:p14="http://schemas.microsoft.com/office/powerpoint/2010/main" val="42218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26</a:t>
            </a:fld>
            <a:endParaRPr lang="en-US" sz="1200">
              <a:latin typeface="Calibri" pitchFamily="71" charset="0"/>
            </a:endParaRPr>
          </a:p>
        </p:txBody>
      </p:sp>
    </p:spTree>
    <p:extLst>
      <p:ext uri="{BB962C8B-B14F-4D97-AF65-F5344CB8AC3E}">
        <p14:creationId xmlns:p14="http://schemas.microsoft.com/office/powerpoint/2010/main" val="3301753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27</a:t>
            </a:fld>
            <a:endParaRPr lang="en-US" sz="1200">
              <a:latin typeface="Calibri" pitchFamily="71" charset="0"/>
            </a:endParaRPr>
          </a:p>
        </p:txBody>
      </p:sp>
    </p:spTree>
    <p:extLst>
      <p:ext uri="{BB962C8B-B14F-4D97-AF65-F5344CB8AC3E}">
        <p14:creationId xmlns:p14="http://schemas.microsoft.com/office/powerpoint/2010/main" val="112323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28</a:t>
            </a:fld>
            <a:endParaRPr lang="en-US" sz="1200">
              <a:latin typeface="Calibri" pitchFamily="71" charset="0"/>
            </a:endParaRPr>
          </a:p>
        </p:txBody>
      </p:sp>
    </p:spTree>
    <p:extLst>
      <p:ext uri="{BB962C8B-B14F-4D97-AF65-F5344CB8AC3E}">
        <p14:creationId xmlns:p14="http://schemas.microsoft.com/office/powerpoint/2010/main" val="429320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58478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43606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144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848281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645E1E4-9BF7-4A26-9844-4B2A5B391430}" type="slidenum">
              <a:rPr lang="en-GB" sz="1200">
                <a:latin typeface="Calibri" pitchFamily="63" charset="0"/>
              </a:rPr>
              <a:pPr algn="r"/>
              <a:t>32</a:t>
            </a:fld>
            <a:endParaRPr lang="en-GB" sz="1200">
              <a:latin typeface="Calibri" pitchFamily="63" charset="0"/>
            </a:endParaRPr>
          </a:p>
        </p:txBody>
      </p:sp>
      <p:sp>
        <p:nvSpPr>
          <p:cNvPr id="7782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77828" name="Text Box 2"/>
          <p:cNvSpPr>
            <a:spLocks noGrp="1" noChangeArrowheads="1"/>
          </p:cNvSpPr>
          <p:nvPr>
            <p:ph type="body"/>
          </p:nvPr>
        </p:nvSpPr>
        <p:spPr bwMode="auto">
          <a:xfrm>
            <a:off x="685800" y="4341813"/>
            <a:ext cx="5487988" cy="4114800"/>
          </a:xfrm>
          <a:noFill/>
          <a:ln>
            <a:solidFill>
              <a:srgbClr val="000000"/>
            </a:solidFill>
            <a:miter lim="800000"/>
            <a:headEnd/>
            <a:tailEnd/>
          </a:ln>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4171152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98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798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FFEF29E-3781-4053-988A-1A7C1A855C24}" type="slidenum">
              <a:rPr lang="en-US" sz="1200">
                <a:latin typeface="Calibri" pitchFamily="63" charset="0"/>
              </a:rPr>
              <a:pPr algn="r"/>
              <a:t>33</a:t>
            </a:fld>
            <a:endParaRPr lang="en-US" sz="1200">
              <a:latin typeface="Calibri" pitchFamily="63" charset="0"/>
            </a:endParaRPr>
          </a:p>
        </p:txBody>
      </p:sp>
    </p:spTree>
    <p:extLst>
      <p:ext uri="{BB962C8B-B14F-4D97-AF65-F5344CB8AC3E}">
        <p14:creationId xmlns:p14="http://schemas.microsoft.com/office/powerpoint/2010/main" val="1462834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35</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634715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37</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840551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38</a:t>
            </a:fld>
            <a:endParaRPr lang="en-US" sz="1200">
              <a:latin typeface="Calibri" pitchFamily="79" charset="0"/>
            </a:endParaRPr>
          </a:p>
        </p:txBody>
      </p:sp>
    </p:spTree>
    <p:extLst>
      <p:ext uri="{BB962C8B-B14F-4D97-AF65-F5344CB8AC3E}">
        <p14:creationId xmlns:p14="http://schemas.microsoft.com/office/powerpoint/2010/main" val="1683164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4</a:t>
            </a:fld>
            <a:endParaRPr lang="en-US" sz="1200">
              <a:latin typeface="Calibri" pitchFamily="71"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40</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5</a:t>
            </a:fld>
            <a:endParaRPr lang="en-US" sz="1200">
              <a:latin typeface="Calibri" pitchFamily="7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6</a:t>
            </a:fld>
            <a:endParaRPr lang="en-US" sz="1200">
              <a:latin typeface="Calibri" pitchFamily="71" charset="0"/>
            </a:endParaRPr>
          </a:p>
        </p:txBody>
      </p:sp>
    </p:spTree>
    <p:extLst>
      <p:ext uri="{BB962C8B-B14F-4D97-AF65-F5344CB8AC3E}">
        <p14:creationId xmlns:p14="http://schemas.microsoft.com/office/powerpoint/2010/main" val="382644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7</a:t>
            </a:fld>
            <a:endParaRPr lang="en-US" sz="1200">
              <a:latin typeface="Calibri" pitchFamily="71" charset="0"/>
            </a:endParaRPr>
          </a:p>
        </p:txBody>
      </p:sp>
    </p:spTree>
    <p:extLst>
      <p:ext uri="{BB962C8B-B14F-4D97-AF65-F5344CB8AC3E}">
        <p14:creationId xmlns:p14="http://schemas.microsoft.com/office/powerpoint/2010/main" val="66959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09263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9</a:t>
            </a:fld>
            <a:endParaRPr lang="en-US" sz="1200">
              <a:latin typeface="Calibri" pitchFamily="71" charset="0"/>
            </a:endParaRPr>
          </a:p>
        </p:txBody>
      </p:sp>
    </p:spTree>
    <p:extLst>
      <p:ext uri="{BB962C8B-B14F-4D97-AF65-F5344CB8AC3E}">
        <p14:creationId xmlns:p14="http://schemas.microsoft.com/office/powerpoint/2010/main" val="345089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2/6/26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2/6/26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2/6/26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2/6/26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Reincarnation and Moksha</a:t>
            </a:r>
          </a:p>
        </p:txBody>
      </p:sp>
    </p:spTree>
    <p:extLst>
      <p:ext uri="{BB962C8B-B14F-4D97-AF65-F5344CB8AC3E}">
        <p14:creationId xmlns:p14="http://schemas.microsoft.com/office/powerpoint/2010/main" val="213824492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Closing Ceremonies and Meaning</a:t>
            </a:r>
          </a:p>
        </p:txBody>
      </p:sp>
    </p:spTree>
    <p:extLst>
      <p:ext uri="{BB962C8B-B14F-4D97-AF65-F5344CB8AC3E}">
        <p14:creationId xmlns:p14="http://schemas.microsoft.com/office/powerpoint/2010/main" val="136207176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5715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1"/>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is the role of bell ringing in Hinduism?</a:t>
            </a:r>
            <a:endParaRPr lang="en-GB" sz="28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Like saying “amen” or the conclusion of an intercession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To get the god(s) attention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Musical accompaniment</a:t>
            </a:r>
            <a:endParaRPr lang="en-GB" sz="2400" dirty="0">
              <a:solidFill>
                <a:srgbClr val="0000FF"/>
              </a:solidFill>
            </a:endParaRP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does Moksha mean?</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remade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reborn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release</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Why do Hindu bring gifts and bid farewell with a party?</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Treating Ganesh like a house guest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To earn Ganesh’s affection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To impress the neighbors of their own piety</a:t>
            </a:r>
            <a:endParaRPr lang="en-GB" sz="2400" dirty="0">
              <a:solidFill>
                <a:srgbClr val="0000FF"/>
              </a:solidFill>
            </a:endParaRPr>
          </a:p>
        </p:txBody>
      </p:sp>
    </p:spTree>
    <p:extLst>
      <p:ext uri="{BB962C8B-B14F-4D97-AF65-F5344CB8AC3E}">
        <p14:creationId xmlns:p14="http://schemas.microsoft.com/office/powerpoint/2010/main" val="2957047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0"/>
            <a:ext cx="4343400" cy="81868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1:43-69</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2:18-26; 111-126</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363550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Be the change you wish to see in the world</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Gandhi</a:t>
            </a:r>
          </a:p>
        </p:txBody>
      </p:sp>
    </p:spTree>
    <p:extLst>
      <p:ext uri="{BB962C8B-B14F-4D97-AF65-F5344CB8AC3E}">
        <p14:creationId xmlns:p14="http://schemas.microsoft.com/office/powerpoint/2010/main" val="35797195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n eye for an eye will only make the whole world blind</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Gandhi</a:t>
            </a:r>
          </a:p>
        </p:txBody>
      </p:sp>
    </p:spTree>
    <p:extLst>
      <p:ext uri="{BB962C8B-B14F-4D97-AF65-F5344CB8AC3E}">
        <p14:creationId xmlns:p14="http://schemas.microsoft.com/office/powerpoint/2010/main" val="30159911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175432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Ground Hog Day</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35 min</a:t>
            </a:r>
          </a:p>
        </p:txBody>
      </p:sp>
    </p:spTree>
    <p:extLst>
      <p:ext uri="{BB962C8B-B14F-4D97-AF65-F5344CB8AC3E}">
        <p14:creationId xmlns:p14="http://schemas.microsoft.com/office/powerpoint/2010/main" val="266574906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451226" y="2602226"/>
            <a:ext cx="8229600" cy="2865400"/>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Have you ever had a “really bad” day?  Describe what it was like.  If you could go back and change it, what would you do differently?</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Describe Phil’s character. What kind of person is he?  Would you want him at a party or would you invite him over to your house?</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377174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4000" dirty="0">
                <a:solidFill>
                  <a:srgbClr val="660066"/>
                </a:solidFill>
                <a:effectLst>
                  <a:outerShdw blurRad="50800" dist="38100" dir="2700000" algn="tl" rotWithShape="0">
                    <a:prstClr val="black">
                      <a:alpha val="40000"/>
                    </a:prstClr>
                  </a:outerShdw>
                </a:effectLst>
                <a:latin typeface="Estelle Black SF" pitchFamily="2" charset="0"/>
              </a:rPr>
              <a:t>Little children, let no man deceive you: he that doeth righteousness is righteous, even as he is righteous . . . In this the children of God are manifest, and the children of the devil: whosoever doeth not righteousness is not of God, neither he that loveth not his brother.</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John 3:7, 10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76201"/>
            <a:ext cx="6324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Comparison</a:t>
            </a:r>
          </a:p>
        </p:txBody>
      </p:sp>
      <p:sp>
        <p:nvSpPr>
          <p:cNvPr id="4" name="Text Box 2"/>
          <p:cNvSpPr txBox="1">
            <a:spLocks noChangeArrowheads="1"/>
          </p:cNvSpPr>
          <p:nvPr/>
        </p:nvSpPr>
        <p:spPr bwMode="auto">
          <a:xfrm>
            <a:off x="3581400" y="2131867"/>
            <a:ext cx="7010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Work on religion analysis sheet</a:t>
            </a:r>
          </a:p>
        </p:txBody>
      </p:sp>
      <p:pic>
        <p:nvPicPr>
          <p:cNvPr id="10" name="Picture 9">
            <a:extLst>
              <a:ext uri="{FF2B5EF4-FFF2-40B4-BE49-F238E27FC236}">
                <a16:creationId xmlns:a16="http://schemas.microsoft.com/office/drawing/2014/main" id="{B60FB4D7-3C70-3B48-BACB-A9BAD48C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93382"/>
            <a:ext cx="3657600" cy="3164619"/>
          </a:xfrm>
          <a:prstGeom prst="rect">
            <a:avLst/>
          </a:prstGeom>
        </p:spPr>
      </p:pic>
      <p:sp>
        <p:nvSpPr>
          <p:cNvPr id="7" name="Text Box 2"/>
          <p:cNvSpPr txBox="1">
            <a:spLocks noChangeArrowheads="1"/>
          </p:cNvSpPr>
          <p:nvPr/>
        </p:nvSpPr>
        <p:spPr bwMode="auto">
          <a:xfrm>
            <a:off x="5181600" y="6400801"/>
            <a:ext cx="51816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What’s alike?  What’s different?</a:t>
            </a:r>
          </a:p>
        </p:txBody>
      </p:sp>
    </p:spTree>
    <p:extLst>
      <p:ext uri="{BB962C8B-B14F-4D97-AF65-F5344CB8AC3E}">
        <p14:creationId xmlns:p14="http://schemas.microsoft.com/office/powerpoint/2010/main" val="22603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4648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The best way to find yourself is to lose yourself in the service of others.</a:t>
            </a:r>
            <a:endParaRPr lang="en-US" sz="1200" dirty="0">
              <a:solidFill>
                <a:srgbClr val="4F6228"/>
              </a:solidFill>
              <a:latin typeface="Helvetica" pitchFamily="52" charset="0"/>
            </a:endParaRPr>
          </a:p>
        </p:txBody>
      </p:sp>
      <p:sp>
        <p:nvSpPr>
          <p:cNvPr id="1946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Mohandas Gandhi</a:t>
            </a:r>
          </a:p>
        </p:txBody>
      </p:sp>
    </p:spTree>
    <p:extLst>
      <p:ext uri="{BB962C8B-B14F-4D97-AF65-F5344CB8AC3E}">
        <p14:creationId xmlns:p14="http://schemas.microsoft.com/office/powerpoint/2010/main" val="38053574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4648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Everybody can be great... because anybody can serve. You don't have to have a college degree to serve. You don't have to make your subject and verb agree to serve. You only need a heart full of grace. A soul generated by love.</a:t>
            </a:r>
            <a:endParaRPr lang="en-US" sz="1200" dirty="0">
              <a:solidFill>
                <a:srgbClr val="4F6228"/>
              </a:solidFill>
              <a:latin typeface="Helvetica" pitchFamily="52" charset="0"/>
            </a:endParaRPr>
          </a:p>
        </p:txBody>
      </p:sp>
      <p:sp>
        <p:nvSpPr>
          <p:cNvPr id="1946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Martin Luther King, Jr.</a:t>
            </a:r>
          </a:p>
        </p:txBody>
      </p:sp>
    </p:spTree>
    <p:extLst>
      <p:ext uri="{BB962C8B-B14F-4D97-AF65-F5344CB8AC3E}">
        <p14:creationId xmlns:p14="http://schemas.microsoft.com/office/powerpoint/2010/main" val="28049787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Sikhism pillars</a:t>
            </a:r>
          </a:p>
        </p:txBody>
      </p:sp>
    </p:spTree>
    <p:extLst>
      <p:ext uri="{BB962C8B-B14F-4D97-AF65-F5344CB8AC3E}">
        <p14:creationId xmlns:p14="http://schemas.microsoft.com/office/powerpoint/2010/main" val="139365458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Five K’s</a:t>
            </a:r>
          </a:p>
        </p:txBody>
      </p:sp>
    </p:spTree>
    <p:extLst>
      <p:ext uri="{BB962C8B-B14F-4D97-AF65-F5344CB8AC3E}">
        <p14:creationId xmlns:p14="http://schemas.microsoft.com/office/powerpoint/2010/main" val="274550500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How to live your life</a:t>
            </a:r>
          </a:p>
        </p:txBody>
      </p:sp>
    </p:spTree>
    <p:extLst>
      <p:ext uri="{BB962C8B-B14F-4D97-AF65-F5344CB8AC3E}">
        <p14:creationId xmlns:p14="http://schemas.microsoft.com/office/powerpoint/2010/main" val="181055844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Sikh identity</a:t>
            </a:r>
          </a:p>
        </p:txBody>
      </p:sp>
    </p:spTree>
    <p:extLst>
      <p:ext uri="{BB962C8B-B14F-4D97-AF65-F5344CB8AC3E}">
        <p14:creationId xmlns:p14="http://schemas.microsoft.com/office/powerpoint/2010/main" val="332395825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4478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is unique about the (current) 11</a:t>
            </a:r>
            <a:r>
              <a:rPr lang="en-US" sz="3300" baseline="30000" dirty="0"/>
              <a:t>th</a:t>
            </a:r>
            <a:r>
              <a:rPr lang="en-US" sz="3300" dirty="0"/>
              <a:t> Guru?</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It is a woman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He is a foreigner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It is a book</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Sikhism was a reformation of?</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err="1">
                <a:solidFill>
                  <a:srgbClr val="0000FF"/>
                </a:solidFill>
              </a:rPr>
              <a:t>Zorastrianism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Buddhism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Hinduism</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are the “5 K’s”?</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Five kilometer dedication runs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Outward signs of adherence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Embroidered clothes worn by believers</a:t>
            </a:r>
            <a:endParaRPr lang="en-GB" sz="2400" dirty="0">
              <a:solidFill>
                <a:srgbClr val="0000FF"/>
              </a:solidFill>
            </a:endParaRPr>
          </a:p>
        </p:txBody>
      </p:sp>
    </p:spTree>
    <p:extLst>
      <p:ext uri="{BB962C8B-B14F-4D97-AF65-F5344CB8AC3E}">
        <p14:creationId xmlns:p14="http://schemas.microsoft.com/office/powerpoint/2010/main" val="1516894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sz="4000" dirty="0">
                <a:solidFill>
                  <a:srgbClr val="660066"/>
                </a:solidFill>
                <a:effectLst>
                  <a:outerShdw blurRad="50800" dist="38100" dir="2700000" algn="tl" rotWithShape="0">
                    <a:prstClr val="black">
                      <a:alpha val="40000"/>
                    </a:prstClr>
                  </a:outerShdw>
                </a:effectLst>
                <a:latin typeface="Estelle Black SF" pitchFamily="2" charset="0"/>
              </a:rPr>
              <a:t>Dear children, do not let anyone lead you astray. The one who does what is right is righteous, just as he is righteous . . .</a:t>
            </a:r>
            <a:r>
              <a:rPr lang="en-US" sz="40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4000" dirty="0">
                <a:solidFill>
                  <a:srgbClr val="660066"/>
                </a:solidFill>
                <a:effectLst>
                  <a:outerShdw blurRad="50800" dist="38100" dir="2700000" algn="tl" rotWithShape="0">
                    <a:prstClr val="black">
                      <a:alpha val="40000"/>
                    </a:prstClr>
                  </a:outerShdw>
                </a:effectLst>
                <a:latin typeface="Estelle Black SF" pitchFamily="2" charset="0"/>
              </a:rPr>
              <a:t>This is how we know who the children of God are and who the children of the devil are: Anyone who does not do what is right is not God’s child, nor is anyone who does not love their brother and sister.</a:t>
            </a:r>
            <a:endParaRPr lang="en-US" sz="4000" dirty="0">
              <a:solidFill>
                <a:srgbClr val="660066"/>
              </a:solidFill>
              <a:effectLst>
                <a:outerShdw blurRad="50800" dist="38100" dir="2700000" algn="tl" rotWithShape="0">
                  <a:prstClr val="black">
                    <a:alpha val="40000"/>
                  </a:prstClr>
                </a:outerShdw>
              </a:effectLst>
              <a:latin typeface="Estelle Black SF" pitchFamily="2" charset="0"/>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John 3:7, 10 (NIV)</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lternate Process 17">
            <a:extLst>
              <a:ext uri="{FF2B5EF4-FFF2-40B4-BE49-F238E27FC236}">
                <a16:creationId xmlns:a16="http://schemas.microsoft.com/office/drawing/2014/main" id="{84DCD588-129E-924E-8706-07E102AC9640}"/>
              </a:ext>
            </a:extLst>
          </p:cNvPr>
          <p:cNvSpPr/>
          <p:nvPr/>
        </p:nvSpPr>
        <p:spPr>
          <a:xfrm>
            <a:off x="1752600" y="3581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Alternate Process 18">
            <a:extLst>
              <a:ext uri="{FF2B5EF4-FFF2-40B4-BE49-F238E27FC236}">
                <a16:creationId xmlns:a16="http://schemas.microsoft.com/office/drawing/2014/main" id="{DD141478-15EA-164C-B540-9272F2BCBED7}"/>
              </a:ext>
            </a:extLst>
          </p:cNvPr>
          <p:cNvSpPr/>
          <p:nvPr/>
        </p:nvSpPr>
        <p:spPr>
          <a:xfrm>
            <a:off x="1752600"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lternate Process 16">
            <a:extLst>
              <a:ext uri="{FF2B5EF4-FFF2-40B4-BE49-F238E27FC236}">
                <a16:creationId xmlns:a16="http://schemas.microsoft.com/office/drawing/2014/main" id="{453CBF53-506C-B749-AF0E-89EFAC49CB3E}"/>
              </a:ext>
            </a:extLst>
          </p:cNvPr>
          <p:cNvSpPr/>
          <p:nvPr/>
        </p:nvSpPr>
        <p:spPr>
          <a:xfrm>
            <a:off x="1750031" y="3276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EF0ED2AA-FD04-8540-AA97-4863D0821FC9}"/>
              </a:ext>
            </a:extLst>
          </p:cNvPr>
          <p:cNvSpPr/>
          <p:nvPr/>
        </p:nvSpPr>
        <p:spPr>
          <a:xfrm>
            <a:off x="1752600" y="148650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1099944"/>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762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Which is a “5k”?</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Dagger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Bracelet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Hair</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Sikhism practices would include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Charity (gifts) towards all</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Hard work at whatever job you have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Daily offerings to the Sikh </a:t>
            </a:r>
            <a:r>
              <a:rPr lang="en-US" sz="2400" dirty="0" err="1">
                <a:solidFill>
                  <a:srgbClr val="0000FF"/>
                </a:solidFill>
              </a:rPr>
              <a:t>Granth</a:t>
            </a:r>
            <a:r>
              <a:rPr lang="en-US" sz="2400" dirty="0">
                <a:solidFill>
                  <a:srgbClr val="0000FF"/>
                </a:solidFill>
              </a:rPr>
              <a:t> Sahib</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The word “guru” means . . . ?</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One who is dedicated to the great </a:t>
            </a:r>
            <a:r>
              <a:rPr lang="en-US" sz="2400" dirty="0" err="1">
                <a:solidFill>
                  <a:srgbClr val="0000FF"/>
                </a:solidFill>
              </a:rPr>
              <a:t>Granth</a:t>
            </a:r>
            <a:r>
              <a:rPr lang="en-US" sz="2400" dirty="0">
                <a:solidFill>
                  <a:srgbClr val="0000FF"/>
                </a:solidFill>
              </a:rPr>
              <a:t> Sahib</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One who is a Master Teacher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One who takes away the darkness</a:t>
            </a:r>
            <a:endParaRPr lang="en-GB" sz="2400" dirty="0">
              <a:solidFill>
                <a:srgbClr val="0000FF"/>
              </a:solidFill>
            </a:endParaRPr>
          </a:p>
        </p:txBody>
      </p:sp>
    </p:spTree>
    <p:extLst>
      <p:ext uri="{BB962C8B-B14F-4D97-AF65-F5344CB8AC3E}">
        <p14:creationId xmlns:p14="http://schemas.microsoft.com/office/powerpoint/2010/main" val="3571547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P spid="16" grpId="0" animBg="1"/>
      <p:bldP spid="13"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990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9" name="Text Box 1"/>
          <p:cNvSpPr txBox="1">
            <a:spLocks noChangeArrowheads="1"/>
          </p:cNvSpPr>
          <p:nvPr/>
        </p:nvSpPr>
        <p:spPr bwMode="auto">
          <a:xfrm>
            <a:off x="1752600" y="76201"/>
            <a:ext cx="8763000"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a:t>What day is Phil Connors reliving?</a:t>
            </a:r>
            <a:endParaRPr lang="en-GB" sz="3300"/>
          </a:p>
        </p:txBody>
      </p:sp>
      <p:sp>
        <p:nvSpPr>
          <p:cNvPr id="60420" name="Text Box 2"/>
          <p:cNvSpPr txBox="1">
            <a:spLocks noChangeArrowheads="1"/>
          </p:cNvSpPr>
          <p:nvPr/>
        </p:nvSpPr>
        <p:spPr bwMode="auto">
          <a:xfrm>
            <a:off x="1905000" y="762001"/>
            <a:ext cx="8534400" cy="789447"/>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a</a:t>
            </a:r>
            <a:r>
              <a:rPr lang="en-GB"/>
              <a:t>) </a:t>
            </a:r>
            <a:r>
              <a:rPr lang="en-GB">
                <a:solidFill>
                  <a:srgbClr val="0000FF"/>
                </a:solidFill>
              </a:rPr>
              <a:t>Childhood Christmas (DEC 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b</a:t>
            </a:r>
            <a:r>
              <a:rPr lang="en-GB"/>
              <a:t>) </a:t>
            </a:r>
            <a:r>
              <a:rPr lang="en-GB">
                <a:solidFill>
                  <a:srgbClr val="0000FF"/>
                </a:solidFill>
              </a:rPr>
              <a:t>Groundhog Day (FEB 2)</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c</a:t>
            </a:r>
            <a:r>
              <a:rPr lang="en-GB"/>
              <a:t>) </a:t>
            </a:r>
            <a:r>
              <a:rPr lang="en-GB">
                <a:solidFill>
                  <a:srgbClr val="0000FF"/>
                </a:solidFill>
              </a:rPr>
              <a:t>Adult birthday (AUG 18)</a:t>
            </a:r>
          </a:p>
        </p:txBody>
      </p:sp>
      <p:sp>
        <p:nvSpPr>
          <p:cNvPr id="10" name="Alternate Process 9"/>
          <p:cNvSpPr/>
          <p:nvPr/>
        </p:nvSpPr>
        <p:spPr>
          <a:xfrm>
            <a:off x="1676400" y="37338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2" name="Text Box 1"/>
          <p:cNvSpPr txBox="1">
            <a:spLocks noChangeArrowheads="1"/>
          </p:cNvSpPr>
          <p:nvPr/>
        </p:nvSpPr>
        <p:spPr bwMode="auto">
          <a:xfrm>
            <a:off x="1752600" y="2590801"/>
            <a:ext cx="8763000"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a:t>What is Phil Connors’ job?</a:t>
            </a:r>
            <a:endParaRPr lang="en-GB" sz="3300"/>
          </a:p>
        </p:txBody>
      </p:sp>
      <p:sp>
        <p:nvSpPr>
          <p:cNvPr id="60423" name="Text Box 2"/>
          <p:cNvSpPr txBox="1">
            <a:spLocks noChangeArrowheads="1"/>
          </p:cNvSpPr>
          <p:nvPr/>
        </p:nvSpPr>
        <p:spPr bwMode="auto">
          <a:xfrm>
            <a:off x="1905000" y="3200401"/>
            <a:ext cx="8534400" cy="789447"/>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a</a:t>
            </a:r>
            <a:r>
              <a:rPr lang="en-GB"/>
              <a:t>) </a:t>
            </a:r>
            <a:r>
              <a:rPr lang="en-GB">
                <a:solidFill>
                  <a:srgbClr val="0000FF"/>
                </a:solidFill>
              </a:rPr>
              <a:t>Newspaper Reporter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b</a:t>
            </a:r>
            <a:r>
              <a:rPr lang="en-GB"/>
              <a:t>) </a:t>
            </a:r>
            <a:r>
              <a:rPr lang="en-GB">
                <a:solidFill>
                  <a:srgbClr val="0000FF"/>
                </a:solidFill>
              </a:rPr>
              <a:t>Insurance Salesman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c</a:t>
            </a:r>
            <a:r>
              <a:rPr lang="en-GB"/>
              <a:t>) </a:t>
            </a:r>
            <a:r>
              <a:rPr lang="en-GB">
                <a:solidFill>
                  <a:srgbClr val="0000FF"/>
                </a:solidFill>
              </a:rPr>
              <a:t>TV Weatherman</a:t>
            </a:r>
          </a:p>
        </p:txBody>
      </p:sp>
      <p:sp>
        <p:nvSpPr>
          <p:cNvPr id="13" name="Alternate Process 12"/>
          <p:cNvSpPr/>
          <p:nvPr/>
        </p:nvSpPr>
        <p:spPr>
          <a:xfrm>
            <a:off x="1676400" y="6248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5" name="Text Box 1"/>
          <p:cNvSpPr txBox="1">
            <a:spLocks noChangeArrowheads="1"/>
          </p:cNvSpPr>
          <p:nvPr/>
        </p:nvSpPr>
        <p:spPr bwMode="auto">
          <a:xfrm>
            <a:off x="1752600" y="5151438"/>
            <a:ext cx="8763000" cy="487362"/>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a:t>What is the groundhog’s name?</a:t>
            </a:r>
            <a:endParaRPr lang="en-GB" sz="3300"/>
          </a:p>
        </p:txBody>
      </p:sp>
      <p:sp>
        <p:nvSpPr>
          <p:cNvPr id="60426" name="Text Box 2"/>
          <p:cNvSpPr txBox="1">
            <a:spLocks noChangeArrowheads="1"/>
          </p:cNvSpPr>
          <p:nvPr/>
        </p:nvSpPr>
        <p:spPr bwMode="auto">
          <a:xfrm>
            <a:off x="1905000" y="5726114"/>
            <a:ext cx="8534400" cy="789447"/>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a</a:t>
            </a:r>
            <a:r>
              <a:rPr lang="en-GB"/>
              <a:t>) </a:t>
            </a:r>
            <a:r>
              <a:rPr lang="en-GB">
                <a:solidFill>
                  <a:srgbClr val="0000FF"/>
                </a:solidFill>
              </a:rPr>
              <a:t>Rita Rodent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b</a:t>
            </a:r>
            <a:r>
              <a:rPr lang="en-GB"/>
              <a:t>) </a:t>
            </a:r>
            <a:r>
              <a:rPr lang="en-GB">
                <a:solidFill>
                  <a:srgbClr val="0000FF"/>
                </a:solidFill>
              </a:rPr>
              <a:t>Clementine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FF0000"/>
                </a:solidFill>
              </a:rPr>
              <a:t>c</a:t>
            </a:r>
            <a:r>
              <a:rPr lang="en-GB"/>
              <a:t>) </a:t>
            </a:r>
            <a:r>
              <a:rPr lang="en-GB">
                <a:solidFill>
                  <a:srgbClr val="0000FF"/>
                </a:solidFill>
              </a:rPr>
              <a:t>Punxsutawney Phil</a:t>
            </a:r>
          </a:p>
        </p:txBody>
      </p:sp>
    </p:spTree>
    <p:extLst>
      <p:ext uri="{BB962C8B-B14F-4D97-AF65-F5344CB8AC3E}">
        <p14:creationId xmlns:p14="http://schemas.microsoft.com/office/powerpoint/2010/main" val="1561107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175432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Ground Hog Day</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30 min</a:t>
            </a:r>
          </a:p>
        </p:txBody>
      </p:sp>
    </p:spTree>
    <p:extLst>
      <p:ext uri="{BB962C8B-B14F-4D97-AF65-F5344CB8AC3E}">
        <p14:creationId xmlns:p14="http://schemas.microsoft.com/office/powerpoint/2010/main" val="394801601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78852"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828800"/>
            <a:ext cx="8229600" cy="409342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What does Phil do with his new “freedom” from consequences? What might you do if you had a chance to relive a day over and over?</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How does Phil’s behaviour reflect what is going on in the inside?</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Note the “tone” and “mood” of GHD during the Armoured truck heist.  Why might the Director have wanted that (lack of) emotion?</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3993982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Why does Phil try to kill himself?</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He cannot gain Rita’s affections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He hates the groundhog</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He’s bored and wants to try it</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How does try to win over Rita?</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P</a:t>
            </a:r>
            <a:r>
              <a:rPr lang="en-GB" sz="2400" dirty="0" err="1">
                <a:solidFill>
                  <a:srgbClr val="0000FF"/>
                </a:solidFill>
              </a:rPr>
              <a:t>roposes</a:t>
            </a:r>
            <a:r>
              <a:rPr lang="en-GB" sz="2400" dirty="0">
                <a:solidFill>
                  <a:srgbClr val="0000FF"/>
                </a:solidFill>
              </a:rPr>
              <a:t> to her (ask to marry)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Sings songs to her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Memorizes her likes and dislikes</a:t>
            </a:r>
            <a:endParaRPr lang="en-GB" sz="2400" dirty="0">
              <a:solidFill>
                <a:srgbClr val="0000FF"/>
              </a:solidFill>
            </a:endParaRPr>
          </a:p>
        </p:txBody>
      </p:sp>
      <p:sp>
        <p:nvSpPr>
          <p:cNvPr id="13" name="Alternate Process 12"/>
          <p:cNvSpPr/>
          <p:nvPr/>
        </p:nvSpPr>
        <p:spPr>
          <a:xfrm>
            <a:off x="17526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9"/>
            <a:ext cx="8763000" cy="29495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a:t>What is the first evidence we see that Phil can remember from day to day?</a:t>
            </a:r>
            <a:endParaRPr lang="en-GB" sz="20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He begins to memorize Rita’s drinks in the bar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He makes sure that he wears different clothes every morning</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He begins to memorize poetry from day to day</a:t>
            </a:r>
            <a:endParaRPr lang="en-GB" sz="2400" dirty="0">
              <a:solidFill>
                <a:srgbClr val="0000FF"/>
              </a:solidFill>
            </a:endParaRPr>
          </a:p>
        </p:txBody>
      </p:sp>
    </p:spTree>
    <p:extLst>
      <p:ext uri="{BB962C8B-B14F-4D97-AF65-F5344CB8AC3E}">
        <p14:creationId xmlns:p14="http://schemas.microsoft.com/office/powerpoint/2010/main" val="129230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175432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Ground Hog Day</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30 min</a:t>
            </a:r>
          </a:p>
        </p:txBody>
      </p:sp>
    </p:spTree>
    <p:extLst>
      <p:ext uri="{BB962C8B-B14F-4D97-AF65-F5344CB8AC3E}">
        <p14:creationId xmlns:p14="http://schemas.microsoft.com/office/powerpoint/2010/main" val="18830841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828800"/>
            <a:ext cx="8305800" cy="450277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this point in the narrative, Phil has lived more than a thousand years worth of days.  Always the same day.  No matter what he does he wakes up in the same place, with the same people, at the same time.  What would your feelings/insights be?</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How would you live if everyday, no matter WHAT YOU DID, it wouldn’t matter?  Whatever you did, tomorrow would be the same.  Why do anything? Why live at all?</a:t>
            </a:r>
          </a:p>
        </p:txBody>
      </p:sp>
    </p:spTree>
    <p:extLst>
      <p:ext uri="{BB962C8B-B14F-4D97-AF65-F5344CB8AC3E}">
        <p14:creationId xmlns:p14="http://schemas.microsoft.com/office/powerpoint/2010/main" val="295679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480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Hindu mythology background</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3947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Festival of Ganesh</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5254" y="0"/>
            <a:ext cx="12186745"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Festival of Ganesh</a:t>
            </a:r>
          </a:p>
        </p:txBody>
      </p:sp>
    </p:spTree>
    <p:extLst>
      <p:ext uri="{BB962C8B-B14F-4D97-AF65-F5344CB8AC3E}">
        <p14:creationId xmlns:p14="http://schemas.microsoft.com/office/powerpoint/2010/main" val="138692000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Festival of Ganesh</a:t>
            </a:r>
          </a:p>
        </p:txBody>
      </p:sp>
    </p:spTree>
    <p:extLst>
      <p:ext uri="{BB962C8B-B14F-4D97-AF65-F5344CB8AC3E}">
        <p14:creationId xmlns:p14="http://schemas.microsoft.com/office/powerpoint/2010/main" val="36175755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Who is Ganesh?</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err="1">
                <a:solidFill>
                  <a:srgbClr val="0000FF"/>
                </a:solidFill>
              </a:rPr>
              <a:t>Pavrati’s</a:t>
            </a:r>
            <a:r>
              <a:rPr lang="en-GB" sz="2400" dirty="0">
                <a:solidFill>
                  <a:srgbClr val="0000FF"/>
                </a:solidFill>
              </a:rPr>
              <a:t> son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god of good fortune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Parvati’s husband</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Who is the “supreme” deity for a Hindu?</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Ganesh</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Shiva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Brahma</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is a </a:t>
            </a:r>
            <a:r>
              <a:rPr lang="en-US" sz="2800" dirty="0" err="1"/>
              <a:t>punjabi</a:t>
            </a:r>
            <a:r>
              <a:rPr lang="en-US" sz="2800" dirty="0"/>
              <a:t>?</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 </a:t>
            </a:r>
            <a:r>
              <a:rPr lang="en-US" sz="2400" dirty="0" err="1">
                <a:solidFill>
                  <a:srgbClr val="0000FF"/>
                </a:solidFill>
              </a:rPr>
              <a:t>swari</a:t>
            </a:r>
            <a:r>
              <a:rPr lang="en-US" sz="2400" dirty="0">
                <a:solidFill>
                  <a:srgbClr val="0000FF"/>
                </a:solidFill>
              </a:rPr>
              <a:t> like wrap-around dress worn by Hindi</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A personal (often) act of worship</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The name for a Hindu priest</a:t>
            </a:r>
            <a:endParaRPr lang="en-GB" sz="2400" dirty="0">
              <a:solidFill>
                <a:srgbClr val="0000FF"/>
              </a:solidFill>
            </a:endParaRPr>
          </a:p>
        </p:txBody>
      </p:sp>
    </p:spTree>
    <p:extLst>
      <p:ext uri="{BB962C8B-B14F-4D97-AF65-F5344CB8AC3E}">
        <p14:creationId xmlns:p14="http://schemas.microsoft.com/office/powerpoint/2010/main" val="33448686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15766"/>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Festival of Ganesh</a:t>
            </a:r>
          </a:p>
        </p:txBody>
      </p:sp>
    </p:spTree>
    <p:extLst>
      <p:ext uri="{BB962C8B-B14F-4D97-AF65-F5344CB8AC3E}">
        <p14:creationId xmlns:p14="http://schemas.microsoft.com/office/powerpoint/2010/main" val="334919081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4037</TotalTime>
  <Words>1088</Words>
  <Application>Microsoft Macintosh PowerPoint</Application>
  <PresentationFormat>Widescreen</PresentationFormat>
  <Paragraphs>156</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 JSP Ross</vt:lpstr>
      <vt:lpstr>Arial</vt:lpstr>
      <vt:lpstr>Calibri</vt:lpstr>
      <vt:lpstr>Estelle Black SF</vt:lpstr>
      <vt:lpstr>Helvetica</vt:lpstr>
      <vt:lpstr>Impact</vt:lpstr>
      <vt:lpstr>Wingdings</vt:lpstr>
      <vt:lpstr>Office Theme</vt:lpstr>
      <vt:lpstr>PowerPoint Presentation</vt:lpstr>
      <vt:lpstr>Little children, let no man deceive you: he that doeth righteousness is righteous, even as he is righteous . . . In this the children of God are manifest, and the children of the devil: whosoever doeth not righteousness is not of God, neither he that loveth not his brother.</vt:lpstr>
      <vt:lpstr>Dear children, do not let anyone lead you astray. The one who does what is right is righteous, just as he is righteous . . . This is how we know who the children of God are and who the children of the devil are: Anyone who does not do what is right is not God’s child, nor is anyone who does not love their brother and sister.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the change you wish to see in the world.”</vt:lpstr>
      <vt:lpstr>“An eye for an eye will only make the whole world blind.”</vt:lpstr>
      <vt:lpstr>PowerPoint Presentation</vt:lpstr>
      <vt:lpstr>PowerPoint Presentation</vt:lpstr>
      <vt:lpstr>PowerPoint Presentation</vt:lpstr>
      <vt:lpstr>PowerPoint Presentation</vt:lpstr>
      <vt:lpstr>PowerPoint Presentation</vt:lpstr>
      <vt:lpstr>The best way to find yourself is to lose yourself in the service of others.</vt:lpstr>
      <vt:lpstr>Everybody can be great... because anybody can serve. You don't have to have a college degree to serve. You don't have to make your subject and verb agree to serve. You only need a heart full of grace. A soul generated by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139</cp:revision>
  <dcterms:created xsi:type="dcterms:W3CDTF">2014-01-27T03:57:03Z</dcterms:created>
  <dcterms:modified xsi:type="dcterms:W3CDTF">2026-02-06T20:29:05Z</dcterms:modified>
</cp:coreProperties>
</file>