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407" r:id="rId3"/>
    <p:sldId id="408" r:id="rId4"/>
    <p:sldId id="515" r:id="rId5"/>
    <p:sldId id="533" r:id="rId6"/>
    <p:sldId id="345" r:id="rId7"/>
    <p:sldId id="534" r:id="rId8"/>
    <p:sldId id="517" r:id="rId9"/>
    <p:sldId id="323" r:id="rId10"/>
    <p:sldId id="317" r:id="rId11"/>
    <p:sldId id="357" r:id="rId12"/>
    <p:sldId id="525" r:id="rId13"/>
    <p:sldId id="341" r:id="rId14"/>
    <p:sldId id="372" r:id="rId15"/>
    <p:sldId id="373"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21" d="100"/>
          <a:sy n="121" d="100"/>
        </p:scale>
        <p:origin x="7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2/6/26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98644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1</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10</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11</a:t>
            </a:fld>
            <a:endParaRPr lang="en-US" sz="1200">
              <a:latin typeface="Calibri" pitchFamily="71" charset="0"/>
            </a:endParaRPr>
          </a:p>
        </p:txBody>
      </p:sp>
    </p:spTree>
    <p:extLst>
      <p:ext uri="{BB962C8B-B14F-4D97-AF65-F5344CB8AC3E}">
        <p14:creationId xmlns:p14="http://schemas.microsoft.com/office/powerpoint/2010/main" val="178074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4980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13</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14</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168182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96856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6</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42465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7</a:t>
            </a:fld>
            <a:endParaRPr lang="en-US" sz="1200">
              <a:latin typeface="Calibri" pitchFamily="79" charset="0"/>
            </a:endParaRPr>
          </a:p>
        </p:txBody>
      </p:sp>
    </p:spTree>
    <p:extLst>
      <p:ext uri="{BB962C8B-B14F-4D97-AF65-F5344CB8AC3E}">
        <p14:creationId xmlns:p14="http://schemas.microsoft.com/office/powerpoint/2010/main" val="303751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8</a:t>
            </a:fld>
            <a:endParaRPr lang="en-US" sz="1200">
              <a:latin typeface="Calibri" pitchFamily="79" charset="0"/>
            </a:endParaRPr>
          </a:p>
        </p:txBody>
      </p:sp>
    </p:spTree>
    <p:extLst>
      <p:ext uri="{BB962C8B-B14F-4D97-AF65-F5344CB8AC3E}">
        <p14:creationId xmlns:p14="http://schemas.microsoft.com/office/powerpoint/2010/main" val="14181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2/6/26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2/6/26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2/6/26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2/6/26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2/6/26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2/6/26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2/6/26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2/6/26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FF00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FF66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480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Some reflections on serpents and dragons</a:t>
            </a:r>
          </a:p>
        </p:txBody>
      </p:sp>
    </p:spTree>
    <p:extLst>
      <p:ext uri="{BB962C8B-B14F-4D97-AF65-F5344CB8AC3E}">
        <p14:creationId xmlns:p14="http://schemas.microsoft.com/office/powerpoint/2010/main" val="122963671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lternate Process 17">
            <a:extLst>
              <a:ext uri="{FF2B5EF4-FFF2-40B4-BE49-F238E27FC236}">
                <a16:creationId xmlns:a16="http://schemas.microsoft.com/office/drawing/2014/main" id="{8E5D73D3-0FF4-7F42-8B40-614748C2E221}"/>
              </a:ext>
            </a:extLst>
          </p:cNvPr>
          <p:cNvSpPr/>
          <p:nvPr/>
        </p:nvSpPr>
        <p:spPr>
          <a:xfrm>
            <a:off x="1752600" y="5715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Alternate Process 16">
            <a:extLst>
              <a:ext uri="{FF2B5EF4-FFF2-40B4-BE49-F238E27FC236}">
                <a16:creationId xmlns:a16="http://schemas.microsoft.com/office/drawing/2014/main" id="{11F14A7C-21BB-8842-B53B-5AC70F3E96BA}"/>
              </a:ext>
            </a:extLst>
          </p:cNvPr>
          <p:cNvSpPr/>
          <p:nvPr/>
        </p:nvSpPr>
        <p:spPr>
          <a:xfrm>
            <a:off x="17526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EF0ED2AA-FD04-8540-AA97-4863D0821FC9}"/>
              </a:ext>
            </a:extLst>
          </p:cNvPr>
          <p:cNvSpPr/>
          <p:nvPr/>
        </p:nvSpPr>
        <p:spPr>
          <a:xfrm>
            <a:off x="1752600" y="3581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43182" y="1485714"/>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541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serpents/dragons occur in which traditions?</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err="1">
                <a:solidFill>
                  <a:srgbClr val="0000FF"/>
                </a:solidFill>
              </a:rPr>
              <a:t>meso-american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err="1">
                <a:solidFill>
                  <a:srgbClr val="0000FF"/>
                </a:solidFill>
              </a:rPr>
              <a:t>egyptology</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err="1">
                <a:solidFill>
                  <a:srgbClr val="0000FF"/>
                </a:solidFill>
              </a:rPr>
              <a:t>norse</a:t>
            </a:r>
            <a:r>
              <a:rPr lang="en-GB" sz="2400" dirty="0">
                <a:solidFill>
                  <a:srgbClr val="0000FF"/>
                </a:solidFill>
              </a:rPr>
              <a:t> mythology</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dragons are often good in  .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western religions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eastern religions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animistic traditions</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one </a:t>
            </a:r>
            <a:r>
              <a:rPr lang="en-US" sz="2800" dirty="0" err="1"/>
              <a:t>apocraphal</a:t>
            </a:r>
            <a:r>
              <a:rPr lang="en-US" sz="2800" dirty="0"/>
              <a:t> story of daniel has him kill . . . ?</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 dragon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a he-goat</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the lions in the den</a:t>
            </a:r>
            <a:endParaRPr lang="en-GB" sz="2400" dirty="0">
              <a:solidFill>
                <a:srgbClr val="0000FF"/>
              </a:solidFill>
            </a:endParaRPr>
          </a:p>
        </p:txBody>
      </p:sp>
    </p:spTree>
    <p:extLst>
      <p:ext uri="{BB962C8B-B14F-4D97-AF65-F5344CB8AC3E}">
        <p14:creationId xmlns:p14="http://schemas.microsoft.com/office/powerpoint/2010/main" val="811476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3" grpId="0" animBg="1"/>
      <p:bldP spid="10"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0080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600" dirty="0">
                <a:solidFill>
                  <a:srgbClr val="660066"/>
                </a:solidFill>
                <a:effectLst>
                  <a:outerShdw blurRad="50800" dist="38100" dir="2700000" algn="tl" rotWithShape="0">
                    <a:prstClr val="black">
                      <a:alpha val="40000"/>
                    </a:prstClr>
                  </a:outerShdw>
                </a:effectLst>
                <a:latin typeface="Estelle Black SF" pitchFamily="2" charset="0"/>
              </a:rPr>
              <a:t>Wherewith shall I come before the </a:t>
            </a:r>
            <a:r>
              <a:rPr lang="en-US" sz="36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600" dirty="0">
                <a:solidFill>
                  <a:srgbClr val="660066"/>
                </a:solidFill>
                <a:effectLst>
                  <a:outerShdw blurRad="50800" dist="38100" dir="2700000" algn="tl" rotWithShape="0">
                    <a:prstClr val="black">
                      <a:alpha val="40000"/>
                    </a:prstClr>
                  </a:outerShdw>
                </a:effectLst>
                <a:latin typeface="Estelle Black SF" pitchFamily="2" charset="0"/>
              </a:rPr>
              <a:t>, and bow myself before the high God? shall I come before him with burnt offerings, with calves of a year old? Will the </a:t>
            </a:r>
            <a:r>
              <a:rPr lang="en-US" sz="36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600" dirty="0">
                <a:solidFill>
                  <a:srgbClr val="660066"/>
                </a:solidFill>
                <a:effectLst>
                  <a:outerShdw blurRad="50800" dist="38100" dir="2700000" algn="tl" rotWithShape="0">
                    <a:prstClr val="black">
                      <a:alpha val="40000"/>
                    </a:prstClr>
                  </a:outerShdw>
                </a:effectLst>
                <a:latin typeface="Estelle Black SF" pitchFamily="2" charset="0"/>
              </a:rPr>
              <a:t> be pleased with thousands of rams, or with ten thousands of rivers of oil? shall I give my firstborn for my transgression, the fruit of my body for the sin of my soul? He hath shewed thee, O man, what is good; and what doth the </a:t>
            </a:r>
            <a:r>
              <a:rPr lang="en-US" sz="36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600" dirty="0">
                <a:solidFill>
                  <a:srgbClr val="660066"/>
                </a:solidFill>
                <a:effectLst>
                  <a:outerShdw blurRad="50800" dist="38100" dir="2700000" algn="tl" rotWithShape="0">
                    <a:prstClr val="black">
                      <a:alpha val="40000"/>
                    </a:prstClr>
                  </a:outerShdw>
                </a:effectLst>
                <a:latin typeface="Estelle Black SF" pitchFamily="2" charset="0"/>
              </a:rPr>
              <a:t> require of thee, but to do justly, and to love mercy, and to walk humbly with thy God?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Micah 6:6-8 (KJV)</a:t>
            </a:r>
          </a:p>
        </p:txBody>
      </p:sp>
    </p:spTree>
    <p:extLst>
      <p:ext uri="{BB962C8B-B14F-4D97-AF65-F5344CB8AC3E}">
        <p14:creationId xmlns:p14="http://schemas.microsoft.com/office/powerpoint/2010/main" val="29193361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200" dirty="0">
                <a:solidFill>
                  <a:srgbClr val="660066"/>
                </a:solidFill>
                <a:effectLst>
                  <a:outerShdw blurRad="50800" dist="38100" dir="2700000" algn="tl" rotWithShape="0">
                    <a:prstClr val="black">
                      <a:alpha val="40000"/>
                    </a:prstClr>
                  </a:outerShdw>
                </a:effectLst>
                <a:latin typeface="Estelle Black SF" pitchFamily="2" charset="0"/>
              </a:rPr>
              <a:t>With what shall I come before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 </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and bow down before the exalted God? Shall I come before him with burnt offerings, with calves a year old? Will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be pleased with thousands of rams, with ten thousand rivers of olive oil? Shall I offer my firstborn for my transgression, the fruit of my body for the sin of my soul? He has shown you, O mortal, what is good. And what does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require of you? To act justly and to love mercy and to walk humbly with your God.</a:t>
            </a:r>
            <a:endParaRPr lang="en-US" sz="3200" dirty="0">
              <a:solidFill>
                <a:srgbClr val="660066"/>
              </a:solidFill>
              <a:effectLst>
                <a:outerShdw blurRad="50800" dist="38100" dir="2700000" algn="tl" rotWithShape="0">
                  <a:prstClr val="black">
                    <a:alpha val="40000"/>
                  </a:prstClr>
                </a:outerShdw>
              </a:effectLst>
              <a:latin typeface="Estelle Black SF" pitchFamily="2" charset="0"/>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Micah 6:6-8 (NIV)</a:t>
            </a:r>
          </a:p>
        </p:txBody>
      </p:sp>
    </p:spTree>
    <p:extLst>
      <p:ext uri="{BB962C8B-B14F-4D97-AF65-F5344CB8AC3E}">
        <p14:creationId xmlns:p14="http://schemas.microsoft.com/office/powerpoint/2010/main" val="16097006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0"/>
            <a:ext cx="4343400" cy="82227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1:175-186</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2:124-133; 143</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295406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ternate Process 16">
            <a:extLst>
              <a:ext uri="{FF2B5EF4-FFF2-40B4-BE49-F238E27FC236}">
                <a16:creationId xmlns:a16="http://schemas.microsoft.com/office/drawing/2014/main" id="{C008216E-2C5E-254E-9391-1558296ED3ED}"/>
              </a:ext>
            </a:extLst>
          </p:cNvPr>
          <p:cNvSpPr/>
          <p:nvPr/>
        </p:nvSpPr>
        <p:spPr>
          <a:xfrm>
            <a:off x="1752600" y="6096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EF0ED2AA-FD04-8540-AA97-4863D0821FC9}"/>
              </a:ext>
            </a:extLst>
          </p:cNvPr>
          <p:cNvSpPr/>
          <p:nvPr/>
        </p:nvSpPr>
        <p:spPr>
          <a:xfrm>
            <a:off x="1767155" y="5715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541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instrument has Phil learned?</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Saxophone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Piano</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Electric guitar</a:t>
            </a:r>
          </a:p>
        </p:txBody>
      </p:sp>
      <p:sp>
        <p:nvSpPr>
          <p:cNvPr id="11" name="Text Box 1"/>
          <p:cNvSpPr txBox="1">
            <a:spLocks noChangeArrowheads="1"/>
          </p:cNvSpPr>
          <p:nvPr/>
        </p:nvSpPr>
        <p:spPr bwMode="auto">
          <a:xfrm>
            <a:off x="1752600" y="2590801"/>
            <a:ext cx="8763000" cy="35086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t>How long has he had lessons for (by his teacher’s perspective)?</a:t>
            </a:r>
            <a:endParaRPr lang="en-GB" sz="24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One decade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One year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One day</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profession have we seen Phil learn?</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Physician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Ice Sculptor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Bank Teller</a:t>
            </a:r>
            <a:endParaRPr lang="en-GB" sz="2400" dirty="0">
              <a:solidFill>
                <a:srgbClr val="0000FF"/>
              </a:solidFill>
            </a:endParaRPr>
          </a:p>
        </p:txBody>
      </p:sp>
    </p:spTree>
    <p:extLst>
      <p:ext uri="{BB962C8B-B14F-4D97-AF65-F5344CB8AC3E}">
        <p14:creationId xmlns:p14="http://schemas.microsoft.com/office/powerpoint/2010/main" val="4051533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175432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Ground Hog Day</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a:solidFill>
                  <a:schemeClr val="tx1">
                    <a:lumMod val="85000"/>
                    <a:lumOff val="15000"/>
                  </a:schemeClr>
                </a:solidFill>
              </a:rPr>
              <a:t>end</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333161039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0"/>
            <a:ext cx="7010400" cy="4506362"/>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The film ends up with a powerful message about living well.  What is the point of the Christian message about conducting yourself with compassion even if there is no eternal reward? What is the purpose of doing good?  What, if any, is the impact of saving a life (the same one) everyday if tomorrow you will have to do it again? Use Romans 12:1-2; Philippians 1:9-10; and 4:8 for Scriptural inspiration.</a:t>
            </a:r>
          </a:p>
        </p:txBody>
      </p:sp>
    </p:spTree>
    <p:extLst>
      <p:ext uri="{BB962C8B-B14F-4D97-AF65-F5344CB8AC3E}">
        <p14:creationId xmlns:p14="http://schemas.microsoft.com/office/powerpoint/2010/main" val="305475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76201"/>
            <a:ext cx="6324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Comparison</a:t>
            </a:r>
          </a:p>
        </p:txBody>
      </p:sp>
      <p:sp>
        <p:nvSpPr>
          <p:cNvPr id="4" name="Text Box 2"/>
          <p:cNvSpPr txBox="1">
            <a:spLocks noChangeArrowheads="1"/>
          </p:cNvSpPr>
          <p:nvPr/>
        </p:nvSpPr>
        <p:spPr bwMode="auto">
          <a:xfrm>
            <a:off x="3581400" y="2131867"/>
            <a:ext cx="7010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Work on religion analysis sheet</a:t>
            </a:r>
          </a:p>
        </p:txBody>
      </p:sp>
      <p:pic>
        <p:nvPicPr>
          <p:cNvPr id="10" name="Picture 9">
            <a:extLst>
              <a:ext uri="{FF2B5EF4-FFF2-40B4-BE49-F238E27FC236}">
                <a16:creationId xmlns:a16="http://schemas.microsoft.com/office/drawing/2014/main" id="{B60FB4D7-3C70-3B48-BACB-A9BAD48C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93382"/>
            <a:ext cx="3657600" cy="3164619"/>
          </a:xfrm>
          <a:prstGeom prst="rect">
            <a:avLst/>
          </a:prstGeom>
        </p:spPr>
      </p:pic>
      <p:sp>
        <p:nvSpPr>
          <p:cNvPr id="7" name="Text Box 2"/>
          <p:cNvSpPr txBox="1">
            <a:spLocks noChangeArrowheads="1"/>
          </p:cNvSpPr>
          <p:nvPr/>
        </p:nvSpPr>
        <p:spPr bwMode="auto">
          <a:xfrm>
            <a:off x="5181600" y="6400801"/>
            <a:ext cx="51816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What’s alike?  What’s different?</a:t>
            </a:r>
          </a:p>
        </p:txBody>
      </p:sp>
    </p:spTree>
    <p:extLst>
      <p:ext uri="{BB962C8B-B14F-4D97-AF65-F5344CB8AC3E}">
        <p14:creationId xmlns:p14="http://schemas.microsoft.com/office/powerpoint/2010/main" val="142746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TotalTime>
  <Words>488</Words>
  <Application>Microsoft Macintosh PowerPoint</Application>
  <PresentationFormat>Widescreen</PresentationFormat>
  <Paragraphs>54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 JSP Ross</vt:lpstr>
      <vt:lpstr>Arial</vt:lpstr>
      <vt:lpstr>Calibri</vt:lpstr>
      <vt:lpstr>Estelle Black SF</vt:lpstr>
      <vt:lpstr>Impact</vt:lpstr>
      <vt:lpstr>Wingdings</vt:lpstr>
      <vt:lpstr>Office Theme</vt:lpstr>
      <vt:lpstr>PowerPoint Presentation</vt:lpstr>
      <vt:lpstr>Wherewith shall I come before the Lord, and bow myself before the high God? shall I come before him with burnt offerings, with calves of a year old? Will the Lord be pleased with thousands of rams, or with ten thousands of rivers of oil? shall I give my firstborn for my transgression, the fruit of my body for the sin of my soul? He hath shewed thee, O man, what is good; and what doth the Lord require of thee, but to do justly, and to love mercy, and to walk humbly with thy God?</vt:lpstr>
      <vt:lpstr>With what shall I come before the Lord and bow down before the exalted God? Shall I come before him with burnt offerings, with calves a year old? Will the Lord be pleased with thousands of rams, with ten thousand rivers of olive oil? Shall I offer my firstborn for my transgression, the fruit of my body for the sin of my soul? He has shown you, O mortal, what is good. And what does the Lord require of you? To act justly and to love mercy and to walk humbly with your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108</cp:revision>
  <dcterms:created xsi:type="dcterms:W3CDTF">2014-02-18T19:43:15Z</dcterms:created>
  <dcterms:modified xsi:type="dcterms:W3CDTF">2026-02-06T20:29:44Z</dcterms:modified>
</cp:coreProperties>
</file>