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76" r:id="rId2"/>
    <p:sldId id="409" r:id="rId3"/>
    <p:sldId id="338" r:id="rId4"/>
    <p:sldId id="339" r:id="rId5"/>
    <p:sldId id="564" r:id="rId6"/>
    <p:sldId id="568" r:id="rId7"/>
    <p:sldId id="532" r:id="rId8"/>
    <p:sldId id="570" r:id="rId9"/>
    <p:sldId id="576" r:id="rId10"/>
    <p:sldId id="572" r:id="rId11"/>
    <p:sldId id="574" r:id="rId12"/>
    <p:sldId id="578" r:id="rId13"/>
    <p:sldId id="587" r:id="rId14"/>
    <p:sldId id="590" r:id="rId15"/>
    <p:sldId id="323" r:id="rId16"/>
    <p:sldId id="317" r:id="rId17"/>
    <p:sldId id="558" r:id="rId18"/>
    <p:sldId id="592" r:id="rId19"/>
    <p:sldId id="598" r:id="rId20"/>
    <p:sldId id="594" r:id="rId21"/>
    <p:sldId id="593" r:id="rId22"/>
    <p:sldId id="599" r:id="rId23"/>
    <p:sldId id="584" r:id="rId24"/>
    <p:sldId id="341" r:id="rId25"/>
    <p:sldId id="372" r:id="rId26"/>
    <p:sldId id="559" r:id="rId27"/>
    <p:sldId id="373" r:id="rId28"/>
    <p:sldId id="401" r:id="rId29"/>
    <p:sldId id="400" r:id="rId30"/>
    <p:sldId id="405" r:id="rId31"/>
    <p:sldId id="407" r:id="rId3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7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7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7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7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7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8"/>
    <p:restoredTop sz="94694"/>
  </p:normalViewPr>
  <p:slideViewPr>
    <p:cSldViewPr>
      <p:cViewPr varScale="1">
        <p:scale>
          <a:sx n="107" d="100"/>
          <a:sy n="107" d="100"/>
        </p:scale>
        <p:origin x="200" y="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fld id="{8CB7F3F3-29BE-4C23-AB0E-2D4AA450FBEE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52" charset="0"/>
              </a:defRPr>
            </a:lvl1pPr>
          </a:lstStyle>
          <a:p>
            <a:pPr>
              <a:defRPr/>
            </a:pPr>
            <a:fld id="{B1208A46-CBBB-4942-95C9-0208B3024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44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ＭＳ Ｐゴシック" pitchFamily="5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5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FD6FF1-3C76-4A4D-A5D6-12404D56C19F}" type="slidenum">
              <a:rPr lang="en-GB">
                <a:latin typeface="Calibri" pitchFamily="79" charset="0"/>
              </a:rPr>
              <a:pPr/>
              <a:t>1</a:t>
            </a:fld>
            <a:endParaRPr lang="en-GB">
              <a:latin typeface="Calibri" pitchFamily="79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10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941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11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9556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180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2D2B4-8E94-4BDF-A55B-007606A7D41F}" type="slidenum">
              <a:rPr lang="en-US" sz="1200">
                <a:latin typeface="Calibri" pitchFamily="79" charset="0"/>
              </a:rPr>
              <a:pPr algn="r"/>
              <a:t>13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98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2D2B4-8E94-4BDF-A55B-007606A7D41F}" type="slidenum">
              <a:rPr lang="en-US" sz="1200">
                <a:latin typeface="Calibri" pitchFamily="79" charset="0"/>
              </a:rPr>
              <a:pPr algn="r"/>
              <a:t>14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206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2A6340A-D33E-445A-BB18-F71CA80AE1AA}" type="slidenum">
              <a:rPr lang="en-US" sz="1200">
                <a:latin typeface="Calibri" pitchFamily="71" charset="0"/>
                <a:ea typeface="ＭＳ Ｐゴシック" pitchFamily="71" charset="-128"/>
                <a:cs typeface="ＭＳ Ｐゴシック" pitchFamily="71" charset="-128"/>
              </a:rPr>
              <a:pPr algn="r"/>
              <a:t>15</a:t>
            </a:fld>
            <a:endParaRPr lang="en-US" sz="1200">
              <a:latin typeface="Calibri" pitchFamily="71" charset="0"/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36F87-51E8-4486-B162-2B837BD1185B}" type="slidenum">
              <a:rPr lang="en-GB" sz="1200">
                <a:latin typeface="Calibri" pitchFamily="71" charset="0"/>
              </a:rPr>
              <a:pPr algn="r"/>
              <a:t>16</a:t>
            </a:fld>
            <a:endParaRPr lang="en-GB" sz="1200">
              <a:latin typeface="Calibri" pitchFamily="71" charset="0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7057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3B92A-E8F5-2857-8C28-AEEFDCAB1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AF7CD8C0-1913-CD3D-5B58-C3F1F45186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7863533D-6A46-0DE5-D1AF-197391B69F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3997E486-60ED-3847-B75E-0C9893E488D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18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7279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69C68C-50F5-3C80-2D9E-4B3A4A43D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66FACB7E-ED4D-FF9E-AB5E-E4DFDF73BB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Text Box 2">
            <a:extLst>
              <a:ext uri="{FF2B5EF4-FFF2-40B4-BE49-F238E27FC236}">
                <a16:creationId xmlns:a16="http://schemas.microsoft.com/office/drawing/2014/main" id="{ABBD7515-7DD5-4570-9E26-4747E1427E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192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12705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42CA1-373C-600B-7883-F3C745300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0C802062-252F-9FB7-6364-A9780DB12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B808AB05-01EC-EBD5-D0EC-DC085B2DC8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677AAD6B-AD5D-DC65-5F72-7A099D96790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20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6980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86CCD-5EE7-0BF2-85D9-02ED3AA55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EDEBC3FB-2712-3501-FA3A-20E10B3102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2F19D356-F16E-2186-DF85-2DF0E9AC5F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79877D21-30C5-6944-C463-6E613B262428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21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842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32A07-C85A-C71A-3062-81221F239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B33BD389-2184-7C20-EE48-08B4E4FA0F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Text Box 2">
            <a:extLst>
              <a:ext uri="{FF2B5EF4-FFF2-40B4-BE49-F238E27FC236}">
                <a16:creationId xmlns:a16="http://schemas.microsoft.com/office/drawing/2014/main" id="{60B9EB14-ED2E-2E7F-5526-28CA48999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11915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79" charset="2"/>
              <a:buChar char="v"/>
            </a:pPr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  <p:sp>
        <p:nvSpPr>
          <p:cNvPr id="860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2D2B4-8E94-4BDF-A55B-007606A7D41F}" type="slidenum">
              <a:rPr lang="en-US" sz="1200">
                <a:latin typeface="Calibri" pitchFamily="79" charset="0"/>
              </a:rPr>
              <a:pPr algn="r"/>
              <a:t>23</a:t>
            </a:fld>
            <a:endParaRPr lang="en-US" sz="1200">
              <a:latin typeface="Calibri" pitchFamily="7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4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2A6340A-D33E-445A-BB18-F71CA80AE1AA}" type="slidenum">
              <a:rPr lang="en-US" sz="1200">
                <a:latin typeface="Calibri" pitchFamily="71" charset="0"/>
                <a:ea typeface="ＭＳ Ｐゴシック" pitchFamily="71" charset="-128"/>
                <a:cs typeface="ＭＳ Ｐゴシック" pitchFamily="71" charset="-128"/>
              </a:rPr>
              <a:pPr algn="r"/>
              <a:t>24</a:t>
            </a:fld>
            <a:endParaRPr lang="en-US" sz="1200">
              <a:latin typeface="Calibri" pitchFamily="71" charset="0"/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36F87-51E8-4486-B162-2B837BD1185B}" type="slidenum">
              <a:rPr lang="en-GB" sz="1200">
                <a:latin typeface="Calibri" pitchFamily="71" charset="0"/>
              </a:rPr>
              <a:pPr algn="r"/>
              <a:t>25</a:t>
            </a:fld>
            <a:endParaRPr lang="en-GB" sz="1200">
              <a:latin typeface="Calibri" pitchFamily="71" charset="0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68247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2A6340A-D33E-445A-BB18-F71CA80AE1AA}" type="slidenum">
              <a:rPr lang="en-US" sz="1200">
                <a:latin typeface="Calibri" pitchFamily="71" charset="0"/>
                <a:ea typeface="ＭＳ Ｐゴシック" pitchFamily="71" charset="-128"/>
                <a:cs typeface="ＭＳ Ｐゴシック" pitchFamily="71" charset="-128"/>
              </a:rPr>
              <a:pPr algn="r"/>
              <a:t>27</a:t>
            </a:fld>
            <a:endParaRPr lang="en-US" sz="1200">
              <a:latin typeface="Calibri" pitchFamily="71" charset="0"/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FD6FF1-3C76-4A4D-A5D6-12404D56C19F}" type="slidenum">
              <a:rPr lang="en-GB">
                <a:latin typeface="Calibri" pitchFamily="79" charset="0"/>
              </a:rPr>
              <a:pPr/>
              <a:t>28</a:t>
            </a:fld>
            <a:endParaRPr lang="en-GB">
              <a:latin typeface="Calibri" pitchFamily="79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noFill/>
        </p:spPr>
        <p:txBody>
          <a:bodyPr wrap="none" anchor="ctr"/>
          <a:lstStyle/>
          <a:p>
            <a:endParaRPr lang="en-US">
              <a:ea typeface="ＭＳ Ｐゴシック" pitchFamily="79" charset="-128"/>
              <a:cs typeface="ＭＳ Ｐゴシック" pitchFamily="79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2A6340A-D33E-445A-BB18-F71CA80AE1AA}" type="slidenum">
              <a:rPr lang="en-US" sz="1200">
                <a:latin typeface="Calibri" pitchFamily="71" charset="0"/>
                <a:ea typeface="ＭＳ Ｐゴシック" pitchFamily="71" charset="-128"/>
                <a:cs typeface="ＭＳ Ｐゴシック" pitchFamily="71" charset="-128"/>
              </a:rPr>
              <a:pPr algn="r"/>
              <a:t>29</a:t>
            </a:fld>
            <a:endParaRPr lang="en-US" sz="1200">
              <a:latin typeface="Calibri" pitchFamily="71" charset="0"/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2C36F87-51E8-4486-B162-2B837BD1185B}" type="slidenum">
              <a:rPr lang="en-GB" sz="1200">
                <a:latin typeface="Calibri" pitchFamily="71" charset="0"/>
              </a:rPr>
              <a:pPr algn="r"/>
              <a:t>30</a:t>
            </a:fld>
            <a:endParaRPr lang="en-GB" sz="1200">
              <a:latin typeface="Calibri" pitchFamily="71" charset="0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54113" y="685800"/>
            <a:ext cx="4549775" cy="342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09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87988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870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2A6340A-D33E-445A-BB18-F71CA80AE1AA}" type="slidenum">
              <a:rPr lang="en-US" sz="1200">
                <a:latin typeface="Calibri" pitchFamily="71" charset="0"/>
                <a:ea typeface="ＭＳ Ｐゴシック" pitchFamily="71" charset="-128"/>
                <a:cs typeface="ＭＳ Ｐゴシック" pitchFamily="71" charset="-128"/>
              </a:rPr>
              <a:pPr algn="r"/>
              <a:t>31</a:t>
            </a:fld>
            <a:endParaRPr lang="en-US" sz="1200">
              <a:latin typeface="Calibri" pitchFamily="71" charset="0"/>
              <a:ea typeface="ＭＳ Ｐゴシック" pitchFamily="71" charset="-128"/>
              <a:cs typeface="ＭＳ Ｐゴシック" pitchFamily="7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n-US">
              <a:ea typeface="ＭＳ Ｐゴシック" pitchFamily="74" charset="-128"/>
              <a:cs typeface="ＭＳ Ｐゴシック" pitchFamily="7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5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93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6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429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9450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71" charset="2"/>
              <a:buChar char="v"/>
            </a:pPr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  <p:sp>
        <p:nvSpPr>
          <p:cNvPr id="931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7F0F1A5-C187-4719-9988-5E5C61A71B60}" type="slidenum">
              <a:rPr lang="en-US" sz="1200">
                <a:latin typeface="Calibri" pitchFamily="71" charset="0"/>
              </a:rPr>
              <a:pPr algn="r"/>
              <a:t>8</a:t>
            </a:fld>
            <a:endParaRPr lang="en-US" sz="1200">
              <a:latin typeface="Calibri" pitchFamily="7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946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41350" y="914400"/>
            <a:ext cx="5573713" cy="31353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none" anchor="ctr"/>
          <a:lstStyle/>
          <a:p>
            <a:endParaRPr lang="en-US">
              <a:ea typeface="ＭＳ Ｐゴシック" pitchFamily="71" charset="-128"/>
              <a:cs typeface="ＭＳ Ｐゴシック" pitchFamily="7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82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86EB0-60A7-4F0A-9BA5-038F20A3DD47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4B948-A2AC-4E2D-A1C7-CDB574152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5945E-53B5-44D0-991C-51D7ED4750F1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66411-37B1-459E-AF18-F8B8CC7EA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4053C-40D5-4A65-8B5E-B01C75AB3887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D4E38-4BD5-4CD8-8721-699F141B4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70880" cy="11434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09600" y="6246814"/>
            <a:ext cx="2836333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4169834" y="6246814"/>
            <a:ext cx="3862917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741833" y="6246814"/>
            <a:ext cx="2838451" cy="473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3664C-AD9C-4C07-803C-8BEB3F2B1A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D8F45-5539-44DF-BA33-E3476D4B56AB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E3DBE-0B51-4BD4-8A02-A37941A24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49BDF-0FF4-455F-BF39-46BB987D56D0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9373-0138-4C14-ADA0-38A2C4803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818A5-AF1C-4A30-8A75-6B22BD57A1F6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A8903-6EE0-4891-A116-119C717C8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BFF89-49D2-44EB-B9D7-814D71640F52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C20D5-D9A0-486E-BFB6-F27459060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7D2D4-C7A1-433F-AED7-24B39BF442B9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05FDD-ADD7-4190-936E-52B6A6289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4F989-ED77-44FE-8127-EB4A5AEBDF6B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BE9A1-FBE8-4B9B-B3F7-E88E5B6AC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5EB6D-A39F-4855-A7FD-03B29555FC66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69ED8-DA6A-48AC-87E1-8CD3FC68D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59D0-6E30-42F3-8129-0ABF21C32910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5C602-B062-4220-BE56-E60F29C2E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fld id="{CF55BFE7-9EBC-4FAE-960C-ADEC4F70D314}" type="datetime1">
              <a:rPr lang="en-US"/>
              <a:pPr>
                <a:defRPr/>
              </a:pPr>
              <a:t>2/20/26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52" charset="0"/>
              </a:defRPr>
            </a:lvl1pPr>
          </a:lstStyle>
          <a:p>
            <a:pPr>
              <a:defRPr/>
            </a:pPr>
            <a:fld id="{5B9D535B-F9BE-4565-86DF-DCDF6C72B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52" charset="-128"/>
          <a:cs typeface="ＭＳ Ｐゴシック" pitchFamily="5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52" charset="-128"/>
          <a:cs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79" charset="0"/>
        <a:buChar char="•"/>
        <a:defRPr sz="3200" kern="1200">
          <a:solidFill>
            <a:schemeClr val="tx1"/>
          </a:solidFill>
          <a:latin typeface="+mn-lt"/>
          <a:ea typeface="ＭＳ Ｐゴシック" pitchFamily="52" charset="-128"/>
          <a:cs typeface="ＭＳ Ｐゴシック" pitchFamily="5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79" charset="0"/>
        <a:buChar char="–"/>
        <a:defRPr sz="28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79" charset="0"/>
        <a:buChar char="•"/>
        <a:defRPr sz="24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79" charset="0"/>
        <a:buChar char="–"/>
        <a:defRPr sz="20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79" charset="0"/>
        <a:buChar char="»"/>
        <a:defRPr sz="2000" kern="1200">
          <a:solidFill>
            <a:schemeClr val="tx1"/>
          </a:solidFill>
          <a:latin typeface="+mn-lt"/>
          <a:ea typeface="ＭＳ Ｐゴシック" pitchFamily="5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52600" y="33528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The Hajj as part of the Eid al-Adha 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19983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52600" y="33528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Legacies of the Eid al-Adha 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1477224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lternate Process 16">
            <a:extLst>
              <a:ext uri="{FF2B5EF4-FFF2-40B4-BE49-F238E27FC236}">
                <a16:creationId xmlns:a16="http://schemas.microsoft.com/office/drawing/2014/main" id="{10D01D31-3512-6D47-A1DB-EFB072E90E5D}"/>
              </a:ext>
            </a:extLst>
          </p:cNvPr>
          <p:cNvSpPr/>
          <p:nvPr/>
        </p:nvSpPr>
        <p:spPr>
          <a:xfrm>
            <a:off x="1752600" y="6096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lternate Process 15">
            <a:extLst>
              <a:ext uri="{FF2B5EF4-FFF2-40B4-BE49-F238E27FC236}">
                <a16:creationId xmlns:a16="http://schemas.microsoft.com/office/drawing/2014/main" id="{EF0ED2AA-FD04-8540-AA97-4863D0821FC9}"/>
              </a:ext>
            </a:extLst>
          </p:cNvPr>
          <p:cNvSpPr/>
          <p:nvPr/>
        </p:nvSpPr>
        <p:spPr>
          <a:xfrm>
            <a:off x="1767155" y="57912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lternate Process 12"/>
          <p:cNvSpPr/>
          <p:nvPr/>
        </p:nvSpPr>
        <p:spPr>
          <a:xfrm>
            <a:off x="1752600" y="3951273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Alternate Process 9"/>
          <p:cNvSpPr/>
          <p:nvPr/>
        </p:nvSpPr>
        <p:spPr>
          <a:xfrm>
            <a:off x="1752600" y="1524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Alternate Process 8"/>
          <p:cNvSpPr/>
          <p:nvPr/>
        </p:nvSpPr>
        <p:spPr>
          <a:xfrm>
            <a:off x="1752600" y="1143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1752600" y="762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Mecca is . . . ?</a:t>
            </a:r>
            <a:endParaRPr lang="en-GB" sz="3300" dirty="0"/>
          </a:p>
        </p:txBody>
      </p:sp>
      <p:sp>
        <p:nvSpPr>
          <p:cNvPr id="64516" name="Text Box 2"/>
          <p:cNvSpPr txBox="1">
            <a:spLocks noChangeArrowheads="1"/>
          </p:cNvSpPr>
          <p:nvPr/>
        </p:nvSpPr>
        <p:spPr bwMode="auto">
          <a:xfrm>
            <a:off x="1905000" y="7620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Birthplace of Allah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Birthplace (origin) of Muhammed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Birthplace (origin) of Adam &amp; Eve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1752600" y="25908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What is the Kaaba?</a:t>
            </a:r>
            <a:endParaRPr lang="en-GB" sz="3300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905000" y="32004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 destination place for tourists to take pictures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Large black cubic rock that is the center for Eid al-</a:t>
            </a:r>
            <a:r>
              <a:rPr lang="en-US" sz="2400" dirty="0" err="1">
                <a:solidFill>
                  <a:srgbClr val="0000FF"/>
                </a:solidFill>
              </a:rPr>
              <a:t>Ahad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Temple built by Abraham on site of Adam’s temple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1752600" y="5152129"/>
            <a:ext cx="87630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2800" dirty="0"/>
              <a:t>Integral part of the Eid al-</a:t>
            </a:r>
            <a:r>
              <a:rPr lang="en-US" sz="2800" dirty="0" err="1"/>
              <a:t>Adha</a:t>
            </a:r>
            <a:r>
              <a:rPr lang="en-US" sz="2800" dirty="0"/>
              <a:t>?</a:t>
            </a:r>
            <a:endParaRPr lang="en-GB" sz="28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905000" y="5726128"/>
            <a:ext cx="87630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Personal sacrifice for others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Respect for elders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Music accompaniment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080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3" grpId="0" animBg="1"/>
      <p:bldP spid="10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76201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2">
                    <a:lumMod val="50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Reading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62600" y="2209800"/>
            <a:ext cx="4343400" cy="81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Book 1:257-278</a:t>
            </a:r>
          </a:p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Book 2:145-147; 154-163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800600" y="6400801"/>
            <a:ext cx="57150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 algn="r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b="1" i="1" dirty="0">
                <a:solidFill>
                  <a:schemeClr val="bg1">
                    <a:lumMod val="65000"/>
                  </a:schemeClr>
                </a:solidFill>
                <a:latin typeface=" JSP Ross"/>
                <a:cs typeface=" JSP Ross"/>
              </a:rPr>
              <a:t>Good overview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919A82-D998-FF40-9F75-5CFA92D4CF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087743"/>
            <a:ext cx="2088224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3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76201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Time to work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62600" y="2209800"/>
            <a:ext cx="4343400" cy="204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Journal pages</a:t>
            </a:r>
          </a:p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Reading</a:t>
            </a:r>
          </a:p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Notes</a:t>
            </a:r>
          </a:p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Homework</a:t>
            </a:r>
          </a:p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Anything else . . .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800600" y="6400801"/>
            <a:ext cx="57150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 algn="r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b="1" i="1" dirty="0">
                <a:solidFill>
                  <a:schemeClr val="bg1">
                    <a:lumMod val="65000"/>
                  </a:schemeClr>
                </a:solidFill>
                <a:latin typeface=" JSP Ross"/>
                <a:cs typeface=" JSP Ross"/>
              </a:rPr>
              <a:t>Work on stuff!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80AA1B-0182-0A4D-85CA-9CBF0F644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127" y="3127601"/>
            <a:ext cx="3033346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65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7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5000" y="762000"/>
            <a:ext cx="8305800" cy="1828800"/>
          </a:xfrm>
        </p:spPr>
        <p:txBody>
          <a:bodyPr anchor="t"/>
          <a:lstStyle/>
          <a:p>
            <a:pPr>
              <a:lnSpc>
                <a:spcPct val="120000"/>
              </a:lnSpc>
              <a:defRPr/>
            </a:pPr>
            <a:r>
              <a:rPr lang="en-US" dirty="0">
                <a:solidFill>
                  <a:srgbClr val="4F6228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Estelle Black SF" pitchFamily="52" charset="0"/>
              </a:rPr>
              <a:t>And He has made me blessed wherever I am.</a:t>
            </a:r>
            <a:endParaRPr lang="en-US" dirty="0">
              <a:solidFill>
                <a:srgbClr val="4F6228"/>
              </a:solidFill>
              <a:latin typeface="Helvetica" pitchFamily="52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5943600" y="58674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 err="1"/>
              <a:t>Qu’ran</a:t>
            </a:r>
            <a:r>
              <a:rPr lang="en-US" b="1" i="1" dirty="0"/>
              <a:t> 19:31</a:t>
            </a:r>
          </a:p>
        </p:txBody>
      </p:sp>
    </p:spTree>
    <p:extLst>
      <p:ext uri="{BB962C8B-B14F-4D97-AF65-F5344CB8AC3E}">
        <p14:creationId xmlns:p14="http://schemas.microsoft.com/office/powerpoint/2010/main" val="312604833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9A72F-DE27-179A-06F2-1E5F1E93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>
            <a:extLst>
              <a:ext uri="{FF2B5EF4-FFF2-40B4-BE49-F238E27FC236}">
                <a16:creationId xmlns:a16="http://schemas.microsoft.com/office/drawing/2014/main" id="{774B0F81-54BE-AF75-594D-4C580858C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CB9932FD-CE2C-2523-C05B-41586987F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3528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Islam in contrast to Christianity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1229069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E9FDF-6B96-5D96-DC8E-02974D925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ernate Process 2">
            <a:extLst>
              <a:ext uri="{FF2B5EF4-FFF2-40B4-BE49-F238E27FC236}">
                <a16:creationId xmlns:a16="http://schemas.microsoft.com/office/drawing/2014/main" id="{EDA8614B-B29C-672D-B2EE-299F72845B47}"/>
              </a:ext>
            </a:extLst>
          </p:cNvPr>
          <p:cNvSpPr/>
          <p:nvPr/>
        </p:nvSpPr>
        <p:spPr>
          <a:xfrm>
            <a:off x="1767155" y="6096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Alternate Process 1">
            <a:extLst>
              <a:ext uri="{FF2B5EF4-FFF2-40B4-BE49-F238E27FC236}">
                <a16:creationId xmlns:a16="http://schemas.microsoft.com/office/drawing/2014/main" id="{6C0F847C-4303-F72C-0989-9343440E5AD4}"/>
              </a:ext>
            </a:extLst>
          </p:cNvPr>
          <p:cNvSpPr/>
          <p:nvPr/>
        </p:nvSpPr>
        <p:spPr>
          <a:xfrm>
            <a:off x="1767155" y="5715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Alternate Process 16">
            <a:extLst>
              <a:ext uri="{FF2B5EF4-FFF2-40B4-BE49-F238E27FC236}">
                <a16:creationId xmlns:a16="http://schemas.microsoft.com/office/drawing/2014/main" id="{A5508587-0908-BF4C-0917-66095CE2A82A}"/>
              </a:ext>
            </a:extLst>
          </p:cNvPr>
          <p:cNvSpPr/>
          <p:nvPr/>
        </p:nvSpPr>
        <p:spPr>
          <a:xfrm>
            <a:off x="1752600" y="39624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lternate Process 15">
            <a:extLst>
              <a:ext uri="{FF2B5EF4-FFF2-40B4-BE49-F238E27FC236}">
                <a16:creationId xmlns:a16="http://schemas.microsoft.com/office/drawing/2014/main" id="{37262BF7-49CB-60E2-837B-2EE56EF52D8B}"/>
              </a:ext>
            </a:extLst>
          </p:cNvPr>
          <p:cNvSpPr/>
          <p:nvPr/>
        </p:nvSpPr>
        <p:spPr>
          <a:xfrm>
            <a:off x="1767155" y="35814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lternate Process 12">
            <a:extLst>
              <a:ext uri="{FF2B5EF4-FFF2-40B4-BE49-F238E27FC236}">
                <a16:creationId xmlns:a16="http://schemas.microsoft.com/office/drawing/2014/main" id="{574712DB-DF2B-0A17-26E2-7D8C44A06374}"/>
              </a:ext>
            </a:extLst>
          </p:cNvPr>
          <p:cNvSpPr/>
          <p:nvPr/>
        </p:nvSpPr>
        <p:spPr>
          <a:xfrm>
            <a:off x="1752600" y="32004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Alternate Process 9">
            <a:extLst>
              <a:ext uri="{FF2B5EF4-FFF2-40B4-BE49-F238E27FC236}">
                <a16:creationId xmlns:a16="http://schemas.microsoft.com/office/drawing/2014/main" id="{D6DBB16B-23BE-BBC6-1143-49CD97A1CC99}"/>
              </a:ext>
            </a:extLst>
          </p:cNvPr>
          <p:cNvSpPr/>
          <p:nvPr/>
        </p:nvSpPr>
        <p:spPr>
          <a:xfrm>
            <a:off x="1752600" y="1524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Alternate Process 8">
            <a:extLst>
              <a:ext uri="{FF2B5EF4-FFF2-40B4-BE49-F238E27FC236}">
                <a16:creationId xmlns:a16="http://schemas.microsoft.com/office/drawing/2014/main" id="{7E582181-E803-6C09-4207-55B81CF6E084}"/>
              </a:ext>
            </a:extLst>
          </p:cNvPr>
          <p:cNvSpPr/>
          <p:nvPr/>
        </p:nvSpPr>
        <p:spPr>
          <a:xfrm>
            <a:off x="1752600" y="762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515" name="Text Box 1">
            <a:extLst>
              <a:ext uri="{FF2B5EF4-FFF2-40B4-BE49-F238E27FC236}">
                <a16:creationId xmlns:a16="http://schemas.microsoft.com/office/drawing/2014/main" id="{BDF760F2-CD95-99F5-8697-C8D9364B8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76200"/>
            <a:ext cx="9220200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Islam &amp; Christianity view _____ as prophet(s)?</a:t>
            </a:r>
            <a:endParaRPr lang="en-GB" sz="3300" dirty="0"/>
          </a:p>
        </p:txBody>
      </p:sp>
      <p:sp>
        <p:nvSpPr>
          <p:cNvPr id="64516" name="Text Box 2">
            <a:extLst>
              <a:ext uri="{FF2B5EF4-FFF2-40B4-BE49-F238E27FC236}">
                <a16:creationId xmlns:a16="http://schemas.microsoft.com/office/drawing/2014/main" id="{CF475D4C-F742-5993-5582-45CAA597A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620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Noah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Isaiah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Moses</a:t>
            </a: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47CF421B-1B97-1974-E29F-26EED8960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08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Islam believes ______ about Jesus?</a:t>
            </a:r>
            <a:endParaRPr lang="en-GB" sz="3300" dirty="0"/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8D231568-4188-12A9-C426-97F731B19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004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 prophet of God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did not die but was taken to heaven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created by God (similar to Adam)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0EF26B63-8F4E-3B53-8DE3-5155D4244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152129"/>
            <a:ext cx="87630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2800" dirty="0"/>
              <a:t>Islam believes . . . ?</a:t>
            </a:r>
            <a:endParaRPr lang="en-GB" sz="2800" dirty="0"/>
          </a:p>
        </p:txBody>
      </p:sp>
      <p:sp>
        <p:nvSpPr>
          <p:cNvPr id="4" name="Alternate Process 3">
            <a:extLst>
              <a:ext uri="{FF2B5EF4-FFF2-40B4-BE49-F238E27FC236}">
                <a16:creationId xmlns:a16="http://schemas.microsoft.com/office/drawing/2014/main" id="{511509E8-ACC8-27EF-7336-3D288C597BEE}"/>
              </a:ext>
            </a:extLst>
          </p:cNvPr>
          <p:cNvSpPr/>
          <p:nvPr/>
        </p:nvSpPr>
        <p:spPr>
          <a:xfrm>
            <a:off x="1767154" y="6477000"/>
            <a:ext cx="9358045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257E8FE3-9C4F-E60F-0080-E53D4617A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726128"/>
            <a:ext cx="9448800" cy="1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resurrection for everyone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eternal consequences (Jannah/Jahannam)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Jesus will precede 2</a:t>
            </a:r>
            <a:r>
              <a:rPr lang="en-US" sz="2400" baseline="30000" dirty="0">
                <a:solidFill>
                  <a:srgbClr val="0000FF"/>
                </a:solidFill>
              </a:rPr>
              <a:t>nd</a:t>
            </a:r>
            <a:r>
              <a:rPr lang="en-US" sz="2400" dirty="0">
                <a:solidFill>
                  <a:srgbClr val="0000FF"/>
                </a:solidFill>
              </a:rPr>
              <a:t> coming of Mohammed to convince of Islam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3107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17" grpId="0" animBg="1"/>
      <p:bldP spid="16" grpId="0" animBg="1"/>
      <p:bldP spid="13" grpId="0" animBg="1"/>
      <p:bldP spid="10" grpId="0" animBg="1"/>
      <p:bldP spid="9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5000" y="762000"/>
            <a:ext cx="8305800" cy="1828800"/>
          </a:xfrm>
        </p:spPr>
        <p:txBody>
          <a:bodyPr anchor="t"/>
          <a:lstStyle/>
          <a:p>
            <a:pPr>
              <a:lnSpc>
                <a:spcPct val="120000"/>
              </a:lnSpc>
              <a:defRPr/>
            </a:pPr>
            <a:r>
              <a:rPr lang="en-US" sz="4000" dirty="0">
                <a:solidFill>
                  <a:srgbClr val="4F6228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Estelle Black SF" pitchFamily="52" charset="0"/>
              </a:rPr>
              <a:t>Do not buy the life of this world at the price of the Hereafter</a:t>
            </a:r>
            <a:endParaRPr lang="en-US" sz="1200" dirty="0">
              <a:solidFill>
                <a:srgbClr val="4F6228"/>
              </a:solidFill>
              <a:latin typeface="Helvetica" pitchFamily="52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5943600" y="58674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 err="1"/>
              <a:t>Qu’ran</a:t>
            </a:r>
            <a:r>
              <a:rPr lang="en-US" b="1" i="1" dirty="0"/>
              <a:t> 2:86</a:t>
            </a:r>
          </a:p>
        </p:txBody>
      </p:sp>
    </p:spTree>
    <p:extLst>
      <p:ext uri="{BB962C8B-B14F-4D97-AF65-F5344CB8AC3E}">
        <p14:creationId xmlns:p14="http://schemas.microsoft.com/office/powerpoint/2010/main" val="186993073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8C629-C5E8-9EA9-CE36-BB5413059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>
            <a:extLst>
              <a:ext uri="{FF2B5EF4-FFF2-40B4-BE49-F238E27FC236}">
                <a16:creationId xmlns:a16="http://schemas.microsoft.com/office/drawing/2014/main" id="{1BDF5C8B-10B1-915F-0BBC-54A6ACB2C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8474EA1E-7657-B625-407D-10E9DF9BD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352801"/>
            <a:ext cx="472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Understanding the Importance of  the NATURE of CHRIST as a difference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2826114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5827C-C407-639E-3D28-EFAC681A6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>
            <a:extLst>
              <a:ext uri="{FF2B5EF4-FFF2-40B4-BE49-F238E27FC236}">
                <a16:creationId xmlns:a16="http://schemas.microsoft.com/office/drawing/2014/main" id="{ED75D36E-6721-AC12-7C95-B3EF0AC8F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>
            <a:extLst>
              <a:ext uri="{FF2B5EF4-FFF2-40B4-BE49-F238E27FC236}">
                <a16:creationId xmlns:a16="http://schemas.microsoft.com/office/drawing/2014/main" id="{6D2C569C-272F-0BC9-D6B2-54B9A845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352801"/>
            <a:ext cx="472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Christianity difference between grace/salvation and other religious traditions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4178660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420B6-E0B7-D8F1-614B-75551EF40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e Process 1">
            <a:extLst>
              <a:ext uri="{FF2B5EF4-FFF2-40B4-BE49-F238E27FC236}">
                <a16:creationId xmlns:a16="http://schemas.microsoft.com/office/drawing/2014/main" id="{0BF432BE-8BE2-51D9-8558-C2046B665585}"/>
              </a:ext>
            </a:extLst>
          </p:cNvPr>
          <p:cNvSpPr/>
          <p:nvPr/>
        </p:nvSpPr>
        <p:spPr>
          <a:xfrm>
            <a:off x="1767155" y="5715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lternate Process 15">
            <a:extLst>
              <a:ext uri="{FF2B5EF4-FFF2-40B4-BE49-F238E27FC236}">
                <a16:creationId xmlns:a16="http://schemas.microsoft.com/office/drawing/2014/main" id="{7930D578-DD10-9D8C-893B-C721E4A4B475}"/>
              </a:ext>
            </a:extLst>
          </p:cNvPr>
          <p:cNvSpPr/>
          <p:nvPr/>
        </p:nvSpPr>
        <p:spPr>
          <a:xfrm>
            <a:off x="1767155" y="35814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Alternate Process 9">
            <a:extLst>
              <a:ext uri="{FF2B5EF4-FFF2-40B4-BE49-F238E27FC236}">
                <a16:creationId xmlns:a16="http://schemas.microsoft.com/office/drawing/2014/main" id="{6E3BFDA0-9628-4DC6-D87D-29846A27AA6C}"/>
              </a:ext>
            </a:extLst>
          </p:cNvPr>
          <p:cNvSpPr/>
          <p:nvPr/>
        </p:nvSpPr>
        <p:spPr>
          <a:xfrm>
            <a:off x="1752600" y="15240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515" name="Text Box 1">
            <a:extLst>
              <a:ext uri="{FF2B5EF4-FFF2-40B4-BE49-F238E27FC236}">
                <a16:creationId xmlns:a16="http://schemas.microsoft.com/office/drawing/2014/main" id="{09ECE199-EAB8-C176-B044-6336C21E2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76200"/>
            <a:ext cx="9220200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Hindu/Buddhist/Daoist view of “grace” . . ?</a:t>
            </a:r>
            <a:endParaRPr lang="en-GB" sz="3300" dirty="0"/>
          </a:p>
        </p:txBody>
      </p:sp>
      <p:sp>
        <p:nvSpPr>
          <p:cNvPr id="64516" name="Text Box 2">
            <a:extLst>
              <a:ext uri="{FF2B5EF4-FFF2-40B4-BE49-F238E27FC236}">
                <a16:creationId xmlns:a16="http://schemas.microsoft.com/office/drawing/2014/main" id="{D68B3F62-8DD1-5A3C-E8F5-FB4AF0A00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7620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Grace is the reincarnation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Grace is moksha/</a:t>
            </a:r>
            <a:r>
              <a:rPr lang="en-GB" sz="2400" dirty="0" err="1">
                <a:solidFill>
                  <a:srgbClr val="0000FF"/>
                </a:solidFill>
              </a:rPr>
              <a:t>nirvannah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None (only justice)</a:t>
            </a: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A4E37840-65BB-0169-D097-E7BAE8888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08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Islamic view of “grace” . . ?</a:t>
            </a:r>
            <a:endParaRPr lang="en-GB" sz="3300" dirty="0"/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1EAD2064-13D5-D481-C0FE-09A51DE9D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004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Allah’s willing forgiveness of transgressions against Sharia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none (only earned favor or forgiveness)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created by God (similar to Adam)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64173B18-97F1-F50E-F820-A9F4D6504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152129"/>
            <a:ext cx="87630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2800" dirty="0"/>
              <a:t>Christian view of “grace” . . ?</a:t>
            </a:r>
            <a:endParaRPr lang="en-GB" sz="2800" dirty="0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279CB8A1-97F7-3C9E-B9B4-BF442E081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726128"/>
            <a:ext cx="9448800" cy="1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unmerited favor by Christ’s sacrifice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earned favor or forgiveness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none (only perfect justice)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074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76201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 JSP Ross"/>
                <a:cs typeface=" JSP Ross"/>
              </a:rPr>
              <a:t>Discussion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562600" y="2209801"/>
            <a:ext cx="43434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Questions from reading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800600" y="6400801"/>
            <a:ext cx="57150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457200" indent="-457200" algn="r">
              <a:lnSpc>
                <a:spcPct val="95000"/>
              </a:lnSpc>
              <a:buClr>
                <a:schemeClr val="accent1">
                  <a:lumMod val="50000"/>
                </a:schemeClr>
              </a:buClr>
              <a:buSzPct val="140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b="1" i="1" dirty="0">
                <a:solidFill>
                  <a:schemeClr val="bg1">
                    <a:lumMod val="65000"/>
                  </a:schemeClr>
                </a:solidFill>
                <a:latin typeface=" JSP Ross"/>
                <a:cs typeface=" JSP Ross"/>
              </a:rPr>
              <a:t>Thoughts? Reflections?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273E4-D6D6-EB45-8ED8-95E4E6D543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1" y="5269228"/>
            <a:ext cx="3638917" cy="157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573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7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5000" y="762000"/>
            <a:ext cx="8305800" cy="3657600"/>
          </a:xfrm>
        </p:spPr>
        <p:txBody>
          <a:bodyPr anchor="t"/>
          <a:lstStyle/>
          <a:p>
            <a:pPr>
              <a:lnSpc>
                <a:spcPct val="120000"/>
              </a:lnSpc>
              <a:defRPr/>
            </a:pPr>
            <a:r>
              <a:rPr lang="en-US" dirty="0">
                <a:solidFill>
                  <a:srgbClr val="4F6228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Estelle Black SF" pitchFamily="52" charset="0"/>
              </a:rPr>
              <a:t>Indeed, those who have believed and done righteous deeds will have gardens beneath which rivers flow that is a great attainment.</a:t>
            </a:r>
            <a:endParaRPr lang="en-US" dirty="0">
              <a:solidFill>
                <a:srgbClr val="4F6228"/>
              </a:solidFill>
              <a:latin typeface="Helvetica" pitchFamily="52" charset="0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5943600" y="5867400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 err="1"/>
              <a:t>Qu’ran</a:t>
            </a:r>
            <a:r>
              <a:rPr lang="en-US" b="1" i="1" dirty="0"/>
              <a:t> 85:11</a:t>
            </a:r>
          </a:p>
        </p:txBody>
      </p:sp>
    </p:spTree>
    <p:extLst>
      <p:ext uri="{BB962C8B-B14F-4D97-AF65-F5344CB8AC3E}">
        <p14:creationId xmlns:p14="http://schemas.microsoft.com/office/powerpoint/2010/main" val="308034792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0033CC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  <p:extLst>
      <p:ext uri="{BB962C8B-B14F-4D97-AF65-F5344CB8AC3E}">
        <p14:creationId xmlns:p14="http://schemas.microsoft.com/office/powerpoint/2010/main" val="33894620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7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10972800" cy="6019800"/>
          </a:xfrm>
        </p:spPr>
        <p:txBody>
          <a:bodyPr anchor="t"/>
          <a:lstStyle/>
          <a:p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Now the </a:t>
            </a:r>
            <a:r>
              <a:rPr lang="en-US" sz="4000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Lord</a:t>
            </a:r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 had said unto Abram, Get thee out of thy country, and from thy kindred, and from thy father's house, unto a land that I will shew thee: And I will make of thee a great nation, and I will bless thee, and make thy name great; and thou shalt be a blessing: And I will bless them that bless thee, and curse him that </a:t>
            </a:r>
            <a:r>
              <a:rPr lang="en-US" sz="4000" dirty="0" err="1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curseth</a:t>
            </a:r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 thee: and in thee shall all families of the earth be blessed.</a:t>
            </a: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6477000" y="6411912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/>
              <a:t>Genesis 12:1-3 (KJV)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7" name="WordArt 2"/>
          <p:cNvSpPr>
            <a:spLocks noChangeArrowheads="1" noChangeShapeType="1" noTextEdit="1"/>
          </p:cNvSpPr>
          <p:nvPr/>
        </p:nvSpPr>
        <p:spPr bwMode="auto">
          <a:xfrm>
            <a:off x="3124201" y="2057400"/>
            <a:ext cx="5942013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33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chemeClr val="folHlink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blurRad="63500" dist="17819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  <a:ea typeface="Impact"/>
                <a:cs typeface="Impact"/>
              </a:rPr>
              <a:t>God Loves You</a:t>
            </a:r>
          </a:p>
        </p:txBody>
      </p:sp>
    </p:spTree>
    <p:extLst>
      <p:ext uri="{BB962C8B-B14F-4D97-AF65-F5344CB8AC3E}">
        <p14:creationId xmlns:p14="http://schemas.microsoft.com/office/powerpoint/2010/main" val="39886663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7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10896600" cy="6019800"/>
          </a:xfrm>
        </p:spPr>
        <p:txBody>
          <a:bodyPr anchor="t"/>
          <a:lstStyle/>
          <a:p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The </a:t>
            </a:r>
            <a:r>
              <a:rPr lang="en-US" sz="4000" cap="small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Lord</a:t>
            </a:r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 had said to Abram, “Go from your country, your people and your father’s household to the land I will show you. “I will make you into a great nation, and I will bless you; I will make your name great, and you will be a blessing.</a:t>
            </a:r>
            <a:r>
              <a:rPr lang="en-US" sz="4000" baseline="30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 </a:t>
            </a:r>
            <a:r>
              <a:rPr lang="en-US" sz="4000" dirty="0">
                <a:solidFill>
                  <a:srgbClr val="66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stelle Black SF" pitchFamily="2" charset="0"/>
              </a:rPr>
              <a:t>I will bless those who bless you, and whoever curses you I will curse; and all peoples on earth will be blessed through you.”</a:t>
            </a: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6477000" y="6411912"/>
            <a:ext cx="411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b="1" i="1" dirty="0"/>
              <a:t>Genesis 12:1-3 (NIV)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52600" y="3352801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Understanding Islam through the Eid al-</a:t>
            </a:r>
            <a:r>
              <a:rPr lang="en-US" dirty="0" err="1">
                <a:solidFill>
                  <a:srgbClr val="D9D9D9"/>
                </a:solidFill>
              </a:rPr>
              <a:t>Adha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2393984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52600" y="33528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What does Eid al-</a:t>
            </a:r>
            <a:r>
              <a:rPr lang="en-US" dirty="0" err="1">
                <a:solidFill>
                  <a:srgbClr val="D9D9D9"/>
                </a:solidFill>
              </a:rPr>
              <a:t>Adha</a:t>
            </a:r>
            <a:r>
              <a:rPr lang="en-US" dirty="0">
                <a:solidFill>
                  <a:srgbClr val="D9D9D9"/>
                </a:solidFill>
              </a:rPr>
              <a:t> commemorate?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1785381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lternate Process 15">
            <a:extLst>
              <a:ext uri="{FF2B5EF4-FFF2-40B4-BE49-F238E27FC236}">
                <a16:creationId xmlns:a16="http://schemas.microsoft.com/office/drawing/2014/main" id="{EF0ED2AA-FD04-8540-AA97-4863D0821FC9}"/>
              </a:ext>
            </a:extLst>
          </p:cNvPr>
          <p:cNvSpPr/>
          <p:nvPr/>
        </p:nvSpPr>
        <p:spPr>
          <a:xfrm>
            <a:off x="1767155" y="6114201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lternate Process 12"/>
          <p:cNvSpPr/>
          <p:nvPr/>
        </p:nvSpPr>
        <p:spPr>
          <a:xfrm>
            <a:off x="1752600" y="3951273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Alternate Process 9"/>
          <p:cNvSpPr/>
          <p:nvPr/>
        </p:nvSpPr>
        <p:spPr>
          <a:xfrm>
            <a:off x="1752600" y="1154127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1752600" y="762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What does Eid al-</a:t>
            </a:r>
            <a:r>
              <a:rPr lang="en-US" sz="3300" dirty="0" err="1"/>
              <a:t>Adha</a:t>
            </a:r>
            <a:r>
              <a:rPr lang="en-US" sz="3300" dirty="0"/>
              <a:t> commemorate?</a:t>
            </a:r>
            <a:endParaRPr lang="en-GB" sz="3300" dirty="0"/>
          </a:p>
        </p:txBody>
      </p:sp>
      <p:sp>
        <p:nvSpPr>
          <p:cNvPr id="64516" name="Text Box 2"/>
          <p:cNvSpPr txBox="1">
            <a:spLocks noChangeArrowheads="1"/>
          </p:cNvSpPr>
          <p:nvPr/>
        </p:nvSpPr>
        <p:spPr bwMode="auto">
          <a:xfrm>
            <a:off x="1905000" y="7620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The sacrifice of Isaac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The sacrifice of Ishmael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The birth of the prophet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1752600" y="25908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The last prophet of God (according to Islam)?</a:t>
            </a:r>
            <a:endParaRPr lang="en-GB" sz="3300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905000" y="32004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Ganesh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Jesus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Muhammed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1752600" y="5152129"/>
            <a:ext cx="87630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2800" dirty="0"/>
              <a:t>Sacred word for “god” in Islamic tradition?</a:t>
            </a:r>
            <a:endParaRPr lang="en-GB" sz="28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905000" y="5726128"/>
            <a:ext cx="87630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Muhammed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Allah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Mecca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6118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1752600" y="3352801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solidFill>
                  <a:srgbClr val="D9D9D9"/>
                </a:solidFill>
              </a:rPr>
              <a:t>The Five Pillars</a:t>
            </a:r>
            <a:endParaRPr lang="en-US" dirty="0">
              <a:solidFill>
                <a:srgbClr val="D9D9D9"/>
              </a:solidFill>
              <a:latin typeface="SLGreek"/>
              <a:cs typeface="SLGreek"/>
            </a:endParaRPr>
          </a:p>
        </p:txBody>
      </p:sp>
    </p:spTree>
    <p:extLst>
      <p:ext uri="{BB962C8B-B14F-4D97-AF65-F5344CB8AC3E}">
        <p14:creationId xmlns:p14="http://schemas.microsoft.com/office/powerpoint/2010/main" val="108381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lternate Process 16">
            <a:extLst>
              <a:ext uri="{FF2B5EF4-FFF2-40B4-BE49-F238E27FC236}">
                <a16:creationId xmlns:a16="http://schemas.microsoft.com/office/drawing/2014/main" id="{DD51F8F1-8987-A244-83E1-BA2CCB369CE5}"/>
              </a:ext>
            </a:extLst>
          </p:cNvPr>
          <p:cNvSpPr/>
          <p:nvPr/>
        </p:nvSpPr>
        <p:spPr>
          <a:xfrm>
            <a:off x="1752600" y="6101563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lternate Process 15">
            <a:extLst>
              <a:ext uri="{FF2B5EF4-FFF2-40B4-BE49-F238E27FC236}">
                <a16:creationId xmlns:a16="http://schemas.microsoft.com/office/drawing/2014/main" id="{EF0ED2AA-FD04-8540-AA97-4863D0821FC9}"/>
              </a:ext>
            </a:extLst>
          </p:cNvPr>
          <p:cNvSpPr/>
          <p:nvPr/>
        </p:nvSpPr>
        <p:spPr>
          <a:xfrm>
            <a:off x="1752600" y="36398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Alternate Process 12"/>
          <p:cNvSpPr/>
          <p:nvPr/>
        </p:nvSpPr>
        <p:spPr>
          <a:xfrm>
            <a:off x="1767155" y="2923983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Alternate Process 9"/>
          <p:cNvSpPr/>
          <p:nvPr/>
        </p:nvSpPr>
        <p:spPr>
          <a:xfrm>
            <a:off x="1752600" y="1154127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Alternate Process 8"/>
          <p:cNvSpPr/>
          <p:nvPr/>
        </p:nvSpPr>
        <p:spPr>
          <a:xfrm>
            <a:off x="1752600" y="838200"/>
            <a:ext cx="8458200" cy="304800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1752600" y="762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Part of the Five Pillars for Islam?</a:t>
            </a:r>
            <a:endParaRPr lang="en-GB" sz="3300" dirty="0"/>
          </a:p>
        </p:txBody>
      </p:sp>
      <p:sp>
        <p:nvSpPr>
          <p:cNvPr id="64516" name="Text Box 2"/>
          <p:cNvSpPr txBox="1">
            <a:spLocks noChangeArrowheads="1"/>
          </p:cNvSpPr>
          <p:nvPr/>
        </p:nvSpPr>
        <p:spPr bwMode="auto">
          <a:xfrm>
            <a:off x="1905000" y="762001"/>
            <a:ext cx="85344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Give alms to others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Hajj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GB" sz="2400" dirty="0">
                <a:solidFill>
                  <a:srgbClr val="0000FF"/>
                </a:solidFill>
              </a:rPr>
              <a:t>Eat of the </a:t>
            </a:r>
            <a:r>
              <a:rPr lang="en-GB" sz="2400" dirty="0" err="1">
                <a:solidFill>
                  <a:srgbClr val="0000FF"/>
                </a:solidFill>
              </a:rPr>
              <a:t>eid</a:t>
            </a:r>
            <a:r>
              <a:rPr lang="en-GB" sz="2400" dirty="0">
                <a:solidFill>
                  <a:srgbClr val="0000FF"/>
                </a:solidFill>
              </a:rPr>
              <a:t> al-</a:t>
            </a:r>
            <a:r>
              <a:rPr lang="en-GB" sz="2400" dirty="0" err="1">
                <a:solidFill>
                  <a:srgbClr val="0000FF"/>
                </a:solidFill>
              </a:rPr>
              <a:t>adha</a:t>
            </a:r>
            <a:r>
              <a:rPr lang="en-GB" sz="2400" dirty="0">
                <a:solidFill>
                  <a:srgbClr val="0000FF"/>
                </a:solidFill>
              </a:rPr>
              <a:t> sacrifice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1752600" y="2286000"/>
            <a:ext cx="8763000" cy="48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3300" dirty="0"/>
              <a:t>Muslims must pray  . . . . ?</a:t>
            </a:r>
            <a:endParaRPr lang="en-GB" sz="3300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905000" y="2895600"/>
            <a:ext cx="8534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Towards Mecca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3 times a day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5 times a day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d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7 times a day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e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Towards Hajj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1752600" y="5152129"/>
            <a:ext cx="8763000" cy="40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US" sz="2800" dirty="0"/>
              <a:t>“Sharia” means . . . ?</a:t>
            </a:r>
            <a:endParaRPr lang="en-GB" sz="28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905000" y="5726128"/>
            <a:ext cx="8763000" cy="105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a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There is no meaning—you made that up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b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The way or path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45000"/>
              <a:tabLst>
                <a:tab pos="0" algn="l"/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  <a:tab pos="8293100" algn="l"/>
              </a:tabLst>
            </a:pPr>
            <a:r>
              <a:rPr lang="en-GB" sz="2400" dirty="0">
                <a:solidFill>
                  <a:srgbClr val="FF0000"/>
                </a:solidFill>
              </a:rPr>
              <a:t>c</a:t>
            </a:r>
            <a:r>
              <a:rPr lang="en-GB" sz="2400" dirty="0"/>
              <a:t>) </a:t>
            </a:r>
            <a:r>
              <a:rPr lang="en-US" sz="2400" dirty="0">
                <a:solidFill>
                  <a:srgbClr val="0000FF"/>
                </a:solidFill>
              </a:rPr>
              <a:t>It means law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6999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3" grpId="0" animBg="1"/>
      <p:bldP spid="10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3956</TotalTime>
  <Words>790</Words>
  <Application>Microsoft Macintosh PowerPoint</Application>
  <PresentationFormat>Widescreen</PresentationFormat>
  <Paragraphs>120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ＭＳ Ｐゴシック</vt:lpstr>
      <vt:lpstr> JSP Ross</vt:lpstr>
      <vt:lpstr>Arial</vt:lpstr>
      <vt:lpstr>Calibri</vt:lpstr>
      <vt:lpstr>Estelle Black SF</vt:lpstr>
      <vt:lpstr>Helvetica</vt:lpstr>
      <vt:lpstr>Impact</vt:lpstr>
      <vt:lpstr>SLGreek</vt:lpstr>
      <vt:lpstr>Wingdings</vt:lpstr>
      <vt:lpstr>Office Theme</vt:lpstr>
      <vt:lpstr>PowerPoint Presentation</vt:lpstr>
      <vt:lpstr>Do not buy the life of this world at the price of the Hereafter</vt:lpstr>
      <vt:lpstr>Now the Lord had said unto Abram, Get thee out of thy country, and from thy kindred, and from thy father's house, unto a land that I will shew thee: And I will make of thee a great nation, and I will bless thee, and make thy name great; and thou shalt be a blessing: And I will bless them that bless thee, and curse him that curseth thee: and in thee shall all families of the earth be blessed.</vt:lpstr>
      <vt:lpstr>The Lord had said to Abram, “Go from your country, your people and your father’s household to the land I will show you. “I will make you into a great nation, and I will bless you; I will make your name great, and you will be a blessing. I will bless those who bless you, and whoever curses you I will curse; and all peoples on earth will be blessed through you.”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And He has made me blessed wherever I am.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Indeed, those who have believed and done righteous deeds will have gardens beneath which rivers flow that is a great attainment.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dgregory@montereybayacademy.org</cp:lastModifiedBy>
  <cp:revision>101</cp:revision>
  <dcterms:created xsi:type="dcterms:W3CDTF">2014-02-18T19:43:15Z</dcterms:created>
  <dcterms:modified xsi:type="dcterms:W3CDTF">2026-02-20T20:40:08Z</dcterms:modified>
</cp:coreProperties>
</file>