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83" r:id="rId2"/>
    <p:sldId id="334" r:id="rId3"/>
    <p:sldId id="335" r:id="rId4"/>
    <p:sldId id="437" r:id="rId5"/>
    <p:sldId id="524" r:id="rId6"/>
    <p:sldId id="521" r:id="rId7"/>
    <p:sldId id="277" r:id="rId8"/>
    <p:sldId id="452" r:id="rId9"/>
    <p:sldId id="538" r:id="rId10"/>
    <p:sldId id="541" r:id="rId11"/>
    <p:sldId id="526" r:id="rId12"/>
    <p:sldId id="385" r:id="rId13"/>
    <p:sldId id="315" r:id="rId14"/>
    <p:sldId id="527" r:id="rId15"/>
    <p:sldId id="542" r:id="rId16"/>
    <p:sldId id="388" r:id="rId17"/>
    <p:sldId id="543" r:id="rId18"/>
    <p:sldId id="276" r:id="rId19"/>
    <p:sldId id="544" r:id="rId20"/>
    <p:sldId id="399" r:id="rId21"/>
    <p:sldId id="545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79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7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45024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744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8CB7F3F3-29BE-4C23-AB0E-2D4AA450FBEE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52" charset="0"/>
              </a:defRPr>
            </a:lvl1pPr>
          </a:lstStyle>
          <a:p>
            <a:pPr>
              <a:defRPr/>
            </a:pPr>
            <a:fld id="{B1208A46-CBBB-4942-95C9-0208B302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657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ＭＳ Ｐゴシック" pitchFamily="5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5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A8F84B-4A09-4F1A-AC8C-AE22FD053490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10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24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11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15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12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AA8F84B-4A09-4F1A-AC8C-AE22FD053490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13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7885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F0F1A5-C187-4719-9988-5E5C61A71B60}" type="slidenum">
              <a:rPr lang="en-US" sz="1200">
                <a:latin typeface="Calibri" pitchFamily="71" charset="0"/>
              </a:rPr>
              <a:pPr algn="r"/>
              <a:t>14</a:t>
            </a:fld>
            <a:endParaRPr lang="en-US" sz="1200">
              <a:latin typeface="Calibri" pitchFamily="7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113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15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4384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85258F3-343E-4D60-BC18-1C5B09AD45D6}" type="slidenum">
              <a:rPr lang="en-GB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16</a:t>
            </a:fld>
            <a:endParaRPr lang="en-GB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899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0900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17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73736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FD6FF1-3C76-4A4D-A5D6-12404D56C19F}" type="slidenum">
              <a:rPr lang="en-GB">
                <a:latin typeface="Calibri" pitchFamily="79" charset="0"/>
              </a:rPr>
              <a:pPr/>
              <a:t>18</a:t>
            </a:fld>
            <a:endParaRPr lang="en-GB">
              <a:latin typeface="Calibri" pitchFamily="79" charset="0"/>
            </a:endParaRPr>
          </a:p>
        </p:txBody>
      </p:sp>
      <p:sp>
        <p:nvSpPr>
          <p:cNvPr id="16387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noFill/>
        </p:spPr>
        <p:txBody>
          <a:bodyPr wrap="none" anchor="ctr"/>
          <a:lstStyle/>
          <a:p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19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289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36F87-51E8-4486-B162-2B837BD1185B}" type="slidenum">
              <a:rPr lang="en-GB" sz="1200">
                <a:latin typeface="Calibri" pitchFamily="71" charset="0"/>
              </a:rPr>
              <a:pPr algn="r"/>
              <a:t>20</a:t>
            </a:fld>
            <a:endParaRPr lang="en-GB" sz="1200">
              <a:latin typeface="Calibri" pitchFamily="71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1154113" y="685800"/>
            <a:ext cx="4549775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Text Box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1813"/>
            <a:ext cx="5487988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92A6340A-D33E-445A-BB18-F71CA80AE1AA}" type="slidenum">
              <a:rPr lang="en-US" sz="1200">
                <a:latin typeface="Calibri" pitchFamily="71" charset="0"/>
                <a:ea typeface="ＭＳ Ｐゴシック" pitchFamily="71" charset="-128"/>
                <a:cs typeface="ＭＳ Ｐゴシック" pitchFamily="71" charset="-128"/>
              </a:rPr>
              <a:pPr algn="r"/>
              <a:t>21</a:t>
            </a:fld>
            <a:endParaRPr lang="en-US" sz="1200">
              <a:latin typeface="Calibri" pitchFamily="71" charset="0"/>
              <a:ea typeface="ＭＳ Ｐゴシック" pitchFamily="71" charset="-128"/>
              <a:cs typeface="ＭＳ Ｐゴシック" pitchFamily="7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649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endParaRPr lang="en-US">
              <a:ea typeface="ＭＳ Ｐゴシック" pitchFamily="74" charset="-128"/>
              <a:cs typeface="ＭＳ Ｐゴシック" pitchFamily="7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4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5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F0F1A5-C187-4719-9988-5E5C61A71B60}" type="slidenum">
              <a:rPr lang="en-US" sz="1200">
                <a:latin typeface="Calibri" pitchFamily="71" charset="0"/>
              </a:rPr>
              <a:pPr algn="r"/>
              <a:t>5</a:t>
            </a:fld>
            <a:endParaRPr lang="en-US" sz="1200">
              <a:latin typeface="Calibri" pitchFamily="7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0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Wingdings" pitchFamily="71" charset="2"/>
              <a:buChar char="v"/>
            </a:pPr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931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C7F0F1A5-C187-4719-9988-5E5C61A71B60}" type="slidenum">
              <a:rPr lang="en-US" sz="1200">
                <a:latin typeface="Calibri" pitchFamily="71" charset="0"/>
              </a:rPr>
              <a:pPr algn="r"/>
              <a:t>6</a:t>
            </a:fld>
            <a:endParaRPr lang="en-US" sz="1200">
              <a:latin typeface="Calibri" pitchFamily="7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08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184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329E6373-9550-43D0-A12A-729DB12CE1B3}" type="slidenum">
              <a:rPr lang="en-US" sz="1200">
                <a:latin typeface="Calibri" pitchFamily="79" charset="0"/>
              </a:rPr>
              <a:pPr algn="r"/>
              <a:t>7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46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8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222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itchFamily="79" charset="2"/>
              <a:buChar char="v"/>
            </a:pPr>
            <a:endParaRPr lang="en-US">
              <a:ea typeface="ＭＳ Ｐゴシック" pitchFamily="79" charset="-128"/>
              <a:cs typeface="ＭＳ Ｐゴシック" pitchFamily="79" charset="-128"/>
            </a:endParaRPr>
          </a:p>
        </p:txBody>
      </p:sp>
      <p:sp>
        <p:nvSpPr>
          <p:cNvPr id="860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02C2D2B4-8E94-4BDF-A55B-007606A7D41F}" type="slidenum">
              <a:rPr lang="en-US" sz="1200">
                <a:latin typeface="Calibri" pitchFamily="79" charset="0"/>
              </a:rPr>
              <a:pPr algn="r"/>
              <a:t>9</a:t>
            </a:fld>
            <a:endParaRPr lang="en-US" sz="1200">
              <a:latin typeface="Calibri" pitchFamily="7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616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86EB0-60A7-4F0A-9BA5-038F20A3DD47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4B948-A2AC-4E2D-A1C7-CDB574152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945E-53B5-44D0-991C-51D7ED4750F1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66411-37B1-459E-AF18-F8B8CC7EA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4053C-40D5-4A65-8B5E-B01C75AB3887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4E38-4BD5-4CD8-8721-699F141B4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70880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09600" y="6246814"/>
            <a:ext cx="2836333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9834" y="6246814"/>
            <a:ext cx="3862917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41833" y="6246814"/>
            <a:ext cx="2838451" cy="473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664C-AD9C-4C07-803C-8BEB3F2B1A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8F45-5539-44DF-BA33-E3476D4B56AB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E3DBE-0B51-4BD4-8A02-A37941A241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49BDF-0FF4-455F-BF39-46BB987D56D0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29373-0138-4C14-ADA0-38A2C4803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818A5-AF1C-4A30-8A75-6B22BD57A1F6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8903-6EE0-4891-A116-119C717C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BFF89-49D2-44EB-B9D7-814D71640F52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C20D5-D9A0-486E-BFB6-F27459060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D2D4-C7A1-433F-AED7-24B39BF442B9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05FDD-ADD7-4190-936E-52B6A628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4F989-ED77-44FE-8127-EB4A5AEBDF6B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BE9A1-FBE8-4B9B-B3F7-E88E5B6AC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EB6D-A39F-4855-A7FD-03B29555FC66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9ED8-DA6A-48AC-87E1-8CD3FC68D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859D0-6E30-42F3-8129-0ABF21C32910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C602-B062-4220-BE56-E60F29C2E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CF55BFE7-9EBC-4FAE-960C-ADEC4F70D314}" type="datetime1">
              <a:rPr lang="en-US"/>
              <a:pPr>
                <a:defRPr/>
              </a:pPr>
              <a:t>3/16/26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52" charset="0"/>
              </a:defRPr>
            </a:lvl1pPr>
          </a:lstStyle>
          <a:p>
            <a:pPr>
              <a:defRPr/>
            </a:pPr>
            <a:fld id="{5B9D535B-F9BE-4565-86DF-DCDF6C72B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52" charset="-128"/>
          <a:cs typeface="ＭＳ Ｐゴシック" pitchFamily="5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52" charset="-128"/>
          <a:cs typeface="ＭＳ Ｐゴシック" pitchFamily="5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3200" kern="1200">
          <a:solidFill>
            <a:schemeClr val="tx1"/>
          </a:solidFill>
          <a:latin typeface="+mn-lt"/>
          <a:ea typeface="ＭＳ Ｐゴシック" pitchFamily="52" charset="-128"/>
          <a:cs typeface="ＭＳ Ｐゴシック" pitchFamily="5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8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•"/>
        <a:defRPr sz="24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–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79" charset="0"/>
        <a:buChar char="»"/>
        <a:defRPr sz="2000" kern="1200">
          <a:solidFill>
            <a:schemeClr val="tx1"/>
          </a:solidFill>
          <a:latin typeface="+mn-lt"/>
          <a:ea typeface="ＭＳ Ｐゴシック" pitchFamily="5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701" y="152401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7030A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SDA details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209800" y="1905001"/>
            <a:ext cx="7086600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i="1" dirty="0">
                <a:solidFill>
                  <a:schemeClr val="accent1">
                    <a:lumMod val="5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Biblical roots: taking Scripture seriously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18A47-16F7-0442-A218-570A6DF06C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33333"/>
          <a:stretch/>
        </p:blipFill>
        <p:spPr>
          <a:xfrm>
            <a:off x="9906000" y="0"/>
            <a:ext cx="228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F3491-0F9D-9743-AC93-66AB544F5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298" y="3148998"/>
            <a:ext cx="7500503" cy="36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5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king People.png"/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5181600" y="1"/>
            <a:ext cx="5334000" cy="30077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52600" y="76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Keep working!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752600" y="6248400"/>
            <a:ext cx="4343400" cy="41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Checkups during the week</a:t>
            </a:r>
          </a:p>
        </p:txBody>
      </p:sp>
      <p:pic>
        <p:nvPicPr>
          <p:cNvPr id="7" name="Picture 6" descr="Working_Together_Teamwork_Puzzle_Concept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1" y="1371601"/>
            <a:ext cx="4498975" cy="449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659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FF6600"/>
                    </a:gs>
                    <a:gs pos="100000">
                      <a:srgbClr val="FF6600"/>
                    </a:gs>
                    <a:gs pos="50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981200" y="28956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9D9D9"/>
                </a:solidFill>
              </a:rPr>
              <a:t>Preaching the GOSPEL!</a:t>
            </a:r>
          </a:p>
        </p:txBody>
      </p:sp>
    </p:spTree>
    <p:extLst>
      <p:ext uri="{BB962C8B-B14F-4D97-AF65-F5344CB8AC3E}">
        <p14:creationId xmlns:p14="http://schemas.microsoft.com/office/powerpoint/2010/main" val="116201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51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>
              <a:ea typeface="ＭＳ Ｐゴシック" pitchFamily="71" charset="-128"/>
              <a:cs typeface="ＭＳ Ｐゴシック" pitchFamily="71" charset="-128"/>
            </a:endParaRPr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/>
            </a:prstTxWarp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defRPr/>
            </a:pPr>
            <a:r>
              <a:rPr lang="en-US" sz="3300" kern="10" dirty="0">
                <a:ln w="9525">
                  <a:noFill/>
                  <a:round/>
                  <a:headEnd/>
                  <a:tailEnd/>
                </a:ln>
                <a:gradFill flip="none" rotWithShape="1">
                  <a:gsLst>
                    <a:gs pos="0">
                      <a:srgbClr val="008000"/>
                    </a:gs>
                    <a:gs pos="100000">
                      <a:srgbClr val="008000"/>
                    </a:gs>
                    <a:gs pos="50000">
                      <a:srgbClr val="003F06"/>
                    </a:gs>
                  </a:gsLst>
                  <a:lin ang="5400000" scaled="0"/>
                  <a:tileRect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76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rgbClr val="0033CC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3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Thus </a:t>
            </a:r>
            <a:r>
              <a:rPr lang="en-US" dirty="0" err="1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saith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 the </a:t>
            </a:r>
            <a:r>
              <a:rPr lang="en-US" cap="small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Lord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 the King of Israel, and his redeemer the </a:t>
            </a:r>
            <a:r>
              <a:rPr lang="en-US" cap="small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Lord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 of hosts; I am the first, and I am the last; and beside me there is no God.</a:t>
            </a:r>
            <a:endParaRPr lang="en-US" dirty="0">
              <a:solidFill>
                <a:srgbClr val="66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Estelle Black SF" pitchFamily="2" charset="0"/>
              <a:cs typeface="Estelle Black SF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Isaiah 44:6 (KJV)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067" name="WordArt 2"/>
          <p:cNvSpPr>
            <a:spLocks noChangeArrowheads="1" noChangeShapeType="1" noTextEdit="1"/>
          </p:cNvSpPr>
          <p:nvPr/>
        </p:nvSpPr>
        <p:spPr bwMode="auto">
          <a:xfrm>
            <a:off x="3124201" y="2057400"/>
            <a:ext cx="5942013" cy="23622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648"/>
              </a:avLst>
            </a:prstTxWarp>
          </a:bodyPr>
          <a:lstStyle/>
          <a:p>
            <a:pPr algn="ctr"/>
            <a:r>
              <a:rPr lang="en-US" sz="33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50000">
                      <a:schemeClr val="folHlink"/>
                    </a:gs>
                    <a:gs pos="100000">
                      <a:srgbClr val="000000"/>
                    </a:gs>
                  </a:gsLst>
                  <a:lin ang="5400000" scaled="1"/>
                </a:gradFill>
                <a:effectLst>
                  <a:outerShdw blurRad="63500" dist="17819" dir="2700000" algn="ctr" rotWithShape="0">
                    <a:srgbClr val="C0C0C0">
                      <a:alpha val="74997"/>
                    </a:srgbClr>
                  </a:outerShdw>
                </a:effectLst>
                <a:latin typeface="Impact"/>
                <a:ea typeface="Impact"/>
                <a:cs typeface="Impact"/>
              </a:rPr>
              <a:t>God Loves You</a:t>
            </a:r>
          </a:p>
        </p:txBody>
      </p:sp>
    </p:spTree>
    <p:extLst>
      <p:ext uri="{BB962C8B-B14F-4D97-AF65-F5344CB8AC3E}">
        <p14:creationId xmlns:p14="http://schemas.microsoft.com/office/powerpoint/2010/main" val="398866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0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28600"/>
            <a:ext cx="8686800" cy="6019800"/>
          </a:xfrm>
        </p:spPr>
        <p:txBody>
          <a:bodyPr anchor="t"/>
          <a:lstStyle/>
          <a:p>
            <a:pPr>
              <a:defRPr/>
            </a:pP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“This is what the </a:t>
            </a:r>
            <a:r>
              <a:rPr lang="en-US" cap="small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Lord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 says—</a:t>
            </a:r>
            <a:b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</a:b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    Israel’s King and Redeemer, the </a:t>
            </a:r>
            <a:r>
              <a:rPr lang="en-US" cap="small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Lord</a:t>
            </a: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 Almighty:</a:t>
            </a:r>
            <a:b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</a:b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I am the first and I am the last;</a:t>
            </a:r>
            <a:b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</a:br>
            <a:r>
              <a:rPr lang="en-US" dirty="0">
                <a:solidFill>
                  <a:srgbClr val="66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stelle Black SF" pitchFamily="2" charset="0"/>
              </a:rPr>
              <a:t>    apart from me there is no God.”</a:t>
            </a:r>
            <a:endParaRPr lang="en-US" dirty="0">
              <a:solidFill>
                <a:srgbClr val="660066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Estelle Black SF"/>
              <a:cs typeface="Estelle Black SF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6477000" y="6411912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b="1" i="1" dirty="0"/>
              <a:t>Isaiah 44:6 (NIV)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ar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017314"/>
            <a:ext cx="2514600" cy="18406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7620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Listening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62600" y="2209801"/>
            <a:ext cx="4343400" cy="40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Isaiah 53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6400801"/>
            <a:ext cx="5715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As it was delivered to them</a:t>
            </a:r>
          </a:p>
        </p:txBody>
      </p:sp>
    </p:spTree>
    <p:extLst>
      <p:ext uri="{BB962C8B-B14F-4D97-AF65-F5344CB8AC3E}">
        <p14:creationId xmlns:p14="http://schemas.microsoft.com/office/powerpoint/2010/main" val="387851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981200" y="2895601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9D9D9"/>
                </a:solidFill>
              </a:rPr>
              <a:t>Isaiah 53 is unread.  It is the story of Christ</a:t>
            </a:r>
          </a:p>
        </p:txBody>
      </p:sp>
    </p:spTree>
    <p:extLst>
      <p:ext uri="{BB962C8B-B14F-4D97-AF65-F5344CB8AC3E}">
        <p14:creationId xmlns:p14="http://schemas.microsoft.com/office/powerpoint/2010/main" val="42452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wrap="none" lIns="82945" tIns="41473" rIns="82945" bIns="41473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1981200" y="2895601"/>
            <a:ext cx="396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solidFill>
                  <a:srgbClr val="D9D9D9"/>
                </a:solidFill>
              </a:rPr>
              <a:t>Why was/is reaching the Jews difficult?</a:t>
            </a:r>
          </a:p>
        </p:txBody>
      </p:sp>
    </p:spTree>
    <p:extLst>
      <p:ext uri="{BB962C8B-B14F-4D97-AF65-F5344CB8AC3E}">
        <p14:creationId xmlns:p14="http://schemas.microsoft.com/office/powerpoint/2010/main" val="297162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953001" y="4002376"/>
            <a:ext cx="563880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700" b="1" dirty="0">
                <a:solidFill>
                  <a:srgbClr val="C00000"/>
                </a:solidFill>
              </a:rPr>
              <a:t>Q4: Proclaim Christianity Project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Roles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Expectations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Weekly Overview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Weekly Progress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1828800" y="381000"/>
            <a:ext cx="701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 JSP Ross"/>
                <a:cs typeface=" JSP Ross"/>
              </a:rPr>
              <a:t>Outlining the Semester</a:t>
            </a:r>
          </a:p>
        </p:txBody>
      </p:sp>
      <p:pic>
        <p:nvPicPr>
          <p:cNvPr id="6" name="Picture 5" descr="pointing-hand.jpg">
            <a:extLst>
              <a:ext uri="{FF2B5EF4-FFF2-40B4-BE49-F238E27FC236}">
                <a16:creationId xmlns:a16="http://schemas.microsoft.com/office/drawing/2014/main" id="{8963539E-A0D2-0641-BAD6-0B4EB04157D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76401" y="3886200"/>
            <a:ext cx="3276600" cy="148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1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Outline upcoming project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172200" y="3581401"/>
            <a:ext cx="4343400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Administrator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Media Specialists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Fabricators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Researchers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Artists</a:t>
            </a:r>
          </a:p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Technology Experts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6400801"/>
            <a:ext cx="5715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Thoughts? Reflections?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273E4-D6D6-EB45-8ED8-95E4E6D5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269228"/>
            <a:ext cx="3638917" cy="1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4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76201"/>
            <a:ext cx="594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1">
                    <a:lumMod val="65000"/>
                  </a:schemeClr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 JSP Ross"/>
                <a:cs typeface=" JSP Ross"/>
              </a:rPr>
              <a:t>Discussion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562600" y="2209800"/>
            <a:ext cx="4953000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800" dirty="0">
                <a:solidFill>
                  <a:schemeClr val="accent1">
                    <a:lumMod val="50000"/>
                  </a:schemeClr>
                </a:solidFill>
              </a:rPr>
              <a:t>Begin to figure out who you are and who you will be . . 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6400801"/>
            <a:ext cx="57150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prstTxWarp prst="textNoShape">
              <a:avLst/>
            </a:prstTxWarp>
            <a:spAutoFit/>
          </a:bodyPr>
          <a:lstStyle/>
          <a:p>
            <a:pPr marL="457200" indent="-457200" algn="r">
              <a:lnSpc>
                <a:spcPct val="95000"/>
              </a:lnSpc>
              <a:buClr>
                <a:schemeClr val="accent1">
                  <a:lumMod val="50000"/>
                </a:schemeClr>
              </a:buClr>
              <a:buSzPct val="140000"/>
              <a:tabLst>
                <a:tab pos="0" algn="l"/>
                <a:tab pos="414338" algn="l"/>
                <a:tab pos="828675" algn="l"/>
                <a:tab pos="1243013" algn="l"/>
                <a:tab pos="1657350" algn="l"/>
                <a:tab pos="2073275" algn="l"/>
                <a:tab pos="2487613" algn="l"/>
                <a:tab pos="2901950" algn="l"/>
                <a:tab pos="3316288" algn="l"/>
                <a:tab pos="3732213" algn="l"/>
                <a:tab pos="4146550" algn="l"/>
                <a:tab pos="4560888" algn="l"/>
                <a:tab pos="4975225" algn="l"/>
                <a:tab pos="5391150" algn="l"/>
                <a:tab pos="5805488" algn="l"/>
                <a:tab pos="6219825" algn="l"/>
                <a:tab pos="6634163" algn="l"/>
                <a:tab pos="7050088" algn="l"/>
                <a:tab pos="7464425" algn="l"/>
                <a:tab pos="7878763" algn="l"/>
                <a:tab pos="8293100" algn="l"/>
              </a:tabLst>
            </a:pPr>
            <a:r>
              <a:rPr lang="en-GB" sz="2400" b="1" i="1" dirty="0">
                <a:solidFill>
                  <a:schemeClr val="bg1">
                    <a:lumMod val="65000"/>
                  </a:schemeClr>
                </a:solidFill>
                <a:latin typeface=" JSP Ross"/>
                <a:cs typeface=" JSP Ross"/>
              </a:rPr>
              <a:t>Thoughts? Reflections?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273E4-D6D6-EB45-8ED8-95E4E6D543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5269228"/>
            <a:ext cx="3638917" cy="157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2466</TotalTime>
  <Words>219</Words>
  <Application>Microsoft Macintosh PowerPoint</Application>
  <PresentationFormat>Widescreen</PresentationFormat>
  <Paragraphs>57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 JSP Ross</vt:lpstr>
      <vt:lpstr>Arial</vt:lpstr>
      <vt:lpstr>Arial Narrow</vt:lpstr>
      <vt:lpstr>Calibri</vt:lpstr>
      <vt:lpstr>Estelle Black SF</vt:lpstr>
      <vt:lpstr>Impact</vt:lpstr>
      <vt:lpstr>Wingdings</vt:lpstr>
      <vt:lpstr>Office Theme</vt:lpstr>
      <vt:lpstr>PowerPoint Presentation</vt:lpstr>
      <vt:lpstr>Thus saith the Lord the King of Israel, and his redeemer the Lord of hosts; I am the first, and I am the last; and beside me there is no God.</vt:lpstr>
      <vt:lpstr>“This is what the Lord says—     Israel’s King and Redeemer, the Lord Almighty: I am the first and I am the last;     apart from me there is no God.”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dgregory@montereybayacademy.org</cp:lastModifiedBy>
  <cp:revision>105</cp:revision>
  <dcterms:created xsi:type="dcterms:W3CDTF">2014-03-10T19:52:34Z</dcterms:created>
  <dcterms:modified xsi:type="dcterms:W3CDTF">2026-03-16T15:22:30Z</dcterms:modified>
</cp:coreProperties>
</file>