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3" r:id="rId2"/>
    <p:sldId id="343" r:id="rId3"/>
    <p:sldId id="344" r:id="rId4"/>
    <p:sldId id="551" r:id="rId5"/>
    <p:sldId id="542" r:id="rId6"/>
    <p:sldId id="437" r:id="rId7"/>
    <p:sldId id="545" r:id="rId8"/>
    <p:sldId id="315" r:id="rId9"/>
    <p:sldId id="397" r:id="rId10"/>
    <p:sldId id="546" r:id="rId11"/>
    <p:sldId id="547" r:id="rId12"/>
    <p:sldId id="388" r:id="rId13"/>
    <p:sldId id="548" r:id="rId14"/>
    <p:sldId id="276" r:id="rId15"/>
    <p:sldId id="549" r:id="rId16"/>
    <p:sldId id="399" r:id="rId17"/>
    <p:sldId id="550"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45024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p:cViewPr varScale="1">
        <p:scale>
          <a:sx n="102" d="100"/>
          <a:sy n="102" d="100"/>
        </p:scale>
        <p:origin x="216" y="5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4/7/26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2578065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873487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10</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88664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11</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886649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12</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13</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88664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14</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15</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88664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16</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17</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88664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388804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324635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4</a:t>
            </a:fld>
            <a:endParaRPr lang="en-US" sz="1200">
              <a:latin typeface="Calibri" pitchFamily="71" charset="0"/>
            </a:endParaRPr>
          </a:p>
        </p:txBody>
      </p:sp>
    </p:spTree>
    <p:extLst>
      <p:ext uri="{BB962C8B-B14F-4D97-AF65-F5344CB8AC3E}">
        <p14:creationId xmlns:p14="http://schemas.microsoft.com/office/powerpoint/2010/main" val="142110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5</a:t>
            </a:fld>
            <a:endParaRPr lang="en-US" sz="1200">
              <a:latin typeface="Calibri" pitchFamily="79" charset="0"/>
            </a:endParaRPr>
          </a:p>
        </p:txBody>
      </p:sp>
    </p:spTree>
    <p:extLst>
      <p:ext uri="{BB962C8B-B14F-4D97-AF65-F5344CB8AC3E}">
        <p14:creationId xmlns:p14="http://schemas.microsoft.com/office/powerpoint/2010/main" val="172510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6</a:t>
            </a:fld>
            <a:endParaRPr lang="en-US" sz="1200">
              <a:latin typeface="Calibri" pitchFamily="79" charset="0"/>
            </a:endParaRPr>
          </a:p>
        </p:txBody>
      </p:sp>
    </p:spTree>
    <p:extLst>
      <p:ext uri="{BB962C8B-B14F-4D97-AF65-F5344CB8AC3E}">
        <p14:creationId xmlns:p14="http://schemas.microsoft.com/office/powerpoint/2010/main" val="45309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7</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88664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8</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9</a:t>
            </a:fld>
            <a:endParaRPr lang="en-US" sz="1200">
              <a:latin typeface="Calibri" pitchFamily="79"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4/7/26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4/7/26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4/7/26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4/7/26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4/7/26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4/7/26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4/7/26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4/7/26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4/7/26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4/7/26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4/7/26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4/7/26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solidFill>
                  <a:srgbClr val="FF0000"/>
                </a:soli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79759483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8786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4189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0240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8946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98866639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1184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228600" y="228600"/>
            <a:ext cx="11582400" cy="4953000"/>
          </a:xfrm>
        </p:spPr>
        <p:txBody>
          <a:bodyPr anchor="t"/>
          <a:lstStyle/>
          <a:p>
            <a:pPr algn="l"/>
            <a:r>
              <a:rPr lang="en-US" sz="2800" dirty="0">
                <a:solidFill>
                  <a:srgbClr val="660066"/>
                </a:solidFill>
                <a:effectLst>
                  <a:outerShdw blurRad="50800" dist="38100" dir="2700000" algn="tl" rotWithShape="0">
                    <a:prstClr val="black">
                      <a:alpha val="40000"/>
                    </a:prstClr>
                  </a:outerShdw>
                </a:effectLst>
                <a:latin typeface="Estelle Black SF" pitchFamily="2" charset="0"/>
              </a:rPr>
              <a:t>Who hath believed our report? and to whom is the arm of the </a:t>
            </a:r>
            <a:r>
              <a:rPr lang="en-US" sz="28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2800" dirty="0">
                <a:solidFill>
                  <a:srgbClr val="660066"/>
                </a:solidFill>
                <a:effectLst>
                  <a:outerShdw blurRad="50800" dist="38100" dir="2700000" algn="tl" rotWithShape="0">
                    <a:prstClr val="black">
                      <a:alpha val="40000"/>
                    </a:prstClr>
                  </a:outerShdw>
                </a:effectLst>
                <a:latin typeface="Estelle Black SF" pitchFamily="2" charset="0"/>
              </a:rPr>
              <a:t> revealed? For he shall grow up before him as a tender plant, and as a root out of a dry ground: he hath no form nor comeliness; and when we shall see him, there is no beauty that we should desire him. He is despised and rejected of men; a man of sorrows, and acquainted with grief: and we hid as it were our faces from him; he was despised, and we esteemed him not. Surely he hath borne our griefs, and carried our sorrows: yet we did esteem him stricken, smitten of God, and afflicted. But he was wounded for our transgressions, he was bruised for our iniquities: the chastisement of our peace was upon him; and with his stripes we are healed. All we like sheep have gone astray; we have turned every one to his own way; and the </a:t>
            </a:r>
            <a:r>
              <a:rPr lang="en-US" sz="28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2800" dirty="0">
                <a:solidFill>
                  <a:srgbClr val="660066"/>
                </a:solidFill>
                <a:effectLst>
                  <a:outerShdw blurRad="50800" dist="38100" dir="2700000" algn="tl" rotWithShape="0">
                    <a:prstClr val="black">
                      <a:alpha val="40000"/>
                    </a:prstClr>
                  </a:outerShdw>
                </a:effectLst>
                <a:latin typeface="Estelle Black SF" pitchFamily="2" charset="0"/>
              </a:rPr>
              <a:t> hath laid on him the iniquity of us all.</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Isaiah 53:1-6 (KJV)</a:t>
            </a:r>
          </a:p>
        </p:txBody>
      </p:sp>
    </p:spTree>
    <p:extLst>
      <p:ext uri="{BB962C8B-B14F-4D97-AF65-F5344CB8AC3E}">
        <p14:creationId xmlns:p14="http://schemas.microsoft.com/office/powerpoint/2010/main" val="14779273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228600" y="228600"/>
            <a:ext cx="11734800" cy="5029200"/>
          </a:xfrm>
        </p:spPr>
        <p:txBody>
          <a:bodyPr anchor="t"/>
          <a:lstStyle/>
          <a:p>
            <a:pPr algn="l"/>
            <a:r>
              <a:rPr lang="en-US" sz="2800" dirty="0">
                <a:solidFill>
                  <a:srgbClr val="660066"/>
                </a:solidFill>
                <a:effectLst>
                  <a:outerShdw blurRad="50800" dist="38100" dir="2700000" algn="tl" rotWithShape="0">
                    <a:prstClr val="black">
                      <a:alpha val="40000"/>
                    </a:prstClr>
                  </a:outerShdw>
                </a:effectLst>
                <a:latin typeface="Estelle Black SF" pitchFamily="2" charset="0"/>
              </a:rPr>
              <a:t>Who has believed our message and to whom has the arm of the </a:t>
            </a:r>
            <a:r>
              <a:rPr lang="en-US" sz="28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2800" dirty="0">
                <a:solidFill>
                  <a:srgbClr val="660066"/>
                </a:solidFill>
                <a:effectLst>
                  <a:outerShdw blurRad="50800" dist="38100" dir="2700000" algn="tl" rotWithShape="0">
                    <a:prstClr val="black">
                      <a:alpha val="40000"/>
                    </a:prstClr>
                  </a:outerShdw>
                </a:effectLst>
                <a:latin typeface="Estelle Black SF" pitchFamily="2" charset="0"/>
              </a:rPr>
              <a:t> been revealed? He grew up before him like a tender shoot, and like a root out of dry ground. He had no beauty or majesty to attract us to him, nothing in his appearance that we should desire him. He was despised and rejected by mankind, a man of suffering, and familiar with pain. Like one from whom people hide their faces he was despised, and we held him in low esteem. Surely he took up our pain and bore our suffering, yet we considered him punished by God, stricken by him, and afflicted. But he was pierced for our transgressions, he was crushed for our iniquities; the punishment that brought us peace was on him, and by his wounds we are healed. We all, like sheep, have gone astray, each of us has turned to our own way; and the </a:t>
            </a:r>
            <a:r>
              <a:rPr lang="en-US" sz="28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2800" dirty="0">
                <a:solidFill>
                  <a:srgbClr val="660066"/>
                </a:solidFill>
                <a:effectLst>
                  <a:outerShdw blurRad="50800" dist="38100" dir="2700000" algn="tl" rotWithShape="0">
                    <a:prstClr val="black">
                      <a:alpha val="40000"/>
                    </a:prstClr>
                  </a:outerShdw>
                </a:effectLst>
                <a:latin typeface="Estelle Black SF" pitchFamily="2" charset="0"/>
              </a:rPr>
              <a:t> has laid on him the iniquity of us all.</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Isaiah 53:1-6 (NIV)</a:t>
            </a:r>
          </a:p>
        </p:txBody>
      </p:sp>
    </p:spTree>
    <p:extLst>
      <p:ext uri="{BB962C8B-B14F-4D97-AF65-F5344CB8AC3E}">
        <p14:creationId xmlns:p14="http://schemas.microsoft.com/office/powerpoint/2010/main" val="34343671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1"/>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Does Jesus still reach out today?</a:t>
            </a:r>
          </a:p>
        </p:txBody>
      </p:sp>
    </p:spTree>
    <p:extLst>
      <p:ext uri="{BB962C8B-B14F-4D97-AF65-F5344CB8AC3E}">
        <p14:creationId xmlns:p14="http://schemas.microsoft.com/office/powerpoint/2010/main" val="297162081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701" y="152401"/>
            <a:ext cx="6705600" cy="1323439"/>
          </a:xfrm>
          <a:prstGeom prst="rect">
            <a:avLst/>
          </a:prstGeom>
          <a:noFill/>
        </p:spPr>
        <p:txBody>
          <a:bodyPr wrap="square" rtlCol="0">
            <a:spAutoFit/>
          </a:bodyPr>
          <a:lstStyle/>
          <a:p>
            <a:pPr algn="ctr"/>
            <a:r>
              <a:rPr lang="en-US" sz="8000" dirty="0">
                <a:solidFill>
                  <a:srgbClr val="7030A0"/>
                </a:solidFill>
                <a:effectLst>
                  <a:outerShdw blurRad="50800" dist="38100" dir="2700000">
                    <a:srgbClr val="000000">
                      <a:alpha val="43000"/>
                    </a:srgbClr>
                  </a:outerShdw>
                </a:effectLst>
                <a:latin typeface=" JSP Ross"/>
                <a:cs typeface=" JSP Ross"/>
              </a:rPr>
              <a:t>SDA details</a:t>
            </a:r>
          </a:p>
        </p:txBody>
      </p:sp>
      <p:sp>
        <p:nvSpPr>
          <p:cNvPr id="4" name="Text Box 2"/>
          <p:cNvSpPr txBox="1">
            <a:spLocks noChangeArrowheads="1"/>
          </p:cNvSpPr>
          <p:nvPr/>
        </p:nvSpPr>
        <p:spPr bwMode="auto">
          <a:xfrm>
            <a:off x="2209800" y="1905001"/>
            <a:ext cx="70866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i="1" dirty="0">
                <a:solidFill>
                  <a:schemeClr val="accent1">
                    <a:lumMod val="50000"/>
                  </a:schemeClr>
                </a:solidFill>
                <a:latin typeface="Arial Narrow" panose="020B0604020202020204" pitchFamily="34" charset="0"/>
                <a:cs typeface="Arial Narrow" panose="020B0604020202020204" pitchFamily="34" charset="0"/>
              </a:rPr>
              <a:t>Biblical roots: practical living</a:t>
            </a:r>
          </a:p>
        </p:txBody>
      </p:sp>
      <p:pic>
        <p:nvPicPr>
          <p:cNvPr id="5" name="Picture 4">
            <a:extLst>
              <a:ext uri="{FF2B5EF4-FFF2-40B4-BE49-F238E27FC236}">
                <a16:creationId xmlns:a16="http://schemas.microsoft.com/office/drawing/2014/main" id="{4F318A47-16F7-0442-A218-570A6DF06C19}"/>
              </a:ext>
            </a:extLst>
          </p:cNvPr>
          <p:cNvPicPr>
            <a:picLocks noChangeAspect="1"/>
          </p:cNvPicPr>
          <p:nvPr/>
        </p:nvPicPr>
        <p:blipFill rotWithShape="1">
          <a:blip r:embed="rId3">
            <a:extLst>
              <a:ext uri="{28A0092B-C50C-407E-A947-70E740481C1C}">
                <a14:useLocalDpi xmlns:a14="http://schemas.microsoft.com/office/drawing/2010/main" val="0"/>
              </a:ext>
            </a:extLst>
          </a:blip>
          <a:srcRect l="22222" r="33333"/>
          <a:stretch/>
        </p:blipFill>
        <p:spPr>
          <a:xfrm>
            <a:off x="9906000" y="0"/>
            <a:ext cx="2286000" cy="6858000"/>
          </a:xfrm>
          <a:prstGeom prst="rect">
            <a:avLst/>
          </a:prstGeom>
        </p:spPr>
      </p:pic>
      <p:pic>
        <p:nvPicPr>
          <p:cNvPr id="8" name="Picture 7">
            <a:extLst>
              <a:ext uri="{FF2B5EF4-FFF2-40B4-BE49-F238E27FC236}">
                <a16:creationId xmlns:a16="http://schemas.microsoft.com/office/drawing/2014/main" id="{6D6F3491-0F9D-9743-AC93-66AB544F5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298" y="3148998"/>
            <a:ext cx="7500503" cy="3619744"/>
          </a:xfrm>
          <a:prstGeom prst="rect">
            <a:avLst/>
          </a:prstGeom>
        </p:spPr>
      </p:pic>
    </p:spTree>
    <p:extLst>
      <p:ext uri="{BB962C8B-B14F-4D97-AF65-F5344CB8AC3E}">
        <p14:creationId xmlns:p14="http://schemas.microsoft.com/office/powerpoint/2010/main" val="31758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ring.jpg"/>
          <p:cNvPicPr>
            <a:picLocks noChangeAspect="1"/>
          </p:cNvPicPr>
          <p:nvPr/>
        </p:nvPicPr>
        <p:blipFill>
          <a:blip r:embed="rId3"/>
          <a:stretch>
            <a:fillRect/>
          </a:stretch>
        </p:blipFill>
        <p:spPr>
          <a:xfrm>
            <a:off x="1524000" y="5017314"/>
            <a:ext cx="2514600" cy="1840687"/>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Listening</a:t>
            </a:r>
          </a:p>
        </p:txBody>
      </p:sp>
      <p:sp>
        <p:nvSpPr>
          <p:cNvPr id="4" name="Text Box 2"/>
          <p:cNvSpPr txBox="1">
            <a:spLocks noChangeArrowheads="1"/>
          </p:cNvSpPr>
          <p:nvPr/>
        </p:nvSpPr>
        <p:spPr bwMode="auto">
          <a:xfrm>
            <a:off x="5562600" y="2209801"/>
            <a:ext cx="4343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Isaiah 58</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As it was delivered to them</a:t>
            </a:r>
          </a:p>
        </p:txBody>
      </p:sp>
    </p:spTree>
    <p:extLst>
      <p:ext uri="{BB962C8B-B14F-4D97-AF65-F5344CB8AC3E}">
        <p14:creationId xmlns:p14="http://schemas.microsoft.com/office/powerpoint/2010/main" val="7287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4330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rking People.png"/>
          <p:cNvPicPr>
            <a:picLocks noChangeAspect="1"/>
          </p:cNvPicPr>
          <p:nvPr/>
        </p:nvPicPr>
        <p:blipFill>
          <a:blip r:embed="rId3">
            <a:alphaModFix amt="20000"/>
          </a:blip>
          <a:stretch>
            <a:fillRect/>
          </a:stretch>
        </p:blipFill>
        <p:spPr>
          <a:xfrm>
            <a:off x="5181600" y="1"/>
            <a:ext cx="5334000" cy="3007783"/>
          </a:xfrm>
          <a:prstGeom prst="rect">
            <a:avLst/>
          </a:prstGeom>
        </p:spPr>
      </p:pic>
      <p:sp>
        <p:nvSpPr>
          <p:cNvPr id="2" name="TextBox 1"/>
          <p:cNvSpPr txBox="1"/>
          <p:nvPr/>
        </p:nvSpPr>
        <p:spPr>
          <a:xfrm>
            <a:off x="1752600" y="76200"/>
            <a:ext cx="7696200" cy="923330"/>
          </a:xfrm>
          <a:prstGeom prst="rect">
            <a:avLst/>
          </a:prstGeom>
          <a:noFill/>
        </p:spPr>
        <p:txBody>
          <a:bodyPr wrap="square" rtlCol="0">
            <a:spAutoFit/>
          </a:bodyPr>
          <a:lstStyle/>
          <a:p>
            <a:pPr algn="ctr"/>
            <a:r>
              <a:rPr lang="en-US" sz="5400" dirty="0">
                <a:solidFill>
                  <a:schemeClr val="accent6">
                    <a:lumMod val="75000"/>
                  </a:schemeClr>
                </a:solidFill>
                <a:effectLst>
                  <a:outerShdw blurRad="50800" dist="38100" dir="2700000">
                    <a:srgbClr val="000000">
                      <a:alpha val="43000"/>
                    </a:srgbClr>
                  </a:outerShdw>
                </a:effectLst>
                <a:latin typeface=" JSP Ross"/>
                <a:cs typeface=" JSP Ross"/>
              </a:rPr>
              <a:t>Keep working!</a:t>
            </a:r>
          </a:p>
        </p:txBody>
      </p:sp>
      <p:sp>
        <p:nvSpPr>
          <p:cNvPr id="4" name="Text Box 2"/>
          <p:cNvSpPr txBox="1">
            <a:spLocks noChangeArrowheads="1"/>
          </p:cNvSpPr>
          <p:nvPr/>
        </p:nvSpPr>
        <p:spPr bwMode="auto">
          <a:xfrm>
            <a:off x="1752600" y="6248400"/>
            <a:ext cx="4343400" cy="41293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Checkups during the week</a:t>
            </a:r>
          </a:p>
        </p:txBody>
      </p:sp>
      <p:pic>
        <p:nvPicPr>
          <p:cNvPr id="7" name="Picture 6" descr="Working_Together_Teamwork_Puzzle_Concept.jpg"/>
          <p:cNvPicPr>
            <a:picLocks noChangeAspect="1"/>
          </p:cNvPicPr>
          <p:nvPr/>
        </p:nvPicPr>
        <p:blipFill>
          <a:blip r:embed="rId4">
            <a:clrChange>
              <a:clrFrom>
                <a:srgbClr val="FFFFFF"/>
              </a:clrFrom>
              <a:clrTo>
                <a:srgbClr val="FFFFFF">
                  <a:alpha val="0"/>
                </a:srgbClr>
              </a:clrTo>
            </a:clrChange>
          </a:blip>
          <a:stretch>
            <a:fillRect/>
          </a:stretch>
        </p:blipFill>
        <p:spPr>
          <a:xfrm>
            <a:off x="2819401" y="1371601"/>
            <a:ext cx="4498975" cy="4498975"/>
          </a:xfrm>
          <a:prstGeom prst="rect">
            <a:avLst/>
          </a:prstGeom>
        </p:spPr>
      </p:pic>
    </p:spTree>
    <p:extLst>
      <p:ext uri="{BB962C8B-B14F-4D97-AF65-F5344CB8AC3E}">
        <p14:creationId xmlns:p14="http://schemas.microsoft.com/office/powerpoint/2010/main" val="521617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2446</TotalTime>
  <Words>449</Words>
  <Application>Microsoft Macintosh PowerPoint</Application>
  <PresentationFormat>Widescreen</PresentationFormat>
  <Paragraphs>32</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 JSP Ross</vt:lpstr>
      <vt:lpstr>Arial</vt:lpstr>
      <vt:lpstr>Arial Narrow</vt:lpstr>
      <vt:lpstr>Calibri</vt:lpstr>
      <vt:lpstr>Estelle Black SF</vt:lpstr>
      <vt:lpstr>Impact</vt:lpstr>
      <vt:lpstr>Wingdings</vt:lpstr>
      <vt:lpstr>Office Theme</vt:lpstr>
      <vt:lpstr>PowerPoint Presentation</vt:lpstr>
      <vt:lpstr>Who hath believed our report? and to whom is the arm of the Lord revealed? For he shall grow up before him as a tender plant, and as a root out of a dry ground: he hath no form nor comeliness; and when we shall see him, there is no beauty that we should desire him. He is despised and rejected of men; a man of sorrows, and acquainted with grief: and we hid as it were our faces from him; he was despised, and we esteemed him not. Surely he hath borne our griefs, and carried our sorrows: yet we did esteem him stricken, smitten of God, and afflicted. But he was wounded for our transgressions, he was bruised for our iniquities: the chastisement of our peace was upon him; and with his stripes we are healed. All we like sheep have gone astray; we have turned every one to his own way; and the Lord hath laid on him the iniquity of us all.</vt:lpstr>
      <vt:lpstr>Who has believed our message and to whom has the arm of the Lord been revealed? He grew up before him like a tender shoot, and like a root out of dry ground. He had no beauty or majesty to attract us to him, nothing in his appearance that we should desire him. He was despised and rejected by mankind, a man of suffering, and familiar with pain. Like one from whom people hide their faces he was despised, and we held him in low esteem. Surely he took up our pain and bore our suffering, yet we considered him punished by God, stricken by him, and afflicted. But he was pierced for our transgressions, he was crushed for our iniquities; the punishment that brought us peace was on him, and by his wounds we are healed. We all, like sheep, have gone astray, each of us has turned to our own way; and the Lord has laid on him the iniquity of us 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106</cp:revision>
  <dcterms:created xsi:type="dcterms:W3CDTF">2014-03-10T19:52:34Z</dcterms:created>
  <dcterms:modified xsi:type="dcterms:W3CDTF">2026-04-07T17:15:37Z</dcterms:modified>
</cp:coreProperties>
</file>